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64" r:id="rId4"/>
    <p:sldId id="269" r:id="rId5"/>
    <p:sldId id="270" r:id="rId6"/>
    <p:sldId id="271" r:id="rId7"/>
    <p:sldId id="272" r:id="rId8"/>
    <p:sldId id="273" r:id="rId9"/>
    <p:sldId id="267" r:id="rId10"/>
    <p:sldId id="274" r:id="rId11"/>
    <p:sldId id="275" r:id="rId12"/>
    <p:sldId id="276" r:id="rId13"/>
    <p:sldId id="277" r:id="rId14"/>
    <p:sldId id="278" r:id="rId15"/>
    <p:sldId id="265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16" d="100"/>
          <a:sy n="116" d="100"/>
        </p:scale>
        <p:origin x="121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0" y="4365104"/>
            <a:ext cx="9144000" cy="22322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NEIH vizsgálat tapasztalatai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>
                <a:latin typeface="+mj-lt"/>
              </a:rPr>
              <a:t>Ismert és új kihívások az Ibtv. kapcsán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365104"/>
            <a:ext cx="4139952" cy="2229097"/>
          </a:xfrm>
          <a:prstGeom prst="rect">
            <a:avLst/>
          </a:prstGeom>
        </p:spPr>
      </p:pic>
      <p:sp>
        <p:nvSpPr>
          <p:cNvPr id="6" name="Tartalom helye 1"/>
          <p:cNvSpPr txBox="1">
            <a:spLocks/>
          </p:cNvSpPr>
          <p:nvPr/>
        </p:nvSpPr>
        <p:spPr>
          <a:xfrm>
            <a:off x="251520" y="4869160"/>
            <a:ext cx="3312368" cy="1311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1100" b="1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Sipos Győző - IT biztonságtechnikai </a:t>
            </a:r>
            <a:r>
              <a:rPr lang="hu-HU" sz="1100" b="1" dirty="0" err="1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auditor</a:t>
            </a:r>
            <a:endParaRPr lang="hu-HU" sz="1100" b="1" dirty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18288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1100" b="1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hu-HU" sz="1100" b="1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hu-HU" sz="1100" b="1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Cím</a:t>
            </a:r>
            <a:r>
              <a:rPr lang="en-GB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hu-HU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H</a:t>
            </a:r>
            <a:r>
              <a:rPr lang="en-GB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-</a:t>
            </a:r>
            <a:r>
              <a:rPr lang="hu-HU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1152</a:t>
            </a:r>
            <a:r>
              <a:rPr lang="en-GB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Budapest, </a:t>
            </a:r>
            <a:r>
              <a:rPr lang="hu-HU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Telek utca 7-9.</a:t>
            </a:r>
            <a:endParaRPr lang="en-GB" sz="1100" dirty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18288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hu-HU" sz="1100" b="1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Telefon</a:t>
            </a:r>
            <a:r>
              <a:rPr lang="en-GB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hu-HU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+36 1 </a:t>
            </a:r>
            <a:r>
              <a:rPr lang="en-GB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470 500</a:t>
            </a:r>
            <a:r>
              <a:rPr lang="hu-HU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0</a:t>
            </a:r>
            <a:br>
              <a:rPr lang="hu-HU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hu-HU" sz="1100" b="1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Mobil: </a:t>
            </a:r>
            <a:r>
              <a:rPr lang="hu-HU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+36 20 999-9999</a:t>
            </a:r>
            <a:br>
              <a:rPr lang="hu-HU" sz="1100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hu-HU" sz="1100" b="1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E-mail: </a:t>
            </a:r>
            <a:r>
              <a:rPr lang="hu-HU" sz="1100" u="sng" dirty="0" err="1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vezeteknev.keresztnev</a:t>
            </a:r>
            <a:r>
              <a:rPr lang="hu-HU" sz="1100" u="sng" dirty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@</a:t>
            </a:r>
            <a:r>
              <a:rPr lang="hu-HU" sz="1100" u="sng" dirty="0" err="1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nador.hu</a:t>
            </a:r>
            <a:endParaRPr lang="hu-HU" sz="1100" dirty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18288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hu-HU" sz="800" dirty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01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87824" y="188640"/>
            <a:ext cx="2592288" cy="914400"/>
          </a:xfrm>
        </p:spPr>
        <p:txBody>
          <a:bodyPr/>
          <a:lstStyle/>
          <a:p>
            <a:r>
              <a:rPr lang="hu-HU" sz="3600" dirty="0"/>
              <a:t>Ami új volt: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27584" y="1710401"/>
            <a:ext cx="7399784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Eddig nem publikált információk az állami </a:t>
            </a:r>
            <a:r>
              <a:rPr lang="hu-HU" dirty="0" err="1">
                <a:latin typeface="+mj-lt"/>
              </a:rPr>
              <a:t>üzemeltetésű</a:t>
            </a:r>
            <a:r>
              <a:rPr lang="hu-HU" dirty="0">
                <a:latin typeface="+mj-lt"/>
              </a:rPr>
              <a:t> és az ASP rendszerek felhasználói környezetével szembeni magas követelményekről</a:t>
            </a:r>
          </a:p>
          <a:p>
            <a:pPr>
              <a:buFont typeface="Arial" pitchFamily="34" charset="0"/>
              <a:buChar char="•"/>
            </a:pP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Ezek következtében a hivatalokkal szembeni biztonsági kontroll követelmények emelése – 3-as, 4-es, esetleg 5-ös biztonsági osztály!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3599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87216" y="332656"/>
            <a:ext cx="4968552" cy="914400"/>
          </a:xfrm>
        </p:spPr>
        <p:txBody>
          <a:bodyPr/>
          <a:lstStyle/>
          <a:p>
            <a:r>
              <a:rPr lang="hu-HU" sz="3600" dirty="0"/>
              <a:t>Amit tudtunk eddig is…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72108" y="1700808"/>
            <a:ext cx="7399784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 biztonságos üzemeltetési környezet fenntartása érdekében be kell vezetni a felhasználók „szabadságát” korlátozó intézkedéseket</a:t>
            </a:r>
          </a:p>
          <a:p>
            <a:pPr>
              <a:buFont typeface="Arial" pitchFamily="34" charset="0"/>
              <a:buChar char="•"/>
            </a:pP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 Felhasználói Biztonsági Szabályzatainkban megfogalmazott ajánlásainkat a Hatóság kötelező érvénnyel elvárja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200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03748" y="260648"/>
            <a:ext cx="4536504" cy="914400"/>
          </a:xfrm>
        </p:spPr>
        <p:txBody>
          <a:bodyPr/>
          <a:lstStyle/>
          <a:p>
            <a:r>
              <a:rPr lang="hu-HU" sz="3600" dirty="0"/>
              <a:t>Piros és fekete pontok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72108" y="1805930"/>
            <a:ext cx="7399784" cy="3024336"/>
          </a:xfrm>
        </p:spPr>
        <p:txBody>
          <a:bodyPr/>
          <a:lstStyle/>
          <a:p>
            <a:pPr marL="18288" indent="0">
              <a:buNone/>
            </a:pPr>
            <a:r>
              <a:rPr lang="hu-HU" dirty="0">
                <a:effectLst/>
                <a:latin typeface="+mj-lt"/>
              </a:rPr>
              <a:t>Az ellenőrzés során könnyen lehet „jó és rossz pontokat” szerezni. A „rossz pont” alatt azt értjük, amikor a felügyelők határozatban kötelezhetik a szervezetet az üzemeltetési és szabályozási környezetük javítására.</a:t>
            </a:r>
          </a:p>
          <a:p>
            <a:pPr marL="18288" indent="0">
              <a:buNone/>
            </a:pPr>
            <a:r>
              <a:rPr lang="hu-HU" dirty="0">
                <a:effectLst/>
                <a:latin typeface="+mj-lt"/>
              </a:rPr>
              <a:t>Jó pontjaink: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Biztonsági szabályzatok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Oktatási anyag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Felhasználói Szabályzat ajánlásai</a:t>
            </a:r>
          </a:p>
          <a:p>
            <a:pPr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7369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87824" y="188640"/>
            <a:ext cx="2952328" cy="914400"/>
          </a:xfrm>
        </p:spPr>
        <p:txBody>
          <a:bodyPr/>
          <a:lstStyle/>
          <a:p>
            <a:r>
              <a:rPr lang="hu-HU" sz="3600" dirty="0"/>
              <a:t>Rossz pontok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683568" y="1727114"/>
            <a:ext cx="7588324" cy="3024336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 felhasználók túl nagy szabadsága, internet használat, webes levelezés, felhő tárhelyek használata – például a </a:t>
            </a:r>
            <a:r>
              <a:rPr lang="hu-HU" dirty="0" err="1">
                <a:latin typeface="+mj-lt"/>
              </a:rPr>
              <a:t>Gmail</a:t>
            </a:r>
            <a:r>
              <a:rPr lang="hu-HU" dirty="0">
                <a:latin typeface="+mj-lt"/>
              </a:rPr>
              <a:t> egyértelműen tiltott a hivatali környezetben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Rosszul kialakított munkakörnyezet, esetlegesen rálátást lehetővé tevő monitorok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Ügyfelek által hozzáférhető iratok, informatikai rendezőszekrények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Nyitott irodák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Ellenőrizetlen ügyfélmozgás a hivatalon belül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987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55876" y="116632"/>
            <a:ext cx="2232248" cy="914400"/>
          </a:xfrm>
        </p:spPr>
        <p:txBody>
          <a:bodyPr/>
          <a:lstStyle/>
          <a:p>
            <a:r>
              <a:rPr lang="hu-HU" sz="3600" dirty="0"/>
              <a:t>Teendők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72108" y="1558971"/>
            <a:ext cx="7399784" cy="3545879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Az Ibtv által megkövetelt </a:t>
            </a:r>
            <a:r>
              <a:rPr lang="hu-HU" u="sng" dirty="0">
                <a:latin typeface="+mj-lt"/>
              </a:rPr>
              <a:t>szabályzatok</a:t>
            </a:r>
            <a:r>
              <a:rPr lang="hu-HU" dirty="0">
                <a:latin typeface="+mj-lt"/>
              </a:rPr>
              <a:t> mielőbbi kiadása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Az </a:t>
            </a:r>
            <a:r>
              <a:rPr lang="hu-HU" u="sng" dirty="0">
                <a:latin typeface="+mj-lt"/>
              </a:rPr>
              <a:t>ASP rendszerek </a:t>
            </a:r>
            <a:r>
              <a:rPr lang="hu-HU" dirty="0">
                <a:latin typeface="+mj-lt"/>
              </a:rPr>
              <a:t>fogadása során az érintett területek 3-as, illetve 4-es biztonsági osztálynak megfelelő védelmi intézkedéseinek meghozatala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 felhasználói szabályzatokban megfogalmazott </a:t>
            </a:r>
            <a:r>
              <a:rPr lang="hu-HU" u="sng" dirty="0">
                <a:latin typeface="+mj-lt"/>
              </a:rPr>
              <a:t>korlátozások</a:t>
            </a:r>
            <a:r>
              <a:rPr lang="hu-HU" dirty="0">
                <a:latin typeface="+mj-lt"/>
              </a:rPr>
              <a:t> szigorú </a:t>
            </a:r>
            <a:r>
              <a:rPr lang="hu-HU" u="sng" dirty="0">
                <a:latin typeface="+mj-lt"/>
              </a:rPr>
              <a:t>érvényesítése</a:t>
            </a:r>
            <a:r>
              <a:rPr lang="hu-HU" dirty="0">
                <a:latin typeface="+mj-lt"/>
              </a:rPr>
              <a:t>, ehhez technikai eszközök beszerzése (mobil eszközök korlátozása stb.)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Az </a:t>
            </a:r>
            <a:r>
              <a:rPr lang="hu-HU" u="sng" dirty="0">
                <a:latin typeface="+mj-lt"/>
              </a:rPr>
              <a:t>ügyfélfogadás, ügyfélmozgás </a:t>
            </a:r>
            <a:r>
              <a:rPr lang="hu-HU" dirty="0">
                <a:latin typeface="+mj-lt"/>
              </a:rPr>
              <a:t>rendjének szigorú szabályozása, beléptetők, biztonsági zónák</a:t>
            </a:r>
          </a:p>
          <a:p>
            <a:pPr>
              <a:buFont typeface="Arial" pitchFamily="34" charset="0"/>
              <a:buChar char="•"/>
            </a:pPr>
            <a:r>
              <a:rPr lang="hu-HU" u="sng" dirty="0">
                <a:latin typeface="+mj-lt"/>
              </a:rPr>
              <a:t>Szállítói szerződések felülvizsgálata</a:t>
            </a:r>
            <a:r>
              <a:rPr lang="hu-HU" dirty="0">
                <a:latin typeface="+mj-lt"/>
              </a:rPr>
              <a:t>, az Ibtv. előírásai szerinti követelmények részletes beemelése a szerződésekbe</a:t>
            </a:r>
          </a:p>
          <a:p>
            <a:pPr>
              <a:buFont typeface="Arial" pitchFamily="34" charset="0"/>
              <a:buChar char="•"/>
            </a:pPr>
            <a:r>
              <a:rPr lang="hu-HU" u="sng" dirty="0">
                <a:latin typeface="+mj-lt"/>
              </a:rPr>
              <a:t>Hivatali ügymenet folytonossági </a:t>
            </a:r>
            <a:r>
              <a:rPr lang="hu-HU" dirty="0">
                <a:latin typeface="+mj-lt"/>
              </a:rPr>
              <a:t>tervek készítése, RTO, RPO értékek meghatározása.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6602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00100" y="296012"/>
            <a:ext cx="7543800" cy="914400"/>
          </a:xfrm>
        </p:spPr>
        <p:txBody>
          <a:bodyPr/>
          <a:lstStyle/>
          <a:p>
            <a:pPr algn="ctr"/>
            <a:r>
              <a:rPr lang="hu-HU" sz="3600" b="1" dirty="0">
                <a:cs typeface="Calibri" pitchFamily="34" charset="0"/>
              </a:rPr>
              <a:t>Kérdése van? Tegye fel! 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108682" y="6247047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  <p:pic>
        <p:nvPicPr>
          <p:cNvPr id="10" name="Tartalom helye 9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00" y="1707101"/>
            <a:ext cx="2250000" cy="3429000"/>
          </a:xfrm>
        </p:spPr>
      </p:pic>
    </p:spTree>
    <p:extLst>
      <p:ext uri="{BB962C8B-B14F-4D97-AF65-F5344CB8AC3E}">
        <p14:creationId xmlns:p14="http://schemas.microsoft.com/office/powerpoint/2010/main" val="20024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72108" y="1134399"/>
            <a:ext cx="7399784" cy="3024336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hu-HU" sz="2800" b="1" dirty="0">
                <a:solidFill>
                  <a:srgbClr val="00B0F0"/>
                </a:solidFill>
                <a:latin typeface="+mj-lt"/>
              </a:rPr>
              <a:t>A Nemzeti Elektronikus Információ-biztonsági Hatóság (NEIH)  által egyik önkormányzati partnerünknél végzett  ellenőrzés tapasztalat</a:t>
            </a:r>
            <a:r>
              <a:rPr lang="hu-HU" sz="2800" b="1" dirty="0">
                <a:solidFill>
                  <a:srgbClr val="00B0F0"/>
                </a:solidFill>
              </a:rPr>
              <a:t>ai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592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03848" y="32500"/>
            <a:ext cx="2736304" cy="914400"/>
          </a:xfrm>
        </p:spPr>
        <p:txBody>
          <a:bodyPr/>
          <a:lstStyle/>
          <a:p>
            <a:r>
              <a:rPr lang="hu-HU" sz="3600" dirty="0">
                <a:effectLst/>
              </a:rPr>
              <a:t>Előzmények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72108" y="1777677"/>
            <a:ext cx="7399784" cy="3024336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>
                <a:effectLst/>
                <a:latin typeface="+mj-lt"/>
              </a:rPr>
              <a:t>Nemzeti Elektronikus Információbiztonsági Hatóság (NEIH) értesítése, az Ibtv. végrehajtásával kapcsolatosan ellenőrzésről</a:t>
            </a:r>
          </a:p>
          <a:p>
            <a:pPr>
              <a:buFont typeface="Arial" pitchFamily="34" charset="0"/>
              <a:buChar char="•"/>
            </a:pPr>
            <a:endParaRPr lang="hu-HU" dirty="0">
              <a:effectLst/>
              <a:latin typeface="+mj-lt"/>
            </a:endParaRPr>
          </a:p>
          <a:p>
            <a:pPr marL="18288" indent="0">
              <a:lnSpc>
                <a:spcPct val="160000"/>
              </a:lnSpc>
              <a:buNone/>
            </a:pPr>
            <a:r>
              <a:rPr lang="hu-HU" b="1" dirty="0">
                <a:solidFill>
                  <a:srgbClr val="00B0F0"/>
                </a:solidFill>
                <a:effectLst/>
                <a:latin typeface="+mj-lt"/>
              </a:rPr>
              <a:t>Öröm! Miért is?</a:t>
            </a:r>
            <a:endParaRPr lang="hu-HU" dirty="0">
              <a:solidFill>
                <a:srgbClr val="00B0F0"/>
              </a:solidFill>
              <a:effectLst/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>
                <a:effectLst/>
                <a:latin typeface="+mj-lt"/>
              </a:rPr>
              <a:t>Az ellenőrzések végrehajtására, azok terjedelmére vonatkozó hatósági iránymutatások nem került eddig kiadásra 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effectLst/>
                <a:latin typeface="+mj-lt"/>
              </a:rPr>
              <a:t>A Hatóság közvetlen információi segítik az Ibtv.  </a:t>
            </a:r>
            <a:r>
              <a:rPr lang="hu-HU" dirty="0" err="1">
                <a:effectLst/>
                <a:latin typeface="+mj-lt"/>
              </a:rPr>
              <a:t>megfelési</a:t>
            </a:r>
            <a:r>
              <a:rPr lang="hu-HU" dirty="0">
                <a:effectLst/>
                <a:latin typeface="+mj-lt"/>
              </a:rPr>
              <a:t> felkészülést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effectLst/>
                <a:latin typeface="+mj-lt"/>
              </a:rPr>
              <a:t>A tapasztalatok megosztása valamennyi partnerünk számára hasznos lehet.</a:t>
            </a:r>
          </a:p>
          <a:p>
            <a:pPr>
              <a:buFont typeface="Arial" pitchFamily="34" charset="0"/>
              <a:buChar char="•"/>
            </a:pPr>
            <a:endParaRPr lang="hu-HU" dirty="0">
              <a:effectLst/>
            </a:endParaRP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027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23220" y="116632"/>
            <a:ext cx="4896544" cy="914400"/>
          </a:xfrm>
        </p:spPr>
        <p:txBody>
          <a:bodyPr/>
          <a:lstStyle/>
          <a:p>
            <a:r>
              <a:rPr lang="hu-HU" sz="3600" dirty="0"/>
              <a:t>Az ellenőrzés folyamata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72108" y="1661914"/>
            <a:ext cx="7399784" cy="3024336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Előzetes adatbekérés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Hivatali kapcsolattartó kijelölése (célszerűen az IBF)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Adat pontosítás</a:t>
            </a:r>
            <a:r>
              <a:rPr lang="hu-HU" dirty="0">
                <a:latin typeface="+mj-lt"/>
              </a:rPr>
              <a:t>, kiegészítés kérése a Hatóság részéről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Helyszíni vizsgálat időpontjának egyeztetése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Helyszíni vizsgálat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Előzetes audit jegyzőkönyv megküldése, véleményezésre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Végleges jegyzőkönyv, határozat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Hivatal: intézkedési terv készítése a megállapítások alapján</a:t>
            </a: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Esetleges hatósági utóellenőrzés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10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4464496" cy="914400"/>
          </a:xfrm>
        </p:spPr>
        <p:txBody>
          <a:bodyPr/>
          <a:lstStyle/>
          <a:p>
            <a:r>
              <a:rPr lang="hu-HU" sz="3600" dirty="0"/>
              <a:t>Előzetes adatbekérés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72108" y="1638393"/>
            <a:ext cx="7399784" cy="3024336"/>
          </a:xfrm>
        </p:spPr>
        <p:txBody>
          <a:bodyPr/>
          <a:lstStyle/>
          <a:p>
            <a:pPr marL="18288" indent="0">
              <a:buNone/>
            </a:pPr>
            <a:r>
              <a:rPr lang="hu-HU" dirty="0">
                <a:effectLst/>
                <a:latin typeface="+mj-lt"/>
              </a:rPr>
              <a:t>Az ellenőrzést elrendelő végzésben meghatározott adatokat be kellett nyújtani a Hatósághoz, a helyszíni vizsgálat megkezdése előtt. A kért adatok köre részben </a:t>
            </a:r>
          </a:p>
          <a:p>
            <a:pPr marL="450850" lvl="0" indent="-255588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az Ibtv. és végrehajtási rendeletei által előírt kötelező bejelentések </a:t>
            </a:r>
          </a:p>
          <a:p>
            <a:pPr marL="450850" lvl="0" indent="-255588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az elektronikus információs rendszerek nyilvántartása</a:t>
            </a:r>
          </a:p>
          <a:p>
            <a:pPr marL="450850" lvl="0" indent="-255588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a kötelező szabályzatok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964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8072" y="116632"/>
            <a:ext cx="8047856" cy="914400"/>
          </a:xfrm>
        </p:spPr>
        <p:txBody>
          <a:bodyPr/>
          <a:lstStyle/>
          <a:p>
            <a:r>
              <a:rPr lang="hu-HU" sz="3600" dirty="0"/>
              <a:t>Kérdőív a fizikai biztonsági intézkedésekről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67544" y="1159404"/>
            <a:ext cx="7992888" cy="3927766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300" dirty="0">
                <a:solidFill>
                  <a:srgbClr val="00B0F0"/>
                </a:solidFill>
                <a:effectLst/>
                <a:latin typeface="+mj-lt"/>
              </a:rPr>
              <a:t>A helyszíni vizsgálat megkezdése előtt a Hatóság további adatlapot küldött ki, amely a megvalósított fizikai védelmi intézkedésekre vonatkozott. A kérdések: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az elektronikus információs rendszereknek helyet adó létesítmények fizikai biztonságáról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az irodaépületbe(!) belépésre jogosultak nyilvántartásáról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belépőkártyák kezeléséről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idegenek belépésének nyilvántartásáról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a géptermek és a technikai helyiségek biztonságáról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belépés szabályozása, nyilvántartása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mentések szabályozására és tárolása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hivatali ügymenet folytonossági és informatikai katasztrófa utáni helyreállítási tervek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értesítési listák stb.</a:t>
            </a:r>
            <a:endParaRPr lang="hu-HU" dirty="0">
              <a:latin typeface="+mj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882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35796" y="116632"/>
            <a:ext cx="3672408" cy="914400"/>
          </a:xfrm>
        </p:spPr>
        <p:txBody>
          <a:bodyPr/>
          <a:lstStyle/>
          <a:p>
            <a:r>
              <a:rPr lang="hu-HU" sz="3600" dirty="0"/>
              <a:t>Helyszíni vizsgálat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395536" y="1585689"/>
            <a:ext cx="8064896" cy="3024336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hu-HU" dirty="0">
                <a:solidFill>
                  <a:srgbClr val="00B0F0"/>
                </a:solidFill>
                <a:latin typeface="+mj-lt"/>
              </a:rPr>
              <a:t>A helyszíni vizsgálatot két </a:t>
            </a:r>
            <a:r>
              <a:rPr lang="hu-HU" dirty="0" err="1">
                <a:solidFill>
                  <a:srgbClr val="00B0F0"/>
                </a:solidFill>
                <a:latin typeface="+mj-lt"/>
              </a:rPr>
              <a:t>auditor</a:t>
            </a:r>
            <a:r>
              <a:rPr lang="hu-HU" dirty="0">
                <a:solidFill>
                  <a:srgbClr val="00B0F0"/>
                </a:solidFill>
                <a:latin typeface="+mj-lt"/>
              </a:rPr>
              <a:t> végezte. Tájékoztatást adtak az – eddig írásban nem dokumentált – elvárásaikról, az ASP csatlakozás biztonsági követelményeiről. </a:t>
            </a:r>
            <a:endParaRPr lang="hu-HU" dirty="0" smtClean="0">
              <a:solidFill>
                <a:srgbClr val="00B0F0"/>
              </a:solidFill>
              <a:latin typeface="+mj-lt"/>
            </a:endParaRPr>
          </a:p>
          <a:p>
            <a:pPr marL="18288" indent="0">
              <a:buNone/>
            </a:pPr>
            <a:r>
              <a:rPr lang="hu-HU" dirty="0" smtClean="0">
                <a:solidFill>
                  <a:srgbClr val="00B0F0"/>
                </a:solidFill>
                <a:latin typeface="+mj-lt"/>
              </a:rPr>
              <a:t>Kérdéseket </a:t>
            </a:r>
            <a:r>
              <a:rPr lang="hu-HU" dirty="0">
                <a:solidFill>
                  <a:srgbClr val="00B0F0"/>
                </a:solidFill>
                <a:latin typeface="+mj-lt"/>
              </a:rPr>
              <a:t>tettek fel a </a:t>
            </a:r>
          </a:p>
          <a:p>
            <a:pPr marL="541338" indent="-255588"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felhasználói képzésekre vonatkozóan, </a:t>
            </a:r>
          </a:p>
          <a:p>
            <a:pPr marL="541338" indent="-255588"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 teljes hivatal működési módjára, </a:t>
            </a:r>
          </a:p>
          <a:p>
            <a:pPr marL="541338" indent="-255588"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ügyfélfogadási rendjére,</a:t>
            </a:r>
          </a:p>
          <a:p>
            <a:pPr marL="541338" indent="-255588"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informatikai szolgáltatókra, szolgáltatási szerződésekre vonatkozóan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7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07804" y="116632"/>
            <a:ext cx="3528392" cy="914400"/>
          </a:xfrm>
        </p:spPr>
        <p:txBody>
          <a:bodyPr/>
          <a:lstStyle/>
          <a:p>
            <a:r>
              <a:rPr lang="hu-HU" sz="3600" dirty="0"/>
              <a:t>A bejárás során…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72108" y="1648361"/>
            <a:ext cx="7399784" cy="3024336"/>
          </a:xfrm>
        </p:spPr>
        <p:txBody>
          <a:bodyPr>
            <a:normAutofit fontScale="925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megtekintették a hivatali épületeket,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megvizsgálták mind  a dolgozói-, mind az ügyfélbeléptetés rendjét,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dirty="0">
                <a:effectLst/>
                <a:latin typeface="+mj-lt"/>
              </a:rPr>
              <a:t>a biztonsági rendszereket, kamerarendszert, a felvételek tárolását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hu-HU" dirty="0">
                <a:effectLst/>
                <a:latin typeface="+mj-lt"/>
              </a:rPr>
              <a:t>Külön figyelmet fordítottak az ügyfelek által látogatható területekre, a munkahelyek kialakítására, a képernyőkre való rálátásra. Dolgozókat kérdeztek a rendszerekhez használt </a:t>
            </a:r>
            <a:r>
              <a:rPr lang="hu-HU" dirty="0" err="1">
                <a:effectLst/>
                <a:latin typeface="+mj-lt"/>
              </a:rPr>
              <a:t>jelszavaikról</a:t>
            </a:r>
            <a:r>
              <a:rPr lang="hu-HU" dirty="0">
                <a:effectLst/>
                <a:latin typeface="+mj-lt"/>
              </a:rPr>
              <a:t>, ellenőrizték a számítógépeket, megvizsgálták, hogy az USB port használható-e, van-e CD meghajtó a gépben stb.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383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7864" y="116632"/>
            <a:ext cx="2448272" cy="914400"/>
          </a:xfrm>
        </p:spPr>
        <p:txBody>
          <a:bodyPr/>
          <a:lstStyle/>
          <a:p>
            <a:r>
              <a:rPr lang="hu-HU" sz="3600" dirty="0"/>
              <a:t>Összegzés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539552" y="1284087"/>
            <a:ext cx="8280920" cy="3960440"/>
          </a:xfrm>
        </p:spPr>
        <p:txBody>
          <a:bodyPr>
            <a:normAutofit fontScale="77500" lnSpcReduction="20000"/>
          </a:bodyPr>
          <a:lstStyle/>
          <a:p>
            <a:pPr marL="18288" indent="0">
              <a:buNone/>
            </a:pPr>
            <a:r>
              <a:rPr lang="hu-HU" sz="3100" dirty="0">
                <a:latin typeface="+mj-lt"/>
              </a:rPr>
              <a:t>Az </a:t>
            </a:r>
            <a:r>
              <a:rPr lang="hu-HU" sz="3100" dirty="0" err="1">
                <a:latin typeface="+mj-lt"/>
              </a:rPr>
              <a:t>auditorok</a:t>
            </a:r>
            <a:r>
              <a:rPr lang="hu-HU" sz="3100" dirty="0">
                <a:latin typeface="+mj-lt"/>
              </a:rPr>
              <a:t> számos olyan követelményt ellenőriztek, melyek a szabályzatainkban szerepelnek, vagy a kidolgozás alatt lévő szabályzatokban kerülnek részletezésre, ebből a szempontból az elvárásaik nem okoztak meglepetést. </a:t>
            </a:r>
          </a:p>
          <a:p>
            <a:pPr marL="18288" indent="0">
              <a:buNone/>
            </a:pPr>
            <a:r>
              <a:rPr lang="hu-HU" sz="3100" dirty="0">
                <a:latin typeface="+mj-lt"/>
              </a:rPr>
              <a:t>Nagyon erősen koncentrálnak a munkakörnyezet kialakítására és rendjére, s megkövetelik azokat az opciókat, melyeket ajánlásként szoktunk megfogalmazni partnereink részére, azaz</a:t>
            </a:r>
          </a:p>
          <a:p>
            <a:pPr>
              <a:buFont typeface="Arial" pitchFamily="34" charset="0"/>
              <a:buChar char="•"/>
            </a:pPr>
            <a:r>
              <a:rPr lang="hu-HU" sz="2700" dirty="0">
                <a:latin typeface="+mj-lt"/>
              </a:rPr>
              <a:t>az internet általános tilalmát, csak a szakmailag igazolható esetekben, és csak előre kijelölt tartalmak látogatása</a:t>
            </a:r>
          </a:p>
          <a:p>
            <a:pPr>
              <a:buFont typeface="Arial" pitchFamily="34" charset="0"/>
              <a:buChar char="•"/>
            </a:pPr>
            <a:r>
              <a:rPr lang="hu-HU" sz="2700" dirty="0">
                <a:latin typeface="+mj-lt"/>
              </a:rPr>
              <a:t>az eszközök </a:t>
            </a:r>
            <a:r>
              <a:rPr lang="hu-HU" sz="2700" dirty="0" err="1">
                <a:latin typeface="+mj-lt"/>
              </a:rPr>
              <a:t>portjainak</a:t>
            </a:r>
            <a:r>
              <a:rPr lang="hu-HU" sz="2700" dirty="0">
                <a:latin typeface="+mj-lt"/>
              </a:rPr>
              <a:t> tiltását (USB, CD meghajtó)</a:t>
            </a:r>
          </a:p>
          <a:p>
            <a:pPr>
              <a:buFont typeface="Arial" pitchFamily="34" charset="0"/>
              <a:buChar char="•"/>
            </a:pPr>
            <a:r>
              <a:rPr lang="hu-HU" sz="2700" dirty="0">
                <a:latin typeface="+mj-lt"/>
              </a:rPr>
              <a:t>irodai területek zárása stb.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2514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mutató1">
  <a:themeElements>
    <a:clrScheme name="Elem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i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Bemutató4</Template>
  <TotalTime>159</TotalTime>
  <Words>857</Words>
  <Application>Microsoft Office PowerPoint</Application>
  <PresentationFormat>Diavetítés a képernyőre (4:3 oldalarány)</PresentationFormat>
  <Paragraphs>99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Wingdings</vt:lpstr>
      <vt:lpstr>Bemutató1</vt:lpstr>
      <vt:lpstr>NEIH vizsgálat tapasztalatai</vt:lpstr>
      <vt:lpstr>PowerPoint bemutató</vt:lpstr>
      <vt:lpstr>Előzmények</vt:lpstr>
      <vt:lpstr>Az ellenőrzés folyamata</vt:lpstr>
      <vt:lpstr>Előzetes adatbekérés</vt:lpstr>
      <vt:lpstr>Kérdőív a fizikai biztonsági intézkedésekről</vt:lpstr>
      <vt:lpstr>Helyszíni vizsgálat</vt:lpstr>
      <vt:lpstr>A bejárás során…</vt:lpstr>
      <vt:lpstr>Összegzés</vt:lpstr>
      <vt:lpstr>Ami új volt:</vt:lpstr>
      <vt:lpstr>Amit tudtunk eddig is…</vt:lpstr>
      <vt:lpstr>Piros és fekete pontok</vt:lpstr>
      <vt:lpstr>Rossz pontok</vt:lpstr>
      <vt:lpstr>Teendők</vt:lpstr>
      <vt:lpstr>Kérdése van? Tegye fel!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Béres Orsolya</dc:creator>
  <cp:lastModifiedBy>Béres Orsolya</cp:lastModifiedBy>
  <cp:revision>20</cp:revision>
  <dcterms:created xsi:type="dcterms:W3CDTF">2016-03-31T10:55:02Z</dcterms:created>
  <dcterms:modified xsi:type="dcterms:W3CDTF">2017-05-19T08:11:14Z</dcterms:modified>
</cp:coreProperties>
</file>