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67" r:id="rId4"/>
    <p:sldId id="270" r:id="rId5"/>
    <p:sldId id="271" r:id="rId6"/>
    <p:sldId id="272" r:id="rId7"/>
    <p:sldId id="266" r:id="rId8"/>
    <p:sldId id="273" r:id="rId9"/>
    <p:sldId id="276" r:id="rId10"/>
    <p:sldId id="268" r:id="rId11"/>
    <p:sldId id="274" r:id="rId12"/>
    <p:sldId id="277" r:id="rId13"/>
    <p:sldId id="265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116" d="100"/>
          <a:sy n="116" d="100"/>
        </p:scale>
        <p:origin x="121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7353C23-B085-4842-8670-6F70DDF9EB5C}" type="datetimeFigureOut">
              <a:rPr lang="hu-HU" smtClean="0"/>
              <a:t>2017.05.19.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E10557E-13A8-40A5-9FD1-D107C742A190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0" y="4365104"/>
            <a:ext cx="9144000" cy="22322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Megoldásaink a GDPR előírásaira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latin typeface="+mj-lt"/>
              </a:rPr>
              <a:t>Esettanulmány egy informatikai cég életéből</a:t>
            </a:r>
            <a:endParaRPr lang="hu-HU" dirty="0">
              <a:latin typeface="+mj-lt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365104"/>
            <a:ext cx="4139952" cy="2229097"/>
          </a:xfrm>
          <a:prstGeom prst="rect">
            <a:avLst/>
          </a:prstGeom>
        </p:spPr>
      </p:pic>
      <p:sp>
        <p:nvSpPr>
          <p:cNvPr id="6" name="Tartalom helye 1"/>
          <p:cNvSpPr txBox="1">
            <a:spLocks/>
          </p:cNvSpPr>
          <p:nvPr/>
        </p:nvSpPr>
        <p:spPr>
          <a:xfrm>
            <a:off x="251520" y="4869160"/>
            <a:ext cx="3312368" cy="1311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None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None/>
              <a:defRPr sz="19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None/>
              <a:defRPr sz="17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None/>
              <a:defRPr sz="15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hu-HU" sz="11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Budai László – IT Biztonságtudatossági oktatás</a:t>
            </a:r>
          </a:p>
          <a:p>
            <a:pPr marL="18288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hu-HU" sz="11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hu-HU" sz="11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hu-HU" sz="11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Cím</a:t>
            </a:r>
            <a:r>
              <a:rPr lang="en-GB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hu-HU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H</a:t>
            </a:r>
            <a:r>
              <a:rPr lang="en-GB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-</a:t>
            </a:r>
            <a:r>
              <a:rPr lang="hu-HU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1152</a:t>
            </a:r>
            <a:r>
              <a:rPr lang="en-GB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 Budapest, </a:t>
            </a:r>
            <a:r>
              <a:rPr lang="hu-HU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Telek utca 7-9.</a:t>
            </a:r>
            <a:endParaRPr lang="en-GB" sz="1100" dirty="0" smtClean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18288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hu-HU" sz="11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Telefon</a:t>
            </a:r>
            <a:r>
              <a:rPr lang="en-GB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: </a:t>
            </a:r>
            <a:r>
              <a:rPr lang="hu-HU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+36 1 </a:t>
            </a:r>
            <a:r>
              <a:rPr lang="en-GB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470 </a:t>
            </a:r>
            <a:r>
              <a:rPr lang="hu-HU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5038</a:t>
            </a:r>
            <a:br>
              <a:rPr lang="hu-HU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hu-HU" sz="11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Mobil: </a:t>
            </a:r>
            <a:r>
              <a:rPr lang="hu-HU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+36 20 483-9237</a:t>
            </a:r>
            <a:br>
              <a:rPr lang="hu-HU" sz="1100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hu-HU" sz="1100" b="1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E-mail: </a:t>
            </a:r>
            <a:r>
              <a:rPr lang="hu-HU" sz="1100" u="sng" dirty="0" err="1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budai.laszlo</a:t>
            </a:r>
            <a:r>
              <a:rPr lang="hu-HU" sz="1100" u="sng" dirty="0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@</a:t>
            </a:r>
            <a:r>
              <a:rPr lang="hu-HU" sz="1100" u="sng" dirty="0" err="1" smtClean="0">
                <a:solidFill>
                  <a:srgbClr val="002060"/>
                </a:solidFill>
                <a:effectLst/>
                <a:latin typeface="Calibri" pitchFamily="34" charset="0"/>
                <a:cs typeface="Calibri" pitchFamily="34" charset="0"/>
              </a:rPr>
              <a:t>nador.hu</a:t>
            </a:r>
            <a:endParaRPr lang="hu-HU" sz="1100" dirty="0" smtClean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18288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hu-HU" sz="800" dirty="0" smtClean="0"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701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5311552" cy="914400"/>
          </a:xfrm>
        </p:spPr>
        <p:txBody>
          <a:bodyPr/>
          <a:lstStyle/>
          <a:p>
            <a:r>
              <a:rPr lang="hu-HU" sz="3600" dirty="0" smtClean="0"/>
              <a:t>Végponti oldalon - </a:t>
            </a:r>
            <a:r>
              <a:rPr lang="hu-HU" sz="3600" dirty="0" err="1" smtClean="0"/>
              <a:t>Safetica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755576" y="1855747"/>
            <a:ext cx="3273552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DLP – Data </a:t>
            </a:r>
            <a:r>
              <a:rPr lang="hu-HU" dirty="0" err="1" smtClean="0">
                <a:latin typeface="+mj-lt"/>
              </a:rPr>
              <a:t>Leakage</a:t>
            </a:r>
            <a:r>
              <a:rPr lang="hu-HU" dirty="0" smtClean="0">
                <a:latin typeface="+mj-lt"/>
              </a:rPr>
              <a:t> (</a:t>
            </a:r>
            <a:r>
              <a:rPr lang="hu-HU" dirty="0" err="1" smtClean="0">
                <a:latin typeface="+mj-lt"/>
              </a:rPr>
              <a:t>Loss</a:t>
            </a:r>
            <a:r>
              <a:rPr lang="hu-HU" dirty="0" smtClean="0">
                <a:latin typeface="+mj-lt"/>
              </a:rPr>
              <a:t>)  </a:t>
            </a:r>
            <a:r>
              <a:rPr lang="hu-HU" dirty="0" err="1" smtClean="0">
                <a:latin typeface="+mj-lt"/>
              </a:rPr>
              <a:t>Prevention</a:t>
            </a:r>
            <a:endParaRPr lang="hu-HU" dirty="0">
              <a:latin typeface="+mj-lt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quarter" idx="14"/>
          </p:nvPr>
        </p:nvSpPr>
        <p:spPr>
          <a:xfrm>
            <a:off x="4139952" y="1855748"/>
            <a:ext cx="4647328" cy="3024335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Hozzáférési szabályok kialakítása és azok auditálása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Oktatás - Munkavállalókat tájékoztatása </a:t>
            </a:r>
            <a:r>
              <a:rPr lang="hu-HU" dirty="0">
                <a:latin typeface="+mj-lt"/>
              </a:rPr>
              <a:t>biztonsági szabályokról, és ezáltal elősegíti az adatvédelem erősítését</a:t>
            </a:r>
            <a:r>
              <a:rPr lang="hu-HU" dirty="0" smtClean="0"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Adattitkosítás és eszközkontrol. Bizalmas adat csak titkosítva kerülhet </a:t>
            </a:r>
            <a:r>
              <a:rPr lang="hu-HU" dirty="0" err="1" smtClean="0">
                <a:latin typeface="+mj-lt"/>
              </a:rPr>
              <a:t>pendrive-ra</a:t>
            </a:r>
            <a:r>
              <a:rPr lang="hu-HU" dirty="0" smtClean="0"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Nyomtató, levelezés, USB eszközök, DVD, mobil eszköz felügyelet</a:t>
            </a: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8417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51720" y="116632"/>
            <a:ext cx="5472608" cy="914400"/>
          </a:xfrm>
        </p:spPr>
        <p:txBody>
          <a:bodyPr/>
          <a:lstStyle/>
          <a:p>
            <a:r>
              <a:rPr lang="hu-HU" sz="3600" dirty="0" smtClean="0"/>
              <a:t>További GDPR megoldások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27584" y="1663343"/>
            <a:ext cx="7704856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Felhasználó azonosítás </a:t>
            </a:r>
            <a:r>
              <a:rPr lang="hu-HU" dirty="0" smtClean="0">
                <a:latin typeface="+mj-lt"/>
              </a:rPr>
              <a:t>- Chipkártya</a:t>
            </a:r>
            <a:r>
              <a:rPr lang="hu-HU" dirty="0">
                <a:latin typeface="+mj-lt"/>
              </a:rPr>
              <a:t>, </a:t>
            </a:r>
            <a:r>
              <a:rPr lang="hu-HU" dirty="0" err="1">
                <a:latin typeface="+mj-lt"/>
              </a:rPr>
              <a:t>token</a:t>
            </a:r>
            <a:r>
              <a:rPr lang="hu-HU" dirty="0">
                <a:latin typeface="+mj-lt"/>
              </a:rPr>
              <a:t>, </a:t>
            </a:r>
            <a:r>
              <a:rPr lang="hu-HU" dirty="0" smtClean="0">
                <a:latin typeface="+mj-lt"/>
              </a:rPr>
              <a:t>ujjlenyomat-olvasó </a:t>
            </a:r>
            <a:r>
              <a:rPr lang="hu-HU" dirty="0">
                <a:latin typeface="+mj-lt"/>
              </a:rPr>
              <a:t>(</a:t>
            </a:r>
            <a:r>
              <a:rPr lang="hu-HU" dirty="0" err="1" smtClean="0">
                <a:latin typeface="+mj-lt"/>
              </a:rPr>
              <a:t>Athena</a:t>
            </a:r>
            <a:r>
              <a:rPr lang="hu-HU" dirty="0" smtClean="0">
                <a:latin typeface="+mj-lt"/>
              </a:rPr>
              <a:t>, </a:t>
            </a:r>
            <a:r>
              <a:rPr lang="hu-HU" dirty="0" err="1" smtClean="0">
                <a:latin typeface="+mj-lt"/>
              </a:rPr>
              <a:t>Omnikey</a:t>
            </a:r>
            <a:r>
              <a:rPr lang="hu-HU" dirty="0" smtClean="0">
                <a:latin typeface="+mj-lt"/>
              </a:rPr>
              <a:t> - HID Global); Vénaszkenner </a:t>
            </a:r>
            <a:r>
              <a:rPr lang="hu-HU" dirty="0">
                <a:latin typeface="+mj-lt"/>
              </a:rPr>
              <a:t>(</a:t>
            </a:r>
            <a:r>
              <a:rPr lang="hu-HU" dirty="0" err="1">
                <a:latin typeface="+mj-lt"/>
              </a:rPr>
              <a:t>BioSec</a:t>
            </a:r>
            <a:r>
              <a:rPr lang="hu-HU" dirty="0" smtClean="0">
                <a:latin typeface="+mj-lt"/>
              </a:rPr>
              <a:t>), 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Naplózás, felügyelet (</a:t>
            </a:r>
            <a:r>
              <a:rPr lang="hu-HU" dirty="0" err="1" smtClean="0">
                <a:latin typeface="+mj-lt"/>
              </a:rPr>
              <a:t>Balasys</a:t>
            </a:r>
            <a:r>
              <a:rPr lang="hu-HU" dirty="0" smtClean="0">
                <a:latin typeface="+mj-lt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SIEM (IBM)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Mentés és 15 percen belüli visszaállás (</a:t>
            </a:r>
            <a:r>
              <a:rPr lang="hu-HU" dirty="0" err="1" smtClean="0">
                <a:latin typeface="+mj-lt"/>
              </a:rPr>
              <a:t>Veeam</a:t>
            </a:r>
            <a:r>
              <a:rPr lang="hu-HU" dirty="0" smtClean="0">
                <a:latin typeface="+mj-lt"/>
              </a:rPr>
              <a:t>)</a:t>
            </a:r>
            <a:endParaRPr lang="hu-HU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Titkosítás és eszköz kontroll (</a:t>
            </a:r>
            <a:r>
              <a:rPr lang="hu-HU" dirty="0" err="1" smtClean="0">
                <a:latin typeface="+mj-lt"/>
              </a:rPr>
              <a:t>Centertools</a:t>
            </a:r>
            <a:r>
              <a:rPr lang="hu-HU" dirty="0" smtClean="0">
                <a:latin typeface="+mj-lt"/>
              </a:rPr>
              <a:t> </a:t>
            </a:r>
            <a:r>
              <a:rPr lang="hu-HU" dirty="0" err="1" smtClean="0">
                <a:latin typeface="+mj-lt"/>
              </a:rPr>
              <a:t>DriveLock</a:t>
            </a:r>
            <a:r>
              <a:rPr lang="hu-HU" dirty="0" smtClean="0">
                <a:latin typeface="+mj-lt"/>
              </a:rPr>
              <a:t>)</a:t>
            </a: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2760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45272" y="116632"/>
            <a:ext cx="6508204" cy="914400"/>
          </a:xfrm>
        </p:spPr>
        <p:txBody>
          <a:bodyPr/>
          <a:lstStyle/>
          <a:p>
            <a:r>
              <a:rPr lang="hu-HU" sz="3600" dirty="0" smtClean="0"/>
              <a:t>GDPR kapcsolatos szolgáltatások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755576" y="1542044"/>
            <a:ext cx="7488832" cy="3545879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Adatok felmérése és osztályozásuk, kockázatfelmérés</a:t>
            </a:r>
          </a:p>
          <a:p>
            <a:pPr marL="18288" indent="0">
              <a:buNone/>
            </a:pPr>
            <a:endParaRPr lang="hu-HU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Belső képzés adatkezelőknek, adatfeldolgozóknak, </a:t>
            </a:r>
            <a:r>
              <a:rPr lang="hu-HU" dirty="0" smtClean="0">
                <a:latin typeface="+mj-lt"/>
              </a:rPr>
              <a:t>adatgazdáknak</a:t>
            </a:r>
          </a:p>
          <a:p>
            <a:pPr marL="18288" indent="0">
              <a:buNone/>
            </a:pPr>
            <a:endParaRPr lang="hu-HU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Adatvédelmi </a:t>
            </a:r>
            <a:r>
              <a:rPr lang="hu-HU" dirty="0">
                <a:latin typeface="+mj-lt"/>
              </a:rPr>
              <a:t>szabályzat elkészítése és további szabályzatok, eljárásrendek, folyamatok </a:t>
            </a:r>
            <a:r>
              <a:rPr lang="hu-HU" dirty="0" smtClean="0">
                <a:latin typeface="+mj-lt"/>
              </a:rPr>
              <a:t>megalkotása, </a:t>
            </a:r>
            <a:r>
              <a:rPr lang="hu-HU" dirty="0">
                <a:latin typeface="+mj-lt"/>
              </a:rPr>
              <a:t>törvényi </a:t>
            </a:r>
            <a:r>
              <a:rPr lang="hu-HU" dirty="0" smtClean="0">
                <a:latin typeface="+mj-lt"/>
              </a:rPr>
              <a:t>harmonizációja</a:t>
            </a:r>
          </a:p>
          <a:p>
            <a:pPr marL="18288" indent="0">
              <a:buNone/>
            </a:pPr>
            <a:endParaRPr lang="hu-HU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​Megfelelőségi </a:t>
            </a:r>
            <a:r>
              <a:rPr lang="hu-HU" dirty="0">
                <a:latin typeface="+mj-lt"/>
              </a:rPr>
              <a:t>Audit </a:t>
            </a:r>
            <a:r>
              <a:rPr lang="hu-HU" dirty="0" smtClean="0">
                <a:latin typeface="+mj-lt"/>
              </a:rPr>
              <a:t>lefolytatása</a:t>
            </a:r>
          </a:p>
          <a:p>
            <a:pPr marL="18288" indent="0">
              <a:buNone/>
            </a:pPr>
            <a:endParaRPr lang="hu-HU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Adatvédelmi </a:t>
            </a:r>
            <a:r>
              <a:rPr lang="hu-HU" dirty="0">
                <a:latin typeface="+mj-lt"/>
              </a:rPr>
              <a:t>hatásvizsgálat </a:t>
            </a:r>
            <a:r>
              <a:rPr lang="hu-HU" dirty="0" smtClean="0">
                <a:latin typeface="+mj-lt"/>
              </a:rPr>
              <a:t>lefolytatása</a:t>
            </a:r>
          </a:p>
          <a:p>
            <a:pPr>
              <a:buFont typeface="Arial" pitchFamily="34" charset="0"/>
              <a:buChar char="•"/>
            </a:pPr>
            <a:endParaRPr lang="hu-HU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Adatvédelmi tisztviselő biztosítása</a:t>
            </a:r>
          </a:p>
          <a:p>
            <a:pPr marL="18288" indent="0">
              <a:buNone/>
            </a:pPr>
            <a:endParaRPr lang="hu-HU" dirty="0">
              <a:solidFill>
                <a:srgbClr val="FFFF00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Megfelelő </a:t>
            </a:r>
            <a:r>
              <a:rPr lang="hu-HU" dirty="0">
                <a:latin typeface="+mj-lt"/>
              </a:rPr>
              <a:t>informatikai eszközök biztosítása az adatkezelési visszaélések kockázatának csökkentése, a törvényi megfelelősség biztosításának </a:t>
            </a:r>
            <a:r>
              <a:rPr lang="hu-HU" dirty="0" smtClean="0">
                <a:latin typeface="+mj-lt"/>
              </a:rPr>
              <a:t>érdekében.</a:t>
            </a:r>
            <a:endParaRPr lang="hu-HU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9315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00100" y="296012"/>
            <a:ext cx="7543800" cy="914400"/>
          </a:xfrm>
        </p:spPr>
        <p:txBody>
          <a:bodyPr/>
          <a:lstStyle/>
          <a:p>
            <a:pPr algn="ctr"/>
            <a:r>
              <a:rPr lang="hu-HU" sz="3600" b="1" dirty="0" smtClean="0">
                <a:cs typeface="Calibri" pitchFamily="34" charset="0"/>
              </a:rPr>
              <a:t>Kérdése van? Tegye fel! </a:t>
            </a:r>
            <a:endParaRPr lang="hu-HU" sz="3600" b="1" dirty="0">
              <a:cs typeface="Calibri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108682" y="6247047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  <p:pic>
        <p:nvPicPr>
          <p:cNvPr id="10" name="Tartalom helye 9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00" y="1707101"/>
            <a:ext cx="2250000" cy="3429000"/>
          </a:xfrm>
        </p:spPr>
      </p:pic>
    </p:spTree>
    <p:extLst>
      <p:ext uri="{BB962C8B-B14F-4D97-AF65-F5344CB8AC3E}">
        <p14:creationId xmlns:p14="http://schemas.microsoft.com/office/powerpoint/2010/main" val="20024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5752120" cy="914400"/>
          </a:xfrm>
        </p:spPr>
        <p:txBody>
          <a:bodyPr/>
          <a:lstStyle/>
          <a:p>
            <a:r>
              <a:rPr lang="hu-HU" sz="3600" dirty="0" smtClean="0"/>
              <a:t>Esettanulmány - Bemutatása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99592" y="1733922"/>
            <a:ext cx="3273552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CRM rendszer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Ügyfél személyes adatok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Dolgozók személyes adatai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Biztonsági eszköz </a:t>
            </a:r>
            <a:r>
              <a:rPr lang="hu-HU" dirty="0" err="1" smtClean="0">
                <a:latin typeface="+mj-lt"/>
              </a:rPr>
              <a:t>logok</a:t>
            </a:r>
            <a:endParaRPr lang="hu-HU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err="1">
                <a:latin typeface="+mj-lt"/>
              </a:rPr>
              <a:t>e-Learning</a:t>
            </a:r>
            <a:r>
              <a:rPr lang="hu-HU" dirty="0">
                <a:latin typeface="+mj-lt"/>
              </a:rPr>
              <a:t> </a:t>
            </a:r>
            <a:r>
              <a:rPr lang="hu-HU" dirty="0" smtClean="0">
                <a:latin typeface="+mj-lt"/>
              </a:rPr>
              <a:t>rendszer</a:t>
            </a:r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4"/>
          </p:nvPr>
        </p:nvSpPr>
        <p:spPr>
          <a:xfrm>
            <a:off x="4754832" y="1703667"/>
            <a:ext cx="3273552" cy="30243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Adatbázis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Excel, 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Szöveges Fájlok</a:t>
            </a:r>
          </a:p>
          <a:p>
            <a:pPr marL="18288" indent="0">
              <a:buNone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317" y="3645024"/>
            <a:ext cx="2490587" cy="18903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80272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0136" y="116632"/>
            <a:ext cx="7543800" cy="914400"/>
          </a:xfrm>
        </p:spPr>
        <p:txBody>
          <a:bodyPr/>
          <a:lstStyle/>
          <a:p>
            <a:r>
              <a:rPr lang="hu-HU" sz="3600" dirty="0" smtClean="0"/>
              <a:t>Hálózati oldalon – </a:t>
            </a:r>
            <a:r>
              <a:rPr lang="hu-HU" sz="3600" dirty="0" err="1" smtClean="0"/>
              <a:t>WatchGuard</a:t>
            </a:r>
            <a:r>
              <a:rPr lang="hu-HU" sz="3600" dirty="0" smtClean="0"/>
              <a:t> UTM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27584" y="1585689"/>
            <a:ext cx="3168352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B0F0"/>
                </a:solidFill>
                <a:latin typeface="+mj-lt"/>
              </a:rPr>
              <a:t>DLP – Data </a:t>
            </a:r>
            <a:r>
              <a:rPr lang="hu-HU" dirty="0" err="1" smtClean="0">
                <a:solidFill>
                  <a:srgbClr val="00B0F0"/>
                </a:solidFill>
                <a:latin typeface="+mj-lt"/>
              </a:rPr>
              <a:t>Leakage</a:t>
            </a:r>
            <a:r>
              <a:rPr lang="hu-HU" dirty="0" smtClean="0">
                <a:solidFill>
                  <a:srgbClr val="00B0F0"/>
                </a:solidFill>
                <a:latin typeface="+mj-lt"/>
              </a:rPr>
              <a:t> </a:t>
            </a:r>
            <a:r>
              <a:rPr lang="hu-HU" dirty="0" err="1" smtClean="0">
                <a:solidFill>
                  <a:srgbClr val="00B0F0"/>
                </a:solidFill>
                <a:latin typeface="+mj-lt"/>
              </a:rPr>
              <a:t>Prevention</a:t>
            </a:r>
            <a:endParaRPr lang="hu-HU" dirty="0" smtClean="0">
              <a:solidFill>
                <a:srgbClr val="00B0F0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TDR - </a:t>
            </a:r>
            <a:r>
              <a:rPr lang="hu-HU" dirty="0" err="1">
                <a:latin typeface="+mj-lt"/>
              </a:rPr>
              <a:t>Threat</a:t>
            </a:r>
            <a:r>
              <a:rPr lang="hu-HU" dirty="0">
                <a:latin typeface="+mj-lt"/>
              </a:rPr>
              <a:t> </a:t>
            </a:r>
            <a:r>
              <a:rPr lang="hu-HU" dirty="0" err="1">
                <a:latin typeface="+mj-lt"/>
              </a:rPr>
              <a:t>Detection</a:t>
            </a:r>
            <a:r>
              <a:rPr lang="hu-HU" dirty="0">
                <a:latin typeface="+mj-lt"/>
              </a:rPr>
              <a:t> and </a:t>
            </a:r>
            <a:r>
              <a:rPr lang="hu-HU" dirty="0" err="1">
                <a:latin typeface="+mj-lt"/>
              </a:rPr>
              <a:t>Response</a:t>
            </a:r>
            <a:r>
              <a:rPr lang="hu-HU" dirty="0">
                <a:latin typeface="+mj-lt"/>
              </a:rPr>
              <a:t> </a:t>
            </a:r>
            <a:endParaRPr lang="hu-HU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err="1" smtClean="0">
                <a:latin typeface="+mj-lt"/>
              </a:rPr>
              <a:t>Dimension</a:t>
            </a:r>
            <a:endParaRPr lang="hu-HU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VPN</a:t>
            </a:r>
            <a:endParaRPr lang="hu-HU" dirty="0">
              <a:latin typeface="+mj-lt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quarter" idx="14"/>
          </p:nvPr>
        </p:nvSpPr>
        <p:spPr>
          <a:xfrm>
            <a:off x="4019188" y="1661914"/>
            <a:ext cx="4896544" cy="30243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Microsoft Word, Excel, PowerPoint, Project, Visio, Outlook</a:t>
            </a:r>
          </a:p>
          <a:p>
            <a:pPr>
              <a:buFont typeface="Arial" pitchFamily="34" charset="0"/>
              <a:buChar char="•"/>
            </a:pPr>
            <a:r>
              <a:rPr lang="hu-HU" dirty="0" err="1" smtClean="0">
                <a:latin typeface="+mj-lt"/>
              </a:rPr>
              <a:t>OpenOffice</a:t>
            </a:r>
            <a:r>
              <a:rPr lang="hu-HU" dirty="0" smtClean="0">
                <a:latin typeface="+mj-lt"/>
              </a:rPr>
              <a:t>, </a:t>
            </a:r>
            <a:r>
              <a:rPr lang="hu-HU" dirty="0" err="1" smtClean="0">
                <a:latin typeface="+mj-lt"/>
              </a:rPr>
              <a:t>LibreOffice</a:t>
            </a:r>
            <a:r>
              <a:rPr lang="hu-HU" dirty="0" smtClean="0">
                <a:latin typeface="+mj-lt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HTML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SMTP, HTTP, HTTPS, FTP proxy – üzenet és csatolmány, posztok, feltöltött fájlok</a:t>
            </a:r>
            <a:endParaRPr lang="hu-HU" dirty="0">
              <a:latin typeface="+mj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251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543800" cy="914400"/>
          </a:xfrm>
        </p:spPr>
        <p:txBody>
          <a:bodyPr/>
          <a:lstStyle/>
          <a:p>
            <a:r>
              <a:rPr lang="hu-HU" sz="3600" dirty="0" smtClean="0"/>
              <a:t>Hálózati oldalon – </a:t>
            </a:r>
            <a:r>
              <a:rPr lang="hu-HU" sz="3600" dirty="0" err="1" smtClean="0"/>
              <a:t>WatchGuard</a:t>
            </a:r>
            <a:r>
              <a:rPr lang="hu-HU" sz="3600" dirty="0" smtClean="0"/>
              <a:t> UTM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27584" y="1587118"/>
            <a:ext cx="3168352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DLP – Data </a:t>
            </a:r>
            <a:r>
              <a:rPr lang="hu-HU" dirty="0" err="1" smtClean="0">
                <a:latin typeface="+mj-lt"/>
              </a:rPr>
              <a:t>Leakage</a:t>
            </a:r>
            <a:r>
              <a:rPr lang="hu-HU" dirty="0" smtClean="0">
                <a:latin typeface="+mj-lt"/>
              </a:rPr>
              <a:t> </a:t>
            </a:r>
            <a:r>
              <a:rPr lang="hu-HU" dirty="0" err="1" smtClean="0">
                <a:latin typeface="+mj-lt"/>
              </a:rPr>
              <a:t>Prevention</a:t>
            </a:r>
            <a:endParaRPr lang="hu-HU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B0F0"/>
                </a:solidFill>
                <a:latin typeface="+mj-lt"/>
              </a:rPr>
              <a:t>TDR - </a:t>
            </a:r>
            <a:r>
              <a:rPr lang="hu-HU" dirty="0" err="1">
                <a:solidFill>
                  <a:srgbClr val="00B0F0"/>
                </a:solidFill>
                <a:latin typeface="+mj-lt"/>
              </a:rPr>
              <a:t>Threat</a:t>
            </a:r>
            <a:r>
              <a:rPr lang="hu-HU" dirty="0">
                <a:solidFill>
                  <a:srgbClr val="00B0F0"/>
                </a:solidFill>
                <a:latin typeface="+mj-lt"/>
              </a:rPr>
              <a:t> </a:t>
            </a:r>
            <a:r>
              <a:rPr lang="hu-HU" dirty="0" err="1">
                <a:solidFill>
                  <a:srgbClr val="00B0F0"/>
                </a:solidFill>
                <a:latin typeface="+mj-lt"/>
              </a:rPr>
              <a:t>Detection</a:t>
            </a:r>
            <a:r>
              <a:rPr lang="hu-HU" dirty="0">
                <a:solidFill>
                  <a:srgbClr val="00B0F0"/>
                </a:solidFill>
                <a:latin typeface="+mj-lt"/>
              </a:rPr>
              <a:t> and </a:t>
            </a:r>
            <a:r>
              <a:rPr lang="hu-HU" dirty="0" err="1">
                <a:solidFill>
                  <a:srgbClr val="00B0F0"/>
                </a:solidFill>
                <a:latin typeface="+mj-lt"/>
              </a:rPr>
              <a:t>Response</a:t>
            </a:r>
            <a:r>
              <a:rPr lang="hu-HU" dirty="0">
                <a:solidFill>
                  <a:srgbClr val="00B0F0"/>
                </a:solidFill>
                <a:latin typeface="+mj-lt"/>
              </a:rPr>
              <a:t> </a:t>
            </a:r>
            <a:endParaRPr lang="hu-HU" dirty="0" smtClean="0">
              <a:solidFill>
                <a:srgbClr val="00B0F0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err="1" smtClean="0">
                <a:latin typeface="+mj-lt"/>
              </a:rPr>
              <a:t>Dimension</a:t>
            </a:r>
            <a:endParaRPr lang="hu-HU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VPN</a:t>
            </a:r>
            <a:endParaRPr lang="hu-HU" dirty="0">
              <a:latin typeface="+mj-lt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quarter" idx="14"/>
          </p:nvPr>
        </p:nvSpPr>
        <p:spPr>
          <a:xfrm>
            <a:off x="3995936" y="1585689"/>
            <a:ext cx="4896544" cy="30243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Felhő alapú szolgáltatás, mely </a:t>
            </a:r>
            <a:r>
              <a:rPr lang="hu-HU" dirty="0">
                <a:latin typeface="+mj-lt"/>
              </a:rPr>
              <a:t>automatikusan és </a:t>
            </a:r>
            <a:r>
              <a:rPr lang="hu-HU" dirty="0" smtClean="0">
                <a:latin typeface="+mj-lt"/>
              </a:rPr>
              <a:t>közel valós időben korrelálja a biztonsági adatokat a hálózati és a végpontvédelmi eszközökről, így teszi lehetővé a biztonsági incidensekre történő gyors reagálást. </a:t>
            </a:r>
            <a:r>
              <a:rPr lang="hu-HU" dirty="0" err="1" smtClean="0">
                <a:latin typeface="+mj-lt"/>
              </a:rPr>
              <a:t>Pl</a:t>
            </a:r>
            <a:r>
              <a:rPr lang="hu-HU" dirty="0" smtClean="0">
                <a:latin typeface="+mj-lt"/>
              </a:rPr>
              <a:t>: titkosító vírusok </a:t>
            </a:r>
            <a:endParaRPr lang="hu-HU" dirty="0">
              <a:latin typeface="+mj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868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543800" cy="914400"/>
          </a:xfrm>
        </p:spPr>
        <p:txBody>
          <a:bodyPr/>
          <a:lstStyle/>
          <a:p>
            <a:r>
              <a:rPr lang="hu-HU" sz="3600" dirty="0" smtClean="0"/>
              <a:t>Hálózati oldalon – </a:t>
            </a:r>
            <a:r>
              <a:rPr lang="hu-HU" sz="3600" dirty="0" err="1" smtClean="0"/>
              <a:t>WatchGuard</a:t>
            </a:r>
            <a:r>
              <a:rPr lang="hu-HU" sz="3600" dirty="0" smtClean="0"/>
              <a:t> UTM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27584" y="1772816"/>
            <a:ext cx="3168352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DLP – Data </a:t>
            </a:r>
            <a:r>
              <a:rPr lang="hu-HU" dirty="0" err="1" smtClean="0">
                <a:latin typeface="+mj-lt"/>
              </a:rPr>
              <a:t>Leakage</a:t>
            </a:r>
            <a:r>
              <a:rPr lang="hu-HU" dirty="0" smtClean="0">
                <a:latin typeface="+mj-lt"/>
              </a:rPr>
              <a:t> </a:t>
            </a:r>
            <a:r>
              <a:rPr lang="hu-HU" dirty="0" err="1" smtClean="0">
                <a:latin typeface="+mj-lt"/>
              </a:rPr>
              <a:t>Prevention</a:t>
            </a:r>
            <a:endParaRPr lang="hu-HU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TDR - </a:t>
            </a:r>
            <a:r>
              <a:rPr lang="hu-HU" dirty="0" err="1">
                <a:latin typeface="+mj-lt"/>
              </a:rPr>
              <a:t>Threat</a:t>
            </a:r>
            <a:r>
              <a:rPr lang="hu-HU" dirty="0">
                <a:latin typeface="+mj-lt"/>
              </a:rPr>
              <a:t> </a:t>
            </a:r>
            <a:r>
              <a:rPr lang="hu-HU" dirty="0" err="1">
                <a:latin typeface="+mj-lt"/>
              </a:rPr>
              <a:t>Detection</a:t>
            </a:r>
            <a:r>
              <a:rPr lang="hu-HU" dirty="0">
                <a:latin typeface="+mj-lt"/>
              </a:rPr>
              <a:t> and </a:t>
            </a:r>
            <a:r>
              <a:rPr lang="hu-HU" dirty="0" err="1">
                <a:latin typeface="+mj-lt"/>
              </a:rPr>
              <a:t>Response</a:t>
            </a:r>
            <a:r>
              <a:rPr lang="hu-HU" dirty="0">
                <a:latin typeface="+mj-lt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hu-HU" dirty="0" err="1">
                <a:solidFill>
                  <a:srgbClr val="00B0F0"/>
                </a:solidFill>
                <a:latin typeface="+mj-lt"/>
              </a:rPr>
              <a:t>Dimension</a:t>
            </a:r>
            <a:endParaRPr lang="hu-HU" dirty="0">
              <a:solidFill>
                <a:srgbClr val="00B0F0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VPN</a:t>
            </a:r>
            <a:endParaRPr lang="hu-HU" dirty="0">
              <a:latin typeface="+mj-lt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quarter" idx="14"/>
          </p:nvPr>
        </p:nvSpPr>
        <p:spPr>
          <a:xfrm>
            <a:off x="3923928" y="1832476"/>
            <a:ext cx="4896544" cy="302433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A GDPR egyik követelménye a megfelelősség igazolása. A </a:t>
            </a:r>
            <a:r>
              <a:rPr lang="hu-HU" dirty="0" err="1" smtClean="0">
                <a:latin typeface="+mj-lt"/>
              </a:rPr>
              <a:t>Dimension</a:t>
            </a:r>
            <a:r>
              <a:rPr lang="hu-HU" dirty="0" smtClean="0">
                <a:latin typeface="+mj-lt"/>
              </a:rPr>
              <a:t> alkalmazásával nagy adatmennyiségek könnyen átlátható módon kerülnek </a:t>
            </a:r>
            <a:r>
              <a:rPr lang="hu-HU" dirty="0" err="1" smtClean="0">
                <a:latin typeface="+mj-lt"/>
              </a:rPr>
              <a:t>riportálásra</a:t>
            </a:r>
            <a:r>
              <a:rPr lang="hu-HU" dirty="0" smtClean="0">
                <a:latin typeface="+mj-lt"/>
              </a:rPr>
              <a:t>, legyen azok biztonsági értesítések fenyegetésekről, hálózati tevékenységekről, DLP riasztások.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hu-HU" dirty="0" err="1" smtClean="0">
                <a:latin typeface="+mj-lt"/>
              </a:rPr>
              <a:t>User</a:t>
            </a:r>
            <a:r>
              <a:rPr lang="hu-HU" dirty="0" smtClean="0">
                <a:latin typeface="+mj-lt"/>
              </a:rPr>
              <a:t> </a:t>
            </a:r>
            <a:r>
              <a:rPr lang="hu-HU" dirty="0" err="1" smtClean="0">
                <a:latin typeface="+mj-lt"/>
              </a:rPr>
              <a:t>Anonymization</a:t>
            </a:r>
            <a:r>
              <a:rPr lang="hu-HU" dirty="0" smtClean="0">
                <a:latin typeface="+mj-lt"/>
              </a:rPr>
              <a:t> funkció – a riportokban, jelentésekben, összefoglalókban kicseréli az összes személyes adatot egy véletlenszerűen generált alfanumerikus kódra.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hu-HU" dirty="0" err="1" smtClean="0">
                <a:latin typeface="+mj-lt"/>
              </a:rPr>
              <a:t>Anonymization</a:t>
            </a:r>
            <a:r>
              <a:rPr lang="hu-HU" dirty="0" smtClean="0">
                <a:latin typeface="+mj-lt"/>
              </a:rPr>
              <a:t> </a:t>
            </a:r>
            <a:r>
              <a:rPr lang="hu-HU" dirty="0" err="1" smtClean="0">
                <a:latin typeface="+mj-lt"/>
              </a:rPr>
              <a:t>Mode</a:t>
            </a:r>
            <a:endParaRPr lang="hu-HU" dirty="0">
              <a:latin typeface="+mj-lt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hu-HU" dirty="0" err="1" smtClean="0">
                <a:latin typeface="+mj-lt"/>
              </a:rPr>
              <a:t>Anonymization</a:t>
            </a:r>
            <a:r>
              <a:rPr lang="hu-HU" dirty="0" smtClean="0">
                <a:latin typeface="+mj-lt"/>
              </a:rPr>
              <a:t> </a:t>
            </a:r>
            <a:r>
              <a:rPr lang="hu-HU" dirty="0" err="1" smtClean="0">
                <a:latin typeface="+mj-lt"/>
              </a:rPr>
              <a:t>Officer</a:t>
            </a:r>
            <a:endParaRPr lang="hu-HU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6441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00100" y="193544"/>
            <a:ext cx="7543800" cy="914400"/>
          </a:xfrm>
        </p:spPr>
        <p:txBody>
          <a:bodyPr/>
          <a:lstStyle/>
          <a:p>
            <a:r>
              <a:rPr lang="hu-HU" sz="3600" dirty="0" smtClean="0"/>
              <a:t>Hálózati oldalon – </a:t>
            </a:r>
            <a:r>
              <a:rPr lang="hu-HU" sz="3600" dirty="0" err="1" smtClean="0"/>
              <a:t>WatchGuard</a:t>
            </a:r>
            <a:r>
              <a:rPr lang="hu-HU" sz="3600" dirty="0" smtClean="0"/>
              <a:t> UTM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539932" y="1830322"/>
            <a:ext cx="3168352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DLP – Data </a:t>
            </a:r>
            <a:r>
              <a:rPr lang="hu-HU" dirty="0" err="1" smtClean="0">
                <a:latin typeface="+mj-lt"/>
              </a:rPr>
              <a:t>Leakage</a:t>
            </a:r>
            <a:r>
              <a:rPr lang="hu-HU" dirty="0" smtClean="0">
                <a:latin typeface="+mj-lt"/>
              </a:rPr>
              <a:t> </a:t>
            </a:r>
            <a:r>
              <a:rPr lang="hu-HU" dirty="0" err="1" smtClean="0">
                <a:latin typeface="+mj-lt"/>
              </a:rPr>
              <a:t>Prevention</a:t>
            </a:r>
            <a:endParaRPr lang="hu-HU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>
                <a:latin typeface="+mj-lt"/>
              </a:rPr>
              <a:t>TDR - </a:t>
            </a:r>
            <a:r>
              <a:rPr lang="hu-HU" dirty="0" err="1">
                <a:latin typeface="+mj-lt"/>
              </a:rPr>
              <a:t>Threat</a:t>
            </a:r>
            <a:r>
              <a:rPr lang="hu-HU" dirty="0">
                <a:latin typeface="+mj-lt"/>
              </a:rPr>
              <a:t> </a:t>
            </a:r>
            <a:r>
              <a:rPr lang="hu-HU" dirty="0" err="1">
                <a:latin typeface="+mj-lt"/>
              </a:rPr>
              <a:t>Detection</a:t>
            </a:r>
            <a:r>
              <a:rPr lang="hu-HU" dirty="0">
                <a:latin typeface="+mj-lt"/>
              </a:rPr>
              <a:t> and </a:t>
            </a:r>
            <a:r>
              <a:rPr lang="hu-HU" dirty="0" err="1">
                <a:latin typeface="+mj-lt"/>
              </a:rPr>
              <a:t>Response</a:t>
            </a:r>
            <a:r>
              <a:rPr lang="hu-HU" dirty="0">
                <a:latin typeface="+mj-lt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hu-HU" dirty="0" err="1">
                <a:solidFill>
                  <a:srgbClr val="00B0F0"/>
                </a:solidFill>
                <a:latin typeface="+mj-lt"/>
              </a:rPr>
              <a:t>Dimension</a:t>
            </a:r>
            <a:endParaRPr lang="hu-HU" dirty="0">
              <a:solidFill>
                <a:srgbClr val="00B0F0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VPN</a:t>
            </a:r>
            <a:endParaRPr lang="hu-HU" dirty="0">
              <a:latin typeface="+mj-lt"/>
            </a:endParaRPr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3708284" y="1412776"/>
            <a:ext cx="5040114" cy="3672407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1182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1333" y="188640"/>
            <a:ext cx="7543800" cy="914400"/>
          </a:xfrm>
        </p:spPr>
        <p:txBody>
          <a:bodyPr/>
          <a:lstStyle/>
          <a:p>
            <a:r>
              <a:rPr lang="hu-HU" sz="3600" dirty="0" smtClean="0"/>
              <a:t>Hálózati oldalon – </a:t>
            </a:r>
            <a:r>
              <a:rPr lang="hu-HU" sz="3600" dirty="0" err="1" smtClean="0"/>
              <a:t>Barracuda</a:t>
            </a:r>
            <a:r>
              <a:rPr lang="hu-HU" sz="3600" dirty="0" smtClean="0"/>
              <a:t> ESG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27584" y="1650889"/>
            <a:ext cx="3273552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Kifelé menő levelek és csatolmányok szűrése és titkosítása</a:t>
            </a:r>
            <a:endParaRPr lang="hu-HU" dirty="0">
              <a:latin typeface="+mj-lt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quarter" idx="14"/>
          </p:nvPr>
        </p:nvSpPr>
        <p:spPr>
          <a:xfrm>
            <a:off x="4754832" y="1657710"/>
            <a:ext cx="3273552" cy="30243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MS Office </a:t>
            </a:r>
            <a:r>
              <a:rPr lang="en-US" dirty="0" smtClean="0">
                <a:latin typeface="+mj-lt"/>
              </a:rPr>
              <a:t>f</a:t>
            </a:r>
            <a:r>
              <a:rPr lang="hu-HU" dirty="0" err="1" smtClean="0">
                <a:latin typeface="+mj-lt"/>
              </a:rPr>
              <a:t>ájlok</a:t>
            </a:r>
            <a:r>
              <a:rPr lang="en-US" dirty="0" smtClean="0">
                <a:latin typeface="+mj-lt"/>
              </a:rPr>
              <a:t>, </a:t>
            </a:r>
            <a:r>
              <a:rPr lang="en-US" dirty="0">
                <a:latin typeface="+mj-lt"/>
              </a:rPr>
              <a:t>html, pdf </a:t>
            </a:r>
            <a:r>
              <a:rPr lang="en-US" dirty="0" smtClean="0">
                <a:latin typeface="+mj-lt"/>
              </a:rPr>
              <a:t>f</a:t>
            </a:r>
            <a:r>
              <a:rPr lang="hu-HU" dirty="0" err="1" smtClean="0">
                <a:latin typeface="+mj-lt"/>
              </a:rPr>
              <a:t>ájlok</a:t>
            </a:r>
            <a:r>
              <a:rPr lang="en-US" dirty="0" smtClean="0">
                <a:latin typeface="+mj-lt"/>
              </a:rPr>
              <a:t> </a:t>
            </a:r>
            <a:r>
              <a:rPr lang="hu-HU" dirty="0" smtClean="0">
                <a:latin typeface="+mj-lt"/>
              </a:rPr>
              <a:t>és egyéb dokumentum fájlok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A fenti fájlokban tartalom szűrés</a:t>
            </a:r>
            <a:endParaRPr lang="hu-HU" dirty="0">
              <a:latin typeface="+mj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472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05515" y="188640"/>
            <a:ext cx="7543800" cy="914400"/>
          </a:xfrm>
        </p:spPr>
        <p:txBody>
          <a:bodyPr/>
          <a:lstStyle/>
          <a:p>
            <a:r>
              <a:rPr lang="hu-HU" sz="3600" dirty="0" smtClean="0"/>
              <a:t>Hálózati oldalon – </a:t>
            </a:r>
            <a:r>
              <a:rPr lang="hu-HU" sz="3600" dirty="0" err="1" smtClean="0"/>
              <a:t>Barracuda</a:t>
            </a:r>
            <a:r>
              <a:rPr lang="hu-HU" sz="3600" dirty="0" smtClean="0"/>
              <a:t> WAF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899592" y="1765631"/>
            <a:ext cx="3273552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B0F0"/>
                </a:solidFill>
                <a:latin typeface="+mj-lt"/>
              </a:rPr>
              <a:t>DLP – Data </a:t>
            </a:r>
            <a:r>
              <a:rPr lang="hu-HU" dirty="0" err="1" smtClean="0">
                <a:solidFill>
                  <a:srgbClr val="00B0F0"/>
                </a:solidFill>
                <a:latin typeface="+mj-lt"/>
              </a:rPr>
              <a:t>Leakage</a:t>
            </a:r>
            <a:r>
              <a:rPr lang="hu-HU" dirty="0" smtClean="0">
                <a:solidFill>
                  <a:srgbClr val="00B0F0"/>
                </a:solidFill>
                <a:latin typeface="+mj-lt"/>
              </a:rPr>
              <a:t> </a:t>
            </a:r>
            <a:r>
              <a:rPr lang="hu-HU" dirty="0" err="1" smtClean="0">
                <a:solidFill>
                  <a:srgbClr val="00B0F0"/>
                </a:solidFill>
                <a:latin typeface="+mj-lt"/>
              </a:rPr>
              <a:t>Prevention</a:t>
            </a:r>
            <a:endParaRPr lang="hu-HU" dirty="0" smtClean="0">
              <a:solidFill>
                <a:srgbClr val="00B0F0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SQL </a:t>
            </a:r>
            <a:r>
              <a:rPr lang="hu-HU" dirty="0" err="1" smtClean="0">
                <a:latin typeface="+mj-lt"/>
              </a:rPr>
              <a:t>injection</a:t>
            </a:r>
            <a:endParaRPr lang="hu-HU" dirty="0" smtClean="0">
              <a:latin typeface="+mj-lt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quarter" idx="14"/>
          </p:nvPr>
        </p:nvSpPr>
        <p:spPr>
          <a:xfrm>
            <a:off x="4777415" y="1765631"/>
            <a:ext cx="3273552" cy="30243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Visszaadott adatokra való szűrés szabályos adatokra vonatkozóan </a:t>
            </a:r>
            <a:r>
              <a:rPr lang="hu-HU" dirty="0" err="1" smtClean="0">
                <a:latin typeface="+mj-lt"/>
              </a:rPr>
              <a:t>pl</a:t>
            </a:r>
            <a:r>
              <a:rPr lang="hu-HU" dirty="0" smtClean="0">
                <a:latin typeface="+mj-lt"/>
              </a:rPr>
              <a:t>: TAJ számokról egy lista belső felhasználók számára engedélyezett, külső irányból ez az adat nem kérdezhető le</a:t>
            </a:r>
            <a:endParaRPr lang="hu-HU" dirty="0">
              <a:latin typeface="+mj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328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4323" y="260648"/>
            <a:ext cx="7543800" cy="914400"/>
          </a:xfrm>
        </p:spPr>
        <p:txBody>
          <a:bodyPr/>
          <a:lstStyle/>
          <a:p>
            <a:r>
              <a:rPr lang="hu-HU" sz="3600" dirty="0" smtClean="0"/>
              <a:t>Hálózati oldalon – </a:t>
            </a:r>
            <a:r>
              <a:rPr lang="hu-HU" sz="3600" dirty="0" err="1" smtClean="0"/>
              <a:t>Barracuda</a:t>
            </a:r>
            <a:r>
              <a:rPr lang="hu-HU" sz="3600" dirty="0" smtClean="0"/>
              <a:t> WAF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683568" y="1556792"/>
            <a:ext cx="3273552" cy="30243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DLP – Data </a:t>
            </a:r>
            <a:r>
              <a:rPr lang="hu-HU" dirty="0" err="1" smtClean="0">
                <a:latin typeface="+mj-lt"/>
              </a:rPr>
              <a:t>Leakage</a:t>
            </a:r>
            <a:r>
              <a:rPr lang="hu-HU" dirty="0" smtClean="0">
                <a:latin typeface="+mj-lt"/>
              </a:rPr>
              <a:t> </a:t>
            </a:r>
            <a:r>
              <a:rPr lang="hu-HU" dirty="0" err="1" smtClean="0">
                <a:latin typeface="+mj-lt"/>
              </a:rPr>
              <a:t>Prevention</a:t>
            </a:r>
            <a:endParaRPr lang="hu-HU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rgbClr val="00B0F0"/>
                </a:solidFill>
                <a:latin typeface="+mj-lt"/>
              </a:rPr>
              <a:t>SQL </a:t>
            </a:r>
            <a:r>
              <a:rPr lang="hu-HU" dirty="0" err="1" smtClean="0">
                <a:solidFill>
                  <a:srgbClr val="00B0F0"/>
                </a:solidFill>
                <a:latin typeface="+mj-lt"/>
              </a:rPr>
              <a:t>injection</a:t>
            </a:r>
            <a:endParaRPr lang="hu-HU" dirty="0" smtClean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quarter" idx="14"/>
          </p:nvPr>
        </p:nvSpPr>
        <p:spPr>
          <a:xfrm>
            <a:off x="4569661" y="1729705"/>
            <a:ext cx="3273552" cy="30243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+mj-lt"/>
              </a:rPr>
              <a:t>Portál által használt űrlapon keresztül egy SQL paranccsal adatbázis mezőket lehet lekérni – Ezt akadályozza meg a WAF</a:t>
            </a:r>
            <a:endParaRPr lang="hu-HU" dirty="0">
              <a:latin typeface="+mj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0" y="5632790"/>
            <a:ext cx="9144000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9015"/>
            <a:ext cx="2124108" cy="11436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051720" y="626367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 smtClean="0">
                <a:solidFill>
                  <a:srgbClr val="002060"/>
                </a:solidFill>
                <a:latin typeface="+mj-lt"/>
              </a:rPr>
              <a:t>www.nador.hu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 Tel.:  + 36 1 470-5000 I 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info</a:t>
            </a:r>
            <a:r>
              <a:rPr lang="hu-HU" sz="12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@</a:t>
            </a:r>
            <a:r>
              <a:rPr lang="hu-HU" sz="1200" dirty="0" err="1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nador.hu</a:t>
            </a:r>
            <a:endParaRPr lang="hu-HU" sz="1200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6249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mutató1">
  <a:themeElements>
    <a:clrScheme name="Elem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i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Bemutató4</Template>
  <TotalTime>928</TotalTime>
  <Words>614</Words>
  <Application>Microsoft Office PowerPoint</Application>
  <PresentationFormat>Diavetítés a képernyőre (4:3 oldalarány)</PresentationFormat>
  <Paragraphs>94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Wingdings</vt:lpstr>
      <vt:lpstr>Bemutató1</vt:lpstr>
      <vt:lpstr>Megoldásaink a GDPR előírásaira</vt:lpstr>
      <vt:lpstr>Esettanulmány - Bemutatása</vt:lpstr>
      <vt:lpstr>Hálózati oldalon – WatchGuard UTM</vt:lpstr>
      <vt:lpstr>Hálózati oldalon – WatchGuard UTM</vt:lpstr>
      <vt:lpstr>Hálózati oldalon – WatchGuard UTM</vt:lpstr>
      <vt:lpstr>Hálózati oldalon – WatchGuard UTM</vt:lpstr>
      <vt:lpstr>Hálózati oldalon – Barracuda ESG</vt:lpstr>
      <vt:lpstr>Hálózati oldalon – Barracuda WAF</vt:lpstr>
      <vt:lpstr>Hálózati oldalon – Barracuda WAF</vt:lpstr>
      <vt:lpstr>Végponti oldalon - Safetica</vt:lpstr>
      <vt:lpstr>További GDPR megoldások</vt:lpstr>
      <vt:lpstr>GDPR kapcsolatos szolgáltatások</vt:lpstr>
      <vt:lpstr>Kérdése van? Tegye fel!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Béres Orsolya</dc:creator>
  <cp:lastModifiedBy>Béres Orsolya</cp:lastModifiedBy>
  <cp:revision>46</cp:revision>
  <dcterms:created xsi:type="dcterms:W3CDTF">2016-03-31T10:55:02Z</dcterms:created>
  <dcterms:modified xsi:type="dcterms:W3CDTF">2017-05-19T11:08:55Z</dcterms:modified>
</cp:coreProperties>
</file>