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61" r:id="rId1"/>
  </p:sldMasterIdLst>
  <p:notesMasterIdLst>
    <p:notesMasterId r:id="rId42"/>
  </p:notesMasterIdLst>
  <p:handoutMasterIdLst>
    <p:handoutMasterId r:id="rId43"/>
  </p:handoutMasterIdLst>
  <p:sldIdLst>
    <p:sldId id="756" r:id="rId2"/>
    <p:sldId id="788" r:id="rId3"/>
    <p:sldId id="789" r:id="rId4"/>
    <p:sldId id="790" r:id="rId5"/>
    <p:sldId id="792" r:id="rId6"/>
    <p:sldId id="793" r:id="rId7"/>
    <p:sldId id="794" r:id="rId8"/>
    <p:sldId id="757" r:id="rId9"/>
    <p:sldId id="758" r:id="rId10"/>
    <p:sldId id="759" r:id="rId11"/>
    <p:sldId id="760" r:id="rId12"/>
    <p:sldId id="761" r:id="rId13"/>
    <p:sldId id="762" r:id="rId14"/>
    <p:sldId id="795" r:id="rId15"/>
    <p:sldId id="763" r:id="rId16"/>
    <p:sldId id="783" r:id="rId17"/>
    <p:sldId id="765" r:id="rId18"/>
    <p:sldId id="764" r:id="rId19"/>
    <p:sldId id="785" r:id="rId20"/>
    <p:sldId id="767" r:id="rId21"/>
    <p:sldId id="766" r:id="rId22"/>
    <p:sldId id="769" r:id="rId23"/>
    <p:sldId id="771" r:id="rId24"/>
    <p:sldId id="775" r:id="rId25"/>
    <p:sldId id="770" r:id="rId26"/>
    <p:sldId id="774" r:id="rId27"/>
    <p:sldId id="796" r:id="rId28"/>
    <p:sldId id="776" r:id="rId29"/>
    <p:sldId id="777" r:id="rId30"/>
    <p:sldId id="781" r:id="rId31"/>
    <p:sldId id="782" r:id="rId32"/>
    <p:sldId id="754" r:id="rId33"/>
    <p:sldId id="797" r:id="rId34"/>
    <p:sldId id="798" r:id="rId35"/>
    <p:sldId id="799" r:id="rId36"/>
    <p:sldId id="800" r:id="rId37"/>
    <p:sldId id="801" r:id="rId38"/>
    <p:sldId id="802" r:id="rId39"/>
    <p:sldId id="803" r:id="rId40"/>
    <p:sldId id="804" r:id="rId41"/>
  </p:sldIdLst>
  <p:sldSz cx="9144000" cy="5715000" type="screen16x10"/>
  <p:notesSz cx="7077075" cy="9369425"/>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700"/>
    <a:srgbClr val="699D0D"/>
    <a:srgbClr val="5AAAFA"/>
    <a:srgbClr val="00B2EF"/>
    <a:srgbClr val="00B28B"/>
    <a:srgbClr val="FF0000"/>
    <a:srgbClr val="A6A6A6"/>
    <a:srgbClr val="F9F9F9"/>
    <a:srgbClr val="F2F2F2"/>
    <a:srgbClr val="152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autoAdjust="0"/>
    <p:restoredTop sz="95565" autoAdjust="0"/>
  </p:normalViewPr>
  <p:slideViewPr>
    <p:cSldViewPr>
      <p:cViewPr>
        <p:scale>
          <a:sx n="137" d="100"/>
          <a:sy n="137" d="100"/>
        </p:scale>
        <p:origin x="280" y="296"/>
      </p:cViewPr>
      <p:guideLst>
        <p:guide orient="horz" pos="1800"/>
        <p:guide pos="2880"/>
      </p:guideLst>
    </p:cSldViewPr>
  </p:slideViewPr>
  <p:outlineViewPr>
    <p:cViewPr>
      <p:scale>
        <a:sx n="33" d="100"/>
        <a:sy n="33" d="100"/>
      </p:scale>
      <p:origin x="0" y="-8866"/>
    </p:cViewPr>
  </p:outlineViewPr>
  <p:notesTextViewPr>
    <p:cViewPr>
      <p:scale>
        <a:sx n="3" d="2"/>
        <a:sy n="3" d="2"/>
      </p:scale>
      <p:origin x="0" y="0"/>
    </p:cViewPr>
  </p:notesTextViewPr>
  <p:sorterViewPr>
    <p:cViewPr>
      <p:scale>
        <a:sx n="80" d="100"/>
        <a:sy n="80" d="100"/>
      </p:scale>
      <p:origin x="0" y="0"/>
    </p:cViewPr>
  </p:sorterViewPr>
  <p:notesViewPr>
    <p:cSldViewPr>
      <p:cViewPr>
        <p:scale>
          <a:sx n="80" d="100"/>
          <a:sy n="80" d="100"/>
        </p:scale>
        <p:origin x="2030" y="-955"/>
      </p:cViewPr>
      <p:guideLst>
        <p:guide orient="horz" pos="2951"/>
        <p:guide pos="2229"/>
      </p:guideLst>
    </p:cSldViewPr>
  </p:notesViewPr>
  <p:gridSpacing cx="38100" cy="381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744952" y="151278"/>
            <a:ext cx="3066733" cy="2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67029" y="8912665"/>
            <a:ext cx="3066733" cy="28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744952" y="8912665"/>
            <a:ext cx="3066733" cy="28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244" y="157095"/>
            <a:ext cx="877516" cy="206216"/>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855369" y="136639"/>
            <a:ext cx="3041642" cy="26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757363" y="490538"/>
            <a:ext cx="3562350" cy="2225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8" name="Rectangle 6"/>
          <p:cNvSpPr>
            <a:spLocks noGrp="1" noChangeArrowheads="1"/>
          </p:cNvSpPr>
          <p:nvPr>
            <p:ph type="ftr" sz="quarter" idx="4"/>
          </p:nvPr>
        </p:nvSpPr>
        <p:spPr bwMode="auto">
          <a:xfrm>
            <a:off x="182824" y="8947802"/>
            <a:ext cx="3538538" cy="25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857006" y="8947802"/>
            <a:ext cx="3040019" cy="25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986" rIns="0" bIns="46986" numCol="1" anchor="b" anchorCtr="0" compatLnSpc="1">
            <a:prstTxWarp prst="textNoShape">
              <a:avLst/>
            </a:prstTxWarp>
          </a:bodyPr>
          <a:lstStyle>
            <a:lvl1pPr algn="r" eaLnBrk="1" hangingPunct="1">
              <a:defRPr sz="1000" smtClean="0">
                <a:latin typeface="Arial" charset="0"/>
                <a:ea typeface="+mn-ea"/>
                <a:cs typeface="+mn-cs"/>
              </a:defRPr>
            </a:lvl1pPr>
          </a:lstStyle>
          <a:p>
            <a:pPr>
              <a:defRPr/>
            </a:pPr>
            <a:fld id="{DD817518-FB06-4843-9B46-F72D174830EE}" type="slidenum">
              <a:rPr lang="en-US"/>
              <a:pPr>
                <a:defRPr/>
              </a:pPr>
              <a:t>‹#›</a:t>
            </a:fld>
            <a:endParaRPr lang="en-US"/>
          </a:p>
        </p:txBody>
      </p:sp>
      <p:sp>
        <p:nvSpPr>
          <p:cNvPr id="2" name="Notes Placeholder 1"/>
          <p:cNvSpPr>
            <a:spLocks noGrp="1"/>
          </p:cNvSpPr>
          <p:nvPr>
            <p:ph type="body" sz="quarter" idx="3"/>
          </p:nvPr>
        </p:nvSpPr>
        <p:spPr>
          <a:xfrm>
            <a:off x="182825" y="2799116"/>
            <a:ext cx="6711426" cy="6136973"/>
          </a:xfrm>
          <a:prstGeom prst="rect">
            <a:avLst/>
          </a:prstGeom>
        </p:spPr>
        <p:txBody>
          <a:bodyPr vert="horz" lIns="93973" tIns="46986" rIns="93973" bIns="469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96" y="124702"/>
            <a:ext cx="1023034" cy="226651"/>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sc2cares.org/uploadedFiles/wwwisc2caresorg/Content/GISWS/FrostSullivan-(ISC)%C2%B2-Global-Information-Security-Workforce-Study-2015.pdf" TargetMode="External"/><Relationship Id="rId4" Type="http://schemas.openxmlformats.org/officeDocument/2006/relationships/hyperlink" Target="http://peninsulapress.com/2015/03/31/cybersecurity-jobs-growth/" TargetMode="External"/><Relationship Id="rId5" Type="http://schemas.openxmlformats.org/officeDocument/2006/relationships/hyperlink" Target="https://www-03.ibm.com/press/us/en/pressrelease/45326.wss" TargetMode="External"/><Relationship Id="rId6" Type="http://schemas.openxmlformats.org/officeDocument/2006/relationships/hyperlink" Target="https://securityintelligence.com/mobile-insecurity/" TargetMode="External"/><Relationship Id="rId7" Type="http://schemas.openxmlformats.org/officeDocument/2006/relationships/hyperlink" Target="http://www.mcafee.com/us/resources/reports/rp-economic-impact-cybercrime2.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ponemon.org/about-ponemon-research"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3-03.sso.ibm.com/sales/support/skp/s/e/e/n/sew03053wwen/SEW03053WWEN.PDF"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sc2cares.org/uploadedFiles/wwwisc2caresorg/Content/GISWS/FrostSullivan-(ISC)%C2%B2-Global-Information-Security-Workforce-Study-2015.pdf" TargetMode="External"/><Relationship Id="rId4" Type="http://schemas.openxmlformats.org/officeDocument/2006/relationships/hyperlink" Target="https://www-01.ibm.com/marketing/iwm/dre/signup?source=ibm-WW_Security_Services&amp;S_PKG=ov43890&amp;S_TACT=000000NJ&amp;S_OFF_CD=10000252&amp;ce=ISM0484&amp;ct=SWG&amp;cmp=IBMSocial&amp;cm=h&amp;cr=Security&amp;ccy=U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3-connections.ibm.com/wikis/home?lang=en-us#!/wiki/Wc7f16ce0366d_4669_9403_4bd7d137b97a/page/Getting%20Started"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p:txBody>
          <a:bodyPr/>
          <a:lstStyle/>
          <a:p>
            <a:pPr marL="138113" marR="0" lvl="1" indent="-136525" algn="l" defTabSz="914400" rtl="0" eaLnBrk="0" fontAlgn="base" latinLnBrk="0" hangingPunct="0">
              <a:lnSpc>
                <a:spcPct val="100000"/>
              </a:lnSpc>
              <a:spcBef>
                <a:spcPct val="20000"/>
              </a:spcBef>
              <a:spcAft>
                <a:spcPct val="0"/>
              </a:spcAft>
              <a:buClrTx/>
              <a:buSzTx/>
              <a:buFontTx/>
              <a:buChar char="•"/>
              <a:tabLst/>
              <a:defRPr/>
            </a:pPr>
            <a:r>
              <a:rPr lang="en-US" sz="1000" kern="1200" dirty="0">
                <a:solidFill>
                  <a:schemeClr val="tx1"/>
                </a:solidFill>
                <a:effectLst/>
                <a:latin typeface="Arial" charset="0"/>
                <a:ea typeface="+mn-ea"/>
                <a:cs typeface="Arial" charset="0"/>
              </a:rPr>
              <a:t>The cognitive era is here. Digital everything means that technology’s number one job in business now is handling and responding to data. But this isn’t a story about big data’s takeover. This is a story about how cognitive capabilities are being applied to security to establish a relationship between machines and humans and how the role of technology can now change from enabler to advisor. We are</a:t>
            </a:r>
            <a:r>
              <a:rPr lang="en-US" sz="1000" kern="1200" baseline="0" dirty="0">
                <a:solidFill>
                  <a:schemeClr val="tx1"/>
                </a:solidFill>
                <a:effectLst/>
                <a:latin typeface="Arial" charset="0"/>
                <a:ea typeface="+mn-ea"/>
                <a:cs typeface="Arial" charset="0"/>
              </a:rPr>
              <a:t> ushering in this new era of cognitive security to </a:t>
            </a:r>
            <a:r>
              <a:rPr lang="en-US" sz="1000" kern="1200" baseline="0" dirty="0" err="1">
                <a:solidFill>
                  <a:schemeClr val="tx1"/>
                </a:solidFill>
                <a:effectLst/>
                <a:latin typeface="Arial" charset="0"/>
                <a:ea typeface="+mn-ea"/>
                <a:cs typeface="Arial" charset="0"/>
              </a:rPr>
              <a:t>outhink</a:t>
            </a:r>
            <a:r>
              <a:rPr lang="en-US" sz="1000" kern="1200" baseline="0" dirty="0">
                <a:solidFill>
                  <a:schemeClr val="tx1"/>
                </a:solidFill>
                <a:effectLst/>
                <a:latin typeface="Arial" charset="0"/>
                <a:ea typeface="+mn-ea"/>
                <a:cs typeface="Arial" charset="0"/>
              </a:rPr>
              <a:t> and outpace threats with security that understands, reasons and learns. </a:t>
            </a:r>
            <a:endParaRPr lang="en-US" dirty="0"/>
          </a:p>
          <a:p>
            <a:pPr lvl="1"/>
            <a:endParaRPr lang="en-US" dirty="0"/>
          </a:p>
        </p:txBody>
      </p:sp>
      <p:sp>
        <p:nvSpPr>
          <p:cNvPr id="6" name="Slide Image Placeholder 5"/>
          <p:cNvSpPr>
            <a:spLocks noGrp="1" noRot="1" noChangeAspect="1"/>
          </p:cNvSpPr>
          <p:nvPr>
            <p:ph type="sldImg"/>
          </p:nvPr>
        </p:nvSpPr>
        <p:spPr>
          <a:xfrm>
            <a:off x="1692275" y="661988"/>
            <a:ext cx="3473450" cy="2171700"/>
          </a:xfrm>
        </p:spPr>
      </p:sp>
      <p:sp>
        <p:nvSpPr>
          <p:cNvPr id="7" name="Slide Number Placeholder 6"/>
          <p:cNvSpPr>
            <a:spLocks noGrp="1"/>
          </p:cNvSpPr>
          <p:nvPr>
            <p:ph type="sldNum" sz="quarter" idx="10"/>
          </p:nvPr>
        </p:nvSpPr>
        <p:spPr/>
        <p:txBody>
          <a:bodyPr/>
          <a:lstStyle/>
          <a:p>
            <a:pPr>
              <a:defRPr/>
            </a:pPr>
            <a:fld id="{546E6A5D-D768-4FB7-8EDF-712ABB242887}"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18612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1208088" y="338138"/>
            <a:ext cx="4441825" cy="2776537"/>
          </a:xfrm>
        </p:spPr>
      </p:sp>
      <p:sp>
        <p:nvSpPr>
          <p:cNvPr id="10" name="Notes Placeholder 9"/>
          <p:cNvSpPr>
            <a:spLocks noGrp="1"/>
          </p:cNvSpPr>
          <p:nvPr>
            <p:ph type="body" idx="1"/>
          </p:nvPr>
        </p:nvSpPr>
        <p:spPr/>
        <p:txBody>
          <a:bodyPr/>
          <a:lstStyle/>
          <a:p>
            <a:pPr defTabSz="914273">
              <a:spcBef>
                <a:spcPts val="450"/>
              </a:spcBef>
              <a:tabLst>
                <a:tab pos="0" algn="l"/>
                <a:tab pos="914273" algn="l"/>
                <a:tab pos="1828546" algn="l"/>
                <a:tab pos="2742821" algn="l"/>
                <a:tab pos="3657094" algn="l"/>
                <a:tab pos="4571367" algn="l"/>
                <a:tab pos="5485640" algn="l"/>
                <a:tab pos="6399914" algn="l"/>
                <a:tab pos="7314187" algn="l"/>
                <a:tab pos="8228461" algn="l"/>
                <a:tab pos="9142734" algn="l"/>
                <a:tab pos="10057008" algn="l"/>
              </a:tabLst>
              <a:defRPr/>
            </a:pPr>
            <a:endParaRPr lang="en-US" dirty="0"/>
          </a:p>
        </p:txBody>
      </p:sp>
      <p:sp>
        <p:nvSpPr>
          <p:cNvPr id="11" name="Slide Number Placeholder 10"/>
          <p:cNvSpPr>
            <a:spLocks noGrp="1"/>
          </p:cNvSpPr>
          <p:nvPr>
            <p:ph type="sldNum" sz="quarter" idx="10"/>
          </p:nvPr>
        </p:nvSpPr>
        <p:spPr/>
        <p:txBody>
          <a:bodyPr/>
          <a:lstStyle/>
          <a:p>
            <a:fld id="{2F775DA1-38B3-4A6F-A89B-5F9F1179D520}" type="slidenum">
              <a:rPr lang="en-US" smtClean="0"/>
              <a:pPr/>
              <a:t>10</a:t>
            </a:fld>
            <a:endParaRPr lang="en-US"/>
          </a:p>
        </p:txBody>
      </p:sp>
    </p:spTree>
    <p:extLst>
      <p:ext uri="{BB962C8B-B14F-4D97-AF65-F5344CB8AC3E}">
        <p14:creationId xmlns:p14="http://schemas.microsoft.com/office/powerpoint/2010/main" val="195589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dirty="0"/>
              <a:t>IBM Security QRadar SIEM analyzes tremendous amounts of data (logs, network flows) and uses context to transform it useful, actionable information as is depicted in this slide.  Here's what a security team member would see when they begin to investigate an offense record triggered by a correlation rule. The analyst can quickly see the who, what and where behind the offense and quickly determine if it's a legitimate threat or a false positive.  </a:t>
            </a:r>
          </a:p>
          <a:p>
            <a:r>
              <a:rPr lang="en-US" dirty="0"/>
              <a:t>IBM Security QRadar SIEM is strong from an event-management and analysis perspective and is very effective in detecting threats because it can leverage a broad range of data, analyze it, and apply context from an extensive range of sources. This reduces false positives, and tells users not only what has been exploited but also what kind of activity is taking place.  This results in quicker threat detection and response.  QRadar continuously monitors data sources across the IT infrastructure, leveraging the full context in which systems are operating. That context includes security and network device logs, vulnerabilities, configuration data, network traffic telemetry, application events and activities, user identities, assets, geo-location, and application content. </a:t>
            </a:r>
          </a:p>
          <a:p>
            <a:r>
              <a:rPr lang="en-US" dirty="0"/>
              <a:t>This generates a staggering amount of data, and QRadar SIEM leverages it to establish very specific context around each potential area of concern, and uses sophisticated analytics to accurately detect more and different types of threats. For example, a potential exploit of a web server reported by an intrusion detection system can be validated by unusual outbound network activity detected by QRadar network behavioral anomaly detection (NBAD) capabilities.</a:t>
            </a:r>
          </a:p>
          <a:p>
            <a:r>
              <a:rPr lang="en-US" dirty="0"/>
              <a:t>QRadar uses intelligence, automation and analytics to provide very actionable security information including the number of targets involved in a threat, who was responsible, what kind of attack occurred, whether it was successful, vulnerabilities, evidence for forensics, etc.  </a:t>
            </a:r>
          </a:p>
          <a:p>
            <a:endParaRPr lang="en-US" dirty="0"/>
          </a:p>
        </p:txBody>
      </p:sp>
      <p:sp>
        <p:nvSpPr>
          <p:cNvPr id="9" name="Slide Image Placeholder 8"/>
          <p:cNvSpPr>
            <a:spLocks noGrp="1" noRot="1" noChangeAspect="1"/>
          </p:cNvSpPr>
          <p:nvPr>
            <p:ph type="sldImg"/>
          </p:nvPr>
        </p:nvSpPr>
        <p:spPr>
          <a:xfrm>
            <a:off x="1206500" y="336550"/>
            <a:ext cx="4445000" cy="2778125"/>
          </a:xfrm>
        </p:spPr>
      </p:sp>
      <p:sp>
        <p:nvSpPr>
          <p:cNvPr id="11" name="Slide Number Placeholder 10"/>
          <p:cNvSpPr>
            <a:spLocks noGrp="1"/>
          </p:cNvSpPr>
          <p:nvPr>
            <p:ph type="sldNum" sz="quarter" idx="10"/>
          </p:nvPr>
        </p:nvSpPr>
        <p:spPr/>
        <p:txBody>
          <a:bodyPr/>
          <a:lstStyle/>
          <a:p>
            <a:fld id="{2F775DA1-38B3-4A6F-A89B-5F9F1179D520}" type="slidenum">
              <a:rPr lang="en-US" smtClean="0"/>
              <a:pPr/>
              <a:t>13</a:t>
            </a:fld>
            <a:endParaRPr lang="en-US"/>
          </a:p>
        </p:txBody>
      </p:sp>
    </p:spTree>
    <p:extLst>
      <p:ext uri="{BB962C8B-B14F-4D97-AF65-F5344CB8AC3E}">
        <p14:creationId xmlns:p14="http://schemas.microsoft.com/office/powerpoint/2010/main" val="23725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dirty="0"/>
              <a:t>IBM Security QRadar SIEM analyzes tremendous amounts of data (logs, network flows) and uses context to transform it useful, actionable information as is depicted in this slide.  Here's what a security team member would see when they begin to investigate an offense record triggered by a correlation rule. The analyst can quickly see the who, what and where behind the offense and quickly determine if it's a legitimate threat or a false positive.  </a:t>
            </a:r>
          </a:p>
          <a:p>
            <a:r>
              <a:rPr lang="en-US" dirty="0"/>
              <a:t>IBM Security QRadar SIEM is strong from an event-management and analysis perspective and is very effective in detecting threats because it can leverage a broad range of data, analyze it, and apply context from an extensive range of sources. This reduces false positives, and tells users not only what has been exploited but also what kind of activity is taking place.  This results in quicker threat detection and response.  QRadar continuously monitors data sources across the IT infrastructure, leveraging the full context in which systems are operating. That context includes security and network device logs, vulnerabilities, configuration data, network traffic telemetry, application events and activities, user identities, assets, geo-location, and application content. </a:t>
            </a:r>
          </a:p>
          <a:p>
            <a:r>
              <a:rPr lang="en-US" dirty="0"/>
              <a:t>This generates a staggering amount of data, and QRadar SIEM leverages it to establish very specific context around each potential area of concern, and uses sophisticated analytics to accurately detect more and different types of threats. For example, a potential exploit of a web server reported by an intrusion detection system can be validated by unusual outbound network activity detected by QRadar network behavioral anomaly detection (NBAD) capabilities.</a:t>
            </a:r>
          </a:p>
          <a:p>
            <a:r>
              <a:rPr lang="en-US" dirty="0"/>
              <a:t>QRadar uses intelligence, automation and analytics to provide very actionable security information including the number of targets involved in a threat, who was responsible, what kind of attack occurred, whether it was successful, vulnerabilities, evidence for forensics, etc.  </a:t>
            </a:r>
          </a:p>
          <a:p>
            <a:endParaRPr lang="en-US" dirty="0"/>
          </a:p>
        </p:txBody>
      </p:sp>
      <p:sp>
        <p:nvSpPr>
          <p:cNvPr id="9" name="Slide Image Placeholder 8"/>
          <p:cNvSpPr>
            <a:spLocks noGrp="1" noRot="1" noChangeAspect="1"/>
          </p:cNvSpPr>
          <p:nvPr>
            <p:ph type="sldImg"/>
          </p:nvPr>
        </p:nvSpPr>
        <p:spPr>
          <a:xfrm>
            <a:off x="1206500" y="336550"/>
            <a:ext cx="4445000" cy="2778125"/>
          </a:xfrm>
        </p:spPr>
      </p:sp>
      <p:sp>
        <p:nvSpPr>
          <p:cNvPr id="11" name="Slide Number Placeholder 10"/>
          <p:cNvSpPr>
            <a:spLocks noGrp="1"/>
          </p:cNvSpPr>
          <p:nvPr>
            <p:ph type="sldNum" sz="quarter" idx="10"/>
          </p:nvPr>
        </p:nvSpPr>
        <p:spPr/>
        <p:txBody>
          <a:bodyPr/>
          <a:lstStyle/>
          <a:p>
            <a:fld id="{2F775DA1-38B3-4A6F-A89B-5F9F1179D520}" type="slidenum">
              <a:rPr lang="en-US" smtClean="0"/>
              <a:pPr/>
              <a:t>14</a:t>
            </a:fld>
            <a:endParaRPr lang="en-US"/>
          </a:p>
        </p:txBody>
      </p:sp>
    </p:spTree>
    <p:extLst>
      <p:ext uri="{BB962C8B-B14F-4D97-AF65-F5344CB8AC3E}">
        <p14:creationId xmlns:p14="http://schemas.microsoft.com/office/powerpoint/2010/main" val="17049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dirty="0"/>
              <a:t>QRadar SIEM excels at taking in massive amounts of enterprise-wide security data and using it’s advanced intelligence and analytics to build a prioritized list of incidents requiring immediate attention.  Inside the Offenses tab, Security teams can simply right-click any of the entries within the dashboard to see any of the underlying event and flow data to start determining a remediation plan or determine the result was a false positive.</a:t>
            </a:r>
            <a:br>
              <a:rPr lang="en-US" dirty="0"/>
            </a:br>
            <a:endParaRPr lang="en-US" dirty="0"/>
          </a:p>
          <a:p>
            <a:r>
              <a:rPr lang="en-US" dirty="0"/>
              <a:t>With the arrival of QRadar Incident Forensics, there’s a new option for seeing even more supporting data extracted from the associated network packet data.  This problems a new level of clarity to the incident and allows investigators to discover less obvious data connections and previously hidden relationships between multiple IDs.  </a:t>
            </a:r>
          </a:p>
          <a:p>
            <a:r>
              <a:rPr lang="en-US" dirty="0"/>
              <a:t/>
            </a:r>
            <a:br>
              <a:rPr lang="en-US" dirty="0"/>
            </a:br>
            <a:r>
              <a:rPr lang="en-US" dirty="0"/>
              <a:t>Using Internet search engine technology, QRadar Incident Forensics presents a simplified user interface accepting free-form text and Boolean logic operators.  The search criteria can use any packet capture metadata, reconstructed file metadata or keywords that would reside within a document, email, chat session, etc.  Results are normally returned in minutes if not seconds.  QRadar Incident Forensics does to full packet capture data what QRadar SIEM does to event and flow data—it helps security teams discover the malicious or anomalous conditions really, really quickly.</a:t>
            </a:r>
          </a:p>
          <a:p>
            <a:endParaRPr lang="en-US" dirty="0"/>
          </a:p>
          <a:p>
            <a:pPr marL="0" marR="0" indent="0" algn="l" defTabSz="914400" rtl="0" eaLnBrk="0" fontAlgn="base" latinLnBrk="0" hangingPunct="0">
              <a:lnSpc>
                <a:spcPct val="100000"/>
              </a:lnSpc>
              <a:spcBef>
                <a:spcPct val="20000"/>
              </a:spcBef>
              <a:spcAft>
                <a:spcPct val="0"/>
              </a:spcAft>
              <a:buClrTx/>
              <a:buSzTx/>
              <a:buFontTx/>
              <a:buNone/>
              <a:tabLst/>
              <a:defRPr/>
            </a:pPr>
            <a:r>
              <a:rPr lang="en-US" dirty="0"/>
              <a:t>Product: QRadar Sense Analytics Engine, QRadar Incident Forensics, QRadar Incidence Response, IBM Managed Security Services</a:t>
            </a: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15</a:t>
            </a:fld>
            <a:endParaRPr lang="en-US" dirty="0"/>
          </a:p>
        </p:txBody>
      </p:sp>
    </p:spTree>
    <p:extLst>
      <p:ext uri="{BB962C8B-B14F-4D97-AF65-F5344CB8AC3E}">
        <p14:creationId xmlns:p14="http://schemas.microsoft.com/office/powerpoint/2010/main" val="18086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42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483306">
              <a:buFont typeface="Arial" panose="020B0604020202020204" pitchFamily="34" charset="0"/>
              <a:buChar char="•"/>
              <a:defRPr/>
            </a:pPr>
            <a:r>
              <a:rPr lang="en-US" sz="1300" b="1" kern="0" dirty="0" smtClean="0">
                <a:solidFill>
                  <a:schemeClr val="bg1"/>
                </a:solidFill>
              </a:rPr>
              <a:t>Only </a:t>
            </a:r>
            <a:r>
              <a:rPr lang="en-US" sz="1300" b="1" kern="0" dirty="0">
                <a:solidFill>
                  <a:schemeClr val="bg1"/>
                </a:solidFill>
              </a:rPr>
              <a:t>Certified content </a:t>
            </a:r>
            <a:r>
              <a:rPr lang="en-US" sz="1300" kern="0" dirty="0">
                <a:solidFill>
                  <a:schemeClr val="bg1"/>
                </a:solidFill>
              </a:rPr>
              <a:t>for peace of mind and </a:t>
            </a:r>
            <a:r>
              <a:rPr lang="en-US" sz="1300" b="1" kern="0" dirty="0">
                <a:solidFill>
                  <a:schemeClr val="bg1"/>
                </a:solidFill>
              </a:rPr>
              <a:t>security</a:t>
            </a:r>
          </a:p>
          <a:p>
            <a:pPr marL="181240" indent="-181240" defTabSz="483306">
              <a:buFont typeface="Arial" panose="020B0604020202020204" pitchFamily="34" charset="0"/>
              <a:buChar char="•"/>
              <a:defRPr/>
            </a:pPr>
            <a:r>
              <a:rPr lang="en-US" sz="1300" kern="0" dirty="0">
                <a:solidFill>
                  <a:schemeClr val="bg1"/>
                </a:solidFill>
              </a:rPr>
              <a:t>Foster </a:t>
            </a:r>
            <a:r>
              <a:rPr lang="en-US" sz="1300" b="1" kern="0" dirty="0">
                <a:solidFill>
                  <a:schemeClr val="bg1"/>
                </a:solidFill>
              </a:rPr>
              <a:t>collaboration</a:t>
            </a:r>
            <a:r>
              <a:rPr lang="en-US" sz="1300" kern="0" dirty="0">
                <a:solidFill>
                  <a:schemeClr val="bg1"/>
                </a:solidFill>
              </a:rPr>
              <a:t> on security intelligence content between security operations teams</a:t>
            </a:r>
          </a:p>
          <a:p>
            <a:pPr marL="181240" indent="-181240" defTabSz="483306">
              <a:buFont typeface="Arial" panose="020B0604020202020204" pitchFamily="34" charset="0"/>
              <a:buChar char="•"/>
              <a:defRPr/>
            </a:pPr>
            <a:r>
              <a:rPr lang="en-US" sz="1300" kern="0" dirty="0">
                <a:solidFill>
                  <a:schemeClr val="bg1"/>
                </a:solidFill>
              </a:rPr>
              <a:t>Integrated with X-Force Exchange for unified collaboration and </a:t>
            </a:r>
            <a:r>
              <a:rPr lang="en-US" sz="1300" b="1" kern="0" dirty="0">
                <a:solidFill>
                  <a:schemeClr val="bg1"/>
                </a:solidFill>
              </a:rPr>
              <a:t>correlate current threats </a:t>
            </a:r>
            <a:r>
              <a:rPr lang="en-US" sz="1300" kern="0" dirty="0">
                <a:solidFill>
                  <a:schemeClr val="bg1"/>
                </a:solidFill>
              </a:rPr>
              <a:t>with apps</a:t>
            </a:r>
            <a:endParaRPr lang="en-US" sz="1300" b="1" kern="0" dirty="0">
              <a:solidFill>
                <a:schemeClr val="bg1"/>
              </a:solidFill>
            </a:endParaRPr>
          </a:p>
          <a:p>
            <a:pPr marL="181240" indent="-181240" defTabSz="483306">
              <a:buFont typeface="Arial" panose="020B0604020202020204" pitchFamily="34" charset="0"/>
              <a:buChar char="•"/>
              <a:defRPr/>
            </a:pPr>
            <a:r>
              <a:rPr lang="en-US" sz="1300" kern="0" dirty="0">
                <a:solidFill>
                  <a:schemeClr val="bg1"/>
                </a:solidFill>
              </a:rPr>
              <a:t>Enable </a:t>
            </a:r>
            <a:r>
              <a:rPr lang="en-US" sz="1300" b="1" kern="0" dirty="0">
                <a:solidFill>
                  <a:schemeClr val="bg1"/>
                </a:solidFill>
              </a:rPr>
              <a:t>rapid innovation </a:t>
            </a:r>
            <a:r>
              <a:rPr lang="en-US" sz="1300" kern="0" dirty="0">
                <a:solidFill>
                  <a:schemeClr val="bg1"/>
                </a:solidFill>
              </a:rPr>
              <a:t>from partners, </a:t>
            </a:r>
            <a:r>
              <a:rPr lang="en-US" sz="1300" b="1" kern="0" dirty="0">
                <a:solidFill>
                  <a:schemeClr val="bg1"/>
                </a:solidFill>
              </a:rPr>
              <a:t>thousands of customers</a:t>
            </a:r>
            <a:r>
              <a:rPr lang="en-US" sz="1300" kern="0" dirty="0">
                <a:solidFill>
                  <a:schemeClr val="bg1"/>
                </a:solidFill>
              </a:rPr>
              <a:t>, universities, and IBM</a:t>
            </a:r>
          </a:p>
          <a:p>
            <a:pPr marL="181240" indent="-181240" defTabSz="483306">
              <a:buFont typeface="Arial" panose="020B0604020202020204" pitchFamily="34" charset="0"/>
              <a:buChar char="•"/>
              <a:defRPr/>
            </a:pPr>
            <a:r>
              <a:rPr lang="en-US" sz="1300" kern="0" dirty="0">
                <a:solidFill>
                  <a:schemeClr val="bg1"/>
                </a:solidFill>
              </a:rPr>
              <a:t>A unique collaboration platform for security professionals, with more to come..</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62BFD8-1B53-4ACC-B43C-CF20D9A1550C}" type="slidenum">
              <a:rPr lang="en-US" altLang="en-US" smtClean="0"/>
              <a:pPr/>
              <a:t>19</a:t>
            </a:fld>
            <a:endParaRPr lang="en-US" altLang="en-US" dirty="0"/>
          </a:p>
        </p:txBody>
      </p:sp>
    </p:spTree>
    <p:extLst>
      <p:ext uri="{BB962C8B-B14F-4D97-AF65-F5344CB8AC3E}">
        <p14:creationId xmlns:p14="http://schemas.microsoft.com/office/powerpoint/2010/main" val="155852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Notes Placeholder 2"/>
          <p:cNvSpPr>
            <a:spLocks noGrp="1"/>
          </p:cNvSpPr>
          <p:nvPr>
            <p:ph type="body" idx="1"/>
          </p:nvPr>
        </p:nvSpPr>
        <p:spPr/>
        <p:txBody>
          <a:bodyPr/>
          <a:lstStyle/>
          <a:p>
            <a:r>
              <a:rPr lang="en-US" dirty="0"/>
              <a:t>No matter how many QRadar products/applications are leveraged, or how many appliances constitute a customer deployment, all capabilities are leveraged through a single, Web-based console – with all the associated benefits that a common interface delivers in terms of speed of operation, transference of skills, ease of adoption and a universal learning curve.</a:t>
            </a:r>
          </a:p>
          <a:p>
            <a:r>
              <a:rPr lang="en-US" dirty="0"/>
              <a:t>Designed from scratch to integrate Log Management, SIEM, and Risk Management in one solution, it will deliver massive log management scale without any compromise on SIEM “Intelligence.” Unlike other offerings, QRadar users can jump from log events, to network flows, to risk and compliance policy reports and prioritized lists of network-wide vulnerabilities.  </a:t>
            </a: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20</a:t>
            </a:fld>
            <a:endParaRPr lang="en-US"/>
          </a:p>
        </p:txBody>
      </p:sp>
    </p:spTree>
    <p:extLst>
      <p:ext uri="{BB962C8B-B14F-4D97-AF65-F5344CB8AC3E}">
        <p14:creationId xmlns:p14="http://schemas.microsoft.com/office/powerpoint/2010/main" val="56520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1206500" y="336550"/>
            <a:ext cx="4445000" cy="2778125"/>
          </a:xfrm>
        </p:spPr>
      </p:sp>
      <p:sp>
        <p:nvSpPr>
          <p:cNvPr id="7" name="Notes Placeholder 6"/>
          <p:cNvSpPr>
            <a:spLocks noGrp="1"/>
          </p:cNvSpPr>
          <p:nvPr>
            <p:ph type="body" idx="1"/>
          </p:nvPr>
        </p:nvSpPr>
        <p:spPr/>
        <p:txBody>
          <a:bodyPr/>
          <a:lstStyle/>
          <a:p>
            <a:r>
              <a:rPr lang="en-US" dirty="0"/>
              <a:t>Security Intelligence for IBM has already been a ten year journey of development, and one that will certainly continue into the foreseeable future.  We began by looking at network data and added on to that the log source information, then asset and device configuration data, vulnerability data, and now forensic data.  Each extension to the platform addresses the changing nature of cyber criminal attacks as the traditional network perimeter disappeared with BYOD mobile and social computing.</a:t>
            </a:r>
          </a:p>
          <a:p>
            <a:r>
              <a:rPr lang="en-US" dirty="0"/>
              <a:t>Forensics and full packet captures are yet another feed of security data helping teams add more context and color to investigations so they can understand the underlying conditions more quickly.  It complements and extends the application identification technology we developed called QFlow by doing more than just sampling the payloads to retaining and reconstructing anything sent over the network into its original form.</a:t>
            </a:r>
          </a:p>
        </p:txBody>
      </p:sp>
      <p:sp>
        <p:nvSpPr>
          <p:cNvPr id="8" name="Slide Number Placeholder 7"/>
          <p:cNvSpPr>
            <a:spLocks noGrp="1"/>
          </p:cNvSpPr>
          <p:nvPr>
            <p:ph type="sldNum" sz="quarter" idx="10"/>
          </p:nvPr>
        </p:nvSpPr>
        <p:spPr/>
        <p:txBody>
          <a:bodyPr/>
          <a:lstStyle/>
          <a:p>
            <a:fld id="{2F775DA1-38B3-4A6F-A89B-5F9F1179D520}" type="slidenum">
              <a:rPr lang="en-US" smtClean="0"/>
              <a:pPr/>
              <a:t>21</a:t>
            </a:fld>
            <a:endParaRPr lang="en-US"/>
          </a:p>
        </p:txBody>
      </p:sp>
    </p:spTree>
    <p:extLst>
      <p:ext uri="{BB962C8B-B14F-4D97-AF65-F5344CB8AC3E}">
        <p14:creationId xmlns:p14="http://schemas.microsoft.com/office/powerpoint/2010/main" val="117657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Security Intelligence can be delivered through a family of QRadar products</a:t>
            </a:r>
          </a:p>
          <a:p>
            <a:r>
              <a:rPr lang="en-US" dirty="0"/>
              <a:t>For many customers the starting point has to be solving their log management challenge, which is why we offer a family of log management only appliances.  Even here though there are benefits to the integration we described earlier.   Unlike any other solution in the market today, these log management appliances can be upgraded to full SIEM capability by the simple addition of a license key. </a:t>
            </a:r>
          </a:p>
          <a:p>
            <a:r>
              <a:rPr lang="en-US" dirty="0"/>
              <a:t>QRadar Log Manager collects, archives, analyzes and reports on events across a distributed network and helps automate regulatory and policy compliance reporting activities. Full SIEM provides complete integration of log management with threat, fraud, network and security intelligence. Network activity data, vulnerability assessment and external threat data are added as data sources along with sophisticated correlation and behavioral analytics.</a:t>
            </a:r>
          </a:p>
          <a:p>
            <a:r>
              <a:rPr lang="en-US" dirty="0"/>
              <a:t>For some customers full SIEM scale can be met with a single appliance…for others who have higher scale, or remote collection and storage requirements, QRadar processors enable massive deployments.  This horizontal, stackable expansion supports massive scale and geographic distribution – while maintaining exactly the same user experience.</a:t>
            </a:r>
          </a:p>
          <a:p>
            <a:r>
              <a:rPr lang="en-US" dirty="0"/>
              <a:t>For application layer visibility and forensic content capture, Flow collectors we call QFlow and VFlow can be deployed in customers’ physical or virtual infrastructures.  These monitors provide extensive application-level surveillance of all activity at key locations.  For the ultimate content capture QRadar Packet Capture devices can be strategically located throughout a network to temporarily collect everything passing through the wires.</a:t>
            </a:r>
          </a:p>
          <a:p>
            <a:endParaRPr lang="en-US" dirty="0"/>
          </a:p>
          <a:p>
            <a:endParaRPr lang="en-US" dirty="0"/>
          </a:p>
        </p:txBody>
      </p:sp>
      <p:sp>
        <p:nvSpPr>
          <p:cNvPr id="10" name="Slide Image Placeholder 9"/>
          <p:cNvSpPr>
            <a:spLocks noGrp="1" noRot="1" noChangeAspect="1"/>
          </p:cNvSpPr>
          <p:nvPr>
            <p:ph type="sldImg"/>
          </p:nvPr>
        </p:nvSpPr>
        <p:spPr>
          <a:xfrm>
            <a:off x="1206500" y="336550"/>
            <a:ext cx="4445000" cy="2778125"/>
          </a:xfrm>
        </p:spPr>
      </p:sp>
      <p:sp>
        <p:nvSpPr>
          <p:cNvPr id="11" name="Slide Number Placeholder 10"/>
          <p:cNvSpPr>
            <a:spLocks noGrp="1"/>
          </p:cNvSpPr>
          <p:nvPr>
            <p:ph type="sldNum" sz="quarter" idx="10"/>
          </p:nvPr>
        </p:nvSpPr>
        <p:spPr/>
        <p:txBody>
          <a:bodyPr/>
          <a:lstStyle/>
          <a:p>
            <a:fld id="{2F775DA1-38B3-4A6F-A89B-5F9F1179D520}" type="slidenum">
              <a:rPr lang="en-US" smtClean="0"/>
              <a:pPr/>
              <a:t>23</a:t>
            </a:fld>
            <a:endParaRPr lang="en-US"/>
          </a:p>
        </p:txBody>
      </p:sp>
    </p:spTree>
    <p:extLst>
      <p:ext uri="{BB962C8B-B14F-4D97-AF65-F5344CB8AC3E}">
        <p14:creationId xmlns:p14="http://schemas.microsoft.com/office/powerpoint/2010/main" val="133404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 quick view of some of the more prevalent solutions found in todays market for which we have out-of-the-box integrations already in place.  IBM Security also has a dedicated integrations team (I-team) focused on constantly adding more support for the most frequently requested technologies used by our customers.  Each maintenance release—which come out at a rate of once per calendar quarter—will include new support for IBM and third-party offerings. </a:t>
            </a:r>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24</a:t>
            </a:fld>
            <a:endParaRPr lang="en-US" dirty="0"/>
          </a:p>
        </p:txBody>
      </p:sp>
    </p:spTree>
    <p:extLst>
      <p:ext uri="{BB962C8B-B14F-4D97-AF65-F5344CB8AC3E}">
        <p14:creationId xmlns:p14="http://schemas.microsoft.com/office/powerpoint/2010/main" val="118735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Today’s security drivers:</a:t>
            </a:r>
          </a:p>
          <a:p>
            <a:r>
              <a:rPr lang="en-US" dirty="0"/>
              <a:t>Compliance – adapting to a threat-aware, risk based approach vs. compliance based, box checking approach.  In August 2015 a federal court ruled that the Federal Trade Commission (FTC) has the authority to take action against organizations that fail to protect consumer information against cyber attacks.  The court’s ruling should lead to greater scrutiny of corporate cyber security following a breach of personal privileged information.</a:t>
            </a:r>
          </a:p>
          <a:p>
            <a:pPr>
              <a:defRPr/>
            </a:pPr>
            <a:r>
              <a:rPr lang="en-US" dirty="0"/>
              <a:t>Source: http://www.pcworld.com/article/2974771/appeals-court-denies-challenge-to-ftcs-cybersecurity-enforcement.html</a:t>
            </a:r>
          </a:p>
          <a:p>
            <a:endParaRPr lang="en-US" dirty="0"/>
          </a:p>
          <a:p>
            <a:r>
              <a:rPr lang="en-US" dirty="0"/>
              <a:t>The Federal Communications Commission (FCC) reached a $25 million settlement with AT&amp;T Services over allegations the phone carrier failed to protect the personal data of hundreds of thousands of customers whose personal information was compromised in a data breach that occurred between November 2013 and April 2014.</a:t>
            </a:r>
            <a:br>
              <a:rPr lang="en-US" dirty="0"/>
            </a:br>
            <a:r>
              <a:rPr lang="en-US" dirty="0"/>
              <a:t>Source: http://topclassactions.com/lawsuit-settlements/lawsuit-news/53582-att-to-pay-25m-in-data-breach-settlement-with-fcc/</a:t>
            </a:r>
          </a:p>
          <a:p>
            <a:endParaRPr lang="en-US" dirty="0"/>
          </a:p>
          <a:p>
            <a:r>
              <a:rPr lang="en-US" dirty="0"/>
              <a:t>Human error – More than half of data breaches are caused by insiders, including employees, third-party contractors and partners.</a:t>
            </a:r>
            <a:br>
              <a:rPr lang="en-US" dirty="0"/>
            </a:br>
            <a:r>
              <a:rPr lang="en-US" dirty="0"/>
              <a:t>Source: http://www-03.ibm.com/security/data-breach/2015-cyber-security-index.html?ce=ISM0484&amp;ct=SWG&amp;cmp=IBMSocial&amp;cm=h&amp;cr=Security&amp;ccy=US</a:t>
            </a:r>
          </a:p>
          <a:p>
            <a:endParaRPr lang="en-US" dirty="0"/>
          </a:p>
          <a:p>
            <a:r>
              <a:rPr lang="en-US" dirty="0"/>
              <a:t>Skills gap - experts predict a shortage of 1.5 million open and unfilled security positions by 2020.</a:t>
            </a:r>
            <a:br>
              <a:rPr lang="en-US" dirty="0"/>
            </a:br>
            <a:r>
              <a:rPr lang="en-US" dirty="0"/>
              <a:t>Source: </a:t>
            </a:r>
            <a:r>
              <a:rPr lang="en-US" dirty="0">
                <a:hlinkClick r:id="rId3"/>
              </a:rPr>
              <a:t>Frost &amp; Sullivan Report, 2015</a:t>
            </a:r>
            <a:endParaRPr lang="en-US" dirty="0"/>
          </a:p>
          <a:p>
            <a:endParaRPr lang="en-US" dirty="0"/>
          </a:p>
          <a:p>
            <a:r>
              <a:rPr lang="en-US" dirty="0"/>
              <a:t>More than </a:t>
            </a:r>
            <a:r>
              <a:rPr lang="en-US" dirty="0">
                <a:hlinkClick r:id="rId4"/>
              </a:rPr>
              <a:t>209,000 cybersecurity jobs</a:t>
            </a:r>
            <a:r>
              <a:rPr lang="en-US" dirty="0"/>
              <a:t> in the U.S. are unfilled, and postings are up 74% over the past five years, according to a 2015 analysis of numbers from the Bureau of Labor Statistics by Peninsula Press, a project of the Stanford University Journalism Program.</a:t>
            </a:r>
          </a:p>
          <a:p>
            <a:r>
              <a:rPr lang="en-US" dirty="0"/>
              <a:t>Source: http://www.forbes.com/sites/stevemorgan/2016/01/02/one-million-cybersecurity-job-openings-in-2016/#683b25157d27</a:t>
            </a:r>
          </a:p>
          <a:p>
            <a:endParaRPr lang="en-US" dirty="0"/>
          </a:p>
          <a:p>
            <a:r>
              <a:rPr lang="en-US" dirty="0"/>
              <a:t>Innovations – cloud, mobile, IOT create unprecedented risks to organizations. 44% of security leaders expect a major cloud provider to suffer a significant security breach in the future. 33% of organizations don’t even test their mobile apps. CISCO estimates that by 2020, there’ll be 50 billion devices connected. </a:t>
            </a:r>
          </a:p>
          <a:p>
            <a:r>
              <a:rPr lang="en-US" dirty="0"/>
              <a:t>Sources: </a:t>
            </a:r>
            <a:r>
              <a:rPr lang="en-US" dirty="0">
                <a:hlinkClick r:id="rId5"/>
              </a:rPr>
              <a:t>https://www-03.ibm.com/press/us/en/pressrelease/45326.wss</a:t>
            </a:r>
            <a:r>
              <a:rPr lang="en-US" dirty="0"/>
              <a:t>; </a:t>
            </a:r>
            <a:r>
              <a:rPr lang="en-US" dirty="0">
                <a:hlinkClick r:id="rId6"/>
              </a:rPr>
              <a:t>https://securityintelligence.com/mobile-insecurity/</a:t>
            </a:r>
            <a:r>
              <a:rPr lang="en-US" dirty="0"/>
              <a:t>; http://blogs.cisco.com/diversity/the-internet-of-things-infographic</a:t>
            </a:r>
          </a:p>
          <a:p>
            <a:endParaRPr lang="en-US" dirty="0"/>
          </a:p>
          <a:p>
            <a:r>
              <a:rPr lang="en-US" dirty="0"/>
              <a:t>Advanced Attacks – more advanced than ever, &gt;80% in cyber gangs, global business that accounts for $400B+ a year.</a:t>
            </a:r>
          </a:p>
          <a:p>
            <a:r>
              <a:rPr lang="en-US" dirty="0"/>
              <a:t>Source: </a:t>
            </a:r>
            <a:r>
              <a:rPr lang="en-US" dirty="0">
                <a:hlinkClick r:id="rId7"/>
              </a:rPr>
              <a:t>http://www.mcafee.com/us/resources/reports/rp-economic-impact-cybercrime2.pdf</a:t>
            </a:r>
            <a:r>
              <a:rPr lang="en-US" dirty="0"/>
              <a:t>  </a:t>
            </a:r>
          </a:p>
        </p:txBody>
      </p:sp>
      <p:sp>
        <p:nvSpPr>
          <p:cNvPr id="4" name="Slide Number Placeholder 3"/>
          <p:cNvSpPr>
            <a:spLocks noGrp="1"/>
          </p:cNvSpPr>
          <p:nvPr>
            <p:ph type="sldNum" sz="quarter" idx="10"/>
          </p:nvPr>
        </p:nvSpPr>
        <p:spPr/>
        <p:txBody>
          <a:bodyPr/>
          <a:lstStyle/>
          <a:p>
            <a:fld id="{DD817518-FB06-4843-9B46-F72D174830EE}" type="slidenum">
              <a:rPr lang="en-US" smtClean="0"/>
              <a:pPr/>
              <a:t>2</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0894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Simplified deployment delivers results in days</a:t>
            </a:r>
          </a:p>
          <a:p>
            <a:pPr lvl="1"/>
            <a:r>
              <a:rPr lang="en-US" altLang="en-US" dirty="0"/>
              <a:t>Syslog device detection configures log data sources</a:t>
            </a:r>
          </a:p>
          <a:p>
            <a:pPr lvl="1"/>
            <a:r>
              <a:rPr lang="en-US" altLang="en-US" dirty="0"/>
              <a:t>Passive flow asset detection populates asset database</a:t>
            </a:r>
          </a:p>
          <a:p>
            <a:pPr lvl="1"/>
            <a:r>
              <a:rPr lang="en-US" altLang="en-US" dirty="0"/>
              <a:t>Out-of-the-box rules and reports reduce incident investigations and meet compliance mandates</a:t>
            </a:r>
          </a:p>
          <a:p>
            <a:r>
              <a:rPr lang="en-US" altLang="en-US" dirty="0"/>
              <a:t>Real-time events keep information current</a:t>
            </a:r>
          </a:p>
          <a:p>
            <a:pPr lvl="1"/>
            <a:r>
              <a:rPr lang="en-US" dirty="0"/>
              <a:t>Immediate discovery of network asset additions </a:t>
            </a:r>
            <a:r>
              <a:rPr lang="en-US" altLang="en-US" dirty="0"/>
              <a:t>triggers proactive vulnerability scans, configuration comparisons and policy compliance checks</a:t>
            </a:r>
          </a:p>
          <a:p>
            <a:pPr lvl="1"/>
            <a:r>
              <a:rPr lang="en-US" dirty="0"/>
              <a:t>Daily and weekly updates to rules, reports, vulnerabilities, patches, searches, support modules, protocols and signatures</a:t>
            </a:r>
          </a:p>
          <a:p>
            <a:pPr lvl="0"/>
            <a:r>
              <a:rPr lang="en-US" dirty="0"/>
              <a:t>Source: IBM Sales Win (internal use only – need to keep as a blinded reference)</a:t>
            </a:r>
            <a:br>
              <a:rPr lang="en-US" dirty="0"/>
            </a:br>
            <a:r>
              <a:rPr lang="en-US" dirty="0"/>
              <a:t>https://w3-connections.ibm.com/wikis/home?lang=en-us#!/wiki/W2d9715d42210_49a1_9f51_74d34634effc/page/Southern%20New%20Hampshire%20University%20increases%20its%20security%20intelligence%20with%20IBM%20Security%20QRadar</a:t>
            </a:r>
          </a:p>
          <a:p>
            <a:r>
              <a:rPr lang="en-US" dirty="0"/>
              <a:t>The average time to implement QRadar was 5.5 months versus 15.2 months (nearly 3X) for other market-leading competitor solutions.</a:t>
            </a:r>
          </a:p>
          <a:p>
            <a:r>
              <a:rPr lang="en-US" dirty="0"/>
              <a:t>Source: </a:t>
            </a:r>
            <a:r>
              <a:rPr lang="en-US" dirty="0" err="1"/>
              <a:t>Ponemon</a:t>
            </a:r>
            <a:r>
              <a:rPr lang="en-US" dirty="0"/>
              <a:t> Institute’s Independent Research study was based one-to-one confidential interviews with a learned group of 25 IT and IT security practitioners conducted by </a:t>
            </a:r>
            <a:r>
              <a:rPr lang="en-US" dirty="0" err="1"/>
              <a:t>Ponemon</a:t>
            </a:r>
            <a:r>
              <a:rPr lang="en-US" dirty="0"/>
              <a:t> Institute, LLC, February, 2014.</a:t>
            </a:r>
            <a:endParaRPr lang="en-US" dirty="0">
              <a:hlinkClick r:id="rId3"/>
            </a:endParaRPr>
          </a:p>
          <a:p>
            <a:endParaRPr lang="en-US" dirty="0"/>
          </a:p>
          <a:p>
            <a:r>
              <a:rPr lang="en-US" dirty="0"/>
              <a:t>David</a:t>
            </a:r>
            <a:r>
              <a:rPr lang="en-US" baseline="0" dirty="0"/>
              <a:t> Shipley: http://www-03.ibm.com/software/businesscasestudies?synkey=E852486L79716Z79</a:t>
            </a:r>
            <a:endParaRPr lang="en-US" dirty="0"/>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25</a:t>
            </a:fld>
            <a:endParaRPr lang="en-US"/>
          </a:p>
        </p:txBody>
      </p:sp>
    </p:spTree>
    <p:extLst>
      <p:ext uri="{BB962C8B-B14F-4D97-AF65-F5344CB8AC3E}">
        <p14:creationId xmlns:p14="http://schemas.microsoft.com/office/powerpoint/2010/main" val="45190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Notes Placeholder 2"/>
          <p:cNvSpPr>
            <a:spLocks noGrp="1"/>
          </p:cNvSpPr>
          <p:nvPr>
            <p:ph type="body" idx="1"/>
          </p:nvPr>
        </p:nvSpPr>
        <p:spPr/>
        <p:txBody>
          <a:bodyPr/>
          <a:lstStyle/>
          <a:p>
            <a:r>
              <a:rPr lang="en-US" i="1" dirty="0"/>
              <a:t>&lt;Presenter note: Please don’t leave this slide with your prospects.&gt; </a:t>
            </a:r>
            <a:br>
              <a:rPr lang="en-US" i="1" dirty="0"/>
            </a:br>
            <a:endParaRPr lang="en-US" altLang="en-US" dirty="0"/>
          </a:p>
          <a:p>
            <a:r>
              <a:rPr lang="en-US" altLang="en-US" dirty="0"/>
              <a:t>With traditional SIEM, as many as 6 products from 6 different vendors are needed.  But with IBM Security Intelligence and Analytics, you get an integrated and unified architecture in one single web-based console that will help increase visibility and ultimately reduce costs of having to maintain multiple point-product and even manual solutions.</a:t>
            </a:r>
          </a:p>
        </p:txBody>
      </p:sp>
      <p:sp>
        <p:nvSpPr>
          <p:cNvPr id="31748" name="Slide Number Placeholder 3"/>
          <p:cNvSpPr>
            <a:spLocks noGrp="1"/>
          </p:cNvSpPr>
          <p:nvPr>
            <p:ph type="sldNum" sz="quarter" idx="5"/>
          </p:nvPr>
        </p:nvSpPr>
        <p:spPr/>
        <p:txBody>
          <a:bodyPr/>
          <a:lstStyle>
            <a:lvl1pPr>
              <a:defRPr sz="1200">
                <a:solidFill>
                  <a:schemeClr val="tx1"/>
                </a:solidFill>
                <a:latin typeface="Arial" panose="020B0604020202020204" pitchFamily="34" charset="0"/>
                <a:ea typeface="MS PGothic" panose="020B0600070205080204" pitchFamily="34" charset="-128"/>
              </a:defRPr>
            </a:lvl1pPr>
            <a:lvl2pPr marL="763530" indent="-293665">
              <a:defRPr sz="1200">
                <a:solidFill>
                  <a:schemeClr val="tx1"/>
                </a:solidFill>
                <a:latin typeface="Arial" panose="020B0604020202020204" pitchFamily="34" charset="0"/>
                <a:ea typeface="MS PGothic" panose="020B0600070205080204" pitchFamily="34" charset="-128"/>
              </a:defRPr>
            </a:lvl2pPr>
            <a:lvl3pPr marL="1174661" indent="-234932">
              <a:defRPr sz="1200">
                <a:solidFill>
                  <a:schemeClr val="tx1"/>
                </a:solidFill>
                <a:latin typeface="Arial" panose="020B0604020202020204" pitchFamily="34" charset="0"/>
                <a:ea typeface="MS PGothic" panose="020B0600070205080204" pitchFamily="34" charset="-128"/>
              </a:defRPr>
            </a:lvl3pPr>
            <a:lvl4pPr marL="1644526" indent="-234932">
              <a:defRPr sz="1200">
                <a:solidFill>
                  <a:schemeClr val="tx1"/>
                </a:solidFill>
                <a:latin typeface="Arial" panose="020B0604020202020204" pitchFamily="34" charset="0"/>
                <a:ea typeface="MS PGothic" panose="020B0600070205080204" pitchFamily="34" charset="-128"/>
              </a:defRPr>
            </a:lvl4pPr>
            <a:lvl5pPr marL="2114390" indent="-234932">
              <a:defRPr sz="1200">
                <a:solidFill>
                  <a:schemeClr val="tx1"/>
                </a:solidFill>
                <a:latin typeface="Arial" panose="020B0604020202020204" pitchFamily="34" charset="0"/>
                <a:ea typeface="MS PGothic" panose="020B0600070205080204" pitchFamily="34" charset="-128"/>
              </a:defRPr>
            </a:lvl5pPr>
            <a:lvl6pPr marL="2584254" indent="-234932"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6pPr>
            <a:lvl7pPr marL="3054119" indent="-234932"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7pPr>
            <a:lvl8pPr marL="3523983" indent="-234932"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8pPr>
            <a:lvl9pPr marL="3993848" indent="-234932"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9pPr>
          </a:lstStyle>
          <a:p>
            <a:fld id="{27E23828-ED0C-4A1A-993B-CED81E95CBAF}" type="slidenum">
              <a:rPr lang="en-US" altLang="en-US" smtClean="0"/>
              <a:pPr/>
              <a:t>28</a:t>
            </a:fld>
            <a:endParaRPr lang="en-US" altLang="en-US" dirty="0"/>
          </a:p>
        </p:txBody>
      </p:sp>
      <p:sp>
        <p:nvSpPr>
          <p:cNvPr id="4" name="Slide Image Placeholder 3"/>
          <p:cNvSpPr>
            <a:spLocks noGrp="1" noRot="1" noChangeAspect="1"/>
          </p:cNvSpPr>
          <p:nvPr>
            <p:ph type="sldImg"/>
          </p:nvPr>
        </p:nvSpPr>
        <p:spPr>
          <a:xfrm>
            <a:off x="1757363" y="490538"/>
            <a:ext cx="3562350" cy="2225675"/>
          </a:xfrm>
        </p:spPr>
      </p:sp>
    </p:spTree>
    <p:extLst>
      <p:ext uri="{BB962C8B-B14F-4D97-AF65-F5344CB8AC3E}">
        <p14:creationId xmlns:p14="http://schemas.microsoft.com/office/powerpoint/2010/main" val="204095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Consistent Leader in Gartner Magic Quadrant for Security Information and Event Management (SIEM): 2009, 2010, 2011, 2012, 2013, 2014 (#1),</a:t>
            </a:r>
            <a:r>
              <a:rPr lang="en-CA" baseline="0" dirty="0"/>
              <a:t> 2015 (#1) </a:t>
            </a:r>
            <a:r>
              <a:rPr lang="en-CA" dirty="0"/>
              <a:t> with steady movement Up and to the Right</a:t>
            </a:r>
          </a:p>
          <a:p>
            <a:pPr marL="171450" indent="-171450">
              <a:buFont typeface="Arial" panose="020B0604020202020204" pitchFamily="34" charset="0"/>
              <a:buChar char="•"/>
            </a:pPr>
            <a:r>
              <a:rPr lang="en-US" dirty="0" smtClean="0"/>
              <a:t>IBM </a:t>
            </a:r>
            <a:r>
              <a:rPr lang="en-US" dirty="0"/>
              <a:t>is rated #1 for on “Ability to Execute”, “Completeness of Vision”</a:t>
            </a:r>
          </a:p>
          <a:p>
            <a:pPr marL="171450" indent="-171450">
              <a:buFont typeface="Arial" panose="020B0604020202020204" pitchFamily="34" charset="0"/>
              <a:buChar char="•"/>
            </a:pPr>
            <a:r>
              <a:rPr lang="en-US" dirty="0" smtClean="0"/>
              <a:t>Frost </a:t>
            </a:r>
            <a:r>
              <a:rPr lang="en-US" dirty="0"/>
              <a:t>&amp; Sullivan: 2013 Global Customer Value Leadership Award Applied Security Intelligence in SIEM/LM</a:t>
            </a:r>
          </a:p>
          <a:p>
            <a:pPr marL="171450" indent="-171450">
              <a:buFont typeface="Arial" panose="020B0604020202020204" pitchFamily="34" charset="0"/>
              <a:buChar char="•"/>
            </a:pPr>
            <a:r>
              <a:rPr lang="en-US" dirty="0"/>
              <a:t>Thousands of deployments worldwide</a:t>
            </a:r>
          </a:p>
          <a:p>
            <a:pPr marL="171450" indent="-171450">
              <a:buFont typeface="Arial" panose="020B0604020202020204" pitchFamily="34" charset="0"/>
              <a:buChar char="•"/>
            </a:pPr>
            <a:r>
              <a:rPr lang="en-US" dirty="0"/>
              <a:t>Industry awards include:</a:t>
            </a:r>
          </a:p>
          <a:p>
            <a:pPr lvl="2"/>
            <a:r>
              <a:rPr lang="en-US" dirty="0"/>
              <a:t>Global Excellence in Surveillance Award from </a:t>
            </a:r>
            <a:r>
              <a:rPr lang="en-US" dirty="0" err="1"/>
              <a:t>InfoSecurity</a:t>
            </a:r>
            <a:r>
              <a:rPr lang="en-US" dirty="0"/>
              <a:t> Products Guide</a:t>
            </a:r>
          </a:p>
          <a:p>
            <a:pPr lvl="2"/>
            <a:r>
              <a:rPr lang="en-US" dirty="0"/>
              <a:t>“Hot Pick” by Information Security magazine</a:t>
            </a:r>
          </a:p>
          <a:p>
            <a:pPr lvl="2"/>
            <a:r>
              <a:rPr lang="en-US" dirty="0" err="1" smtClean="0"/>
              <a:t>AlwaysOn</a:t>
            </a:r>
            <a:r>
              <a:rPr lang="en-US" dirty="0" smtClean="0"/>
              <a:t> </a:t>
            </a:r>
            <a:r>
              <a:rPr lang="en-US" dirty="0"/>
              <a:t>Global 250</a:t>
            </a:r>
          </a:p>
          <a:p>
            <a:pPr lvl="2"/>
            <a:r>
              <a:rPr lang="en-US" dirty="0" err="1"/>
              <a:t>GovernmentVAR</a:t>
            </a:r>
            <a:r>
              <a:rPr lang="en-US" dirty="0"/>
              <a:t> 5-Star Award</a:t>
            </a:r>
          </a:p>
          <a:p>
            <a:pPr lvl="1"/>
            <a:endParaRPr lang="en-US" dirty="0"/>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29</a:t>
            </a:fld>
            <a:endParaRPr lang="en-US"/>
          </a:p>
        </p:txBody>
      </p:sp>
    </p:spTree>
    <p:extLst>
      <p:ext uri="{BB962C8B-B14F-4D97-AF65-F5344CB8AC3E}">
        <p14:creationId xmlns:p14="http://schemas.microsoft.com/office/powerpoint/2010/main" val="48378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just a summary of what we’ve been trying to communicate over the course of this presentation.  The benefits to adopting or switching to QRadar Security Intelligence include:</a:t>
            </a:r>
          </a:p>
          <a:p>
            <a:r>
              <a:rPr lang="en-US" dirty="0"/>
              <a:t>Faster identification of high priority issues – so you can quickly build an effective remediation plan</a:t>
            </a:r>
          </a:p>
          <a:p>
            <a:r>
              <a:rPr lang="en-US" dirty="0"/>
              <a:t>Consolidation of data silos – so you can see the relationships between event and threat data and tune your implementation for even greater accuracy</a:t>
            </a:r>
          </a:p>
          <a:p>
            <a:r>
              <a:rPr lang="en-US" dirty="0"/>
              <a:t>Ability to address regulation mandates – so you can pass any audit coming your way</a:t>
            </a:r>
          </a:p>
          <a:p>
            <a:r>
              <a:rPr lang="en-US" dirty="0"/>
              <a:t>Stop insider fraud and abuse – so you can contain and control and data tampering, loss, etc.,</a:t>
            </a:r>
          </a:p>
          <a:p>
            <a:r>
              <a:rPr lang="en-US" dirty="0"/>
              <a:t>Tighten your security profile by reviewing assets configurations and removing vulnerabilities – so you are less exposed to commonly occurring attacks</a:t>
            </a:r>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30</a:t>
            </a:fld>
            <a:endParaRPr lang="en-US"/>
          </a:p>
        </p:txBody>
      </p:sp>
    </p:spTree>
    <p:extLst>
      <p:ext uri="{BB962C8B-B14F-4D97-AF65-F5344CB8AC3E}">
        <p14:creationId xmlns:p14="http://schemas.microsoft.com/office/powerpoint/2010/main" val="195999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IBM Listed as Fastest Growing Vendor in Gartner Worldwide Security Software Study, based on 2014 Revenue</a:t>
            </a:r>
            <a:br>
              <a:rPr lang="en-US" dirty="0"/>
            </a:br>
            <a:r>
              <a:rPr lang="en-US" dirty="0"/>
              <a:t>Source: https://www-03.ibm.com/press/us/en/pressrelease/47087.wss#release</a:t>
            </a:r>
          </a:p>
          <a:p>
            <a:endParaRPr lang="en-US" dirty="0"/>
          </a:p>
          <a:p>
            <a:r>
              <a:rPr lang="en-US" dirty="0"/>
              <a:t>Note: Actual number of countries where IBM delivers managed security services is 134 as of Nov. 2015</a:t>
            </a:r>
          </a:p>
          <a:p>
            <a:endParaRPr lang="en-US" dirty="0"/>
          </a:p>
          <a:p>
            <a:r>
              <a:rPr lang="en-US" dirty="0"/>
              <a:t>90% of the Fortune 100 companies (b</a:t>
            </a:r>
            <a:r>
              <a:rPr lang="en-US" altLang="en-US" dirty="0"/>
              <a:t>ased on 2014 Fortune 500 rankings)</a:t>
            </a:r>
          </a:p>
          <a:p>
            <a:r>
              <a:rPr lang="en-US" altLang="en-US" dirty="0"/>
              <a:t>Source: 2015 MI IBM Security Heatmap</a:t>
            </a:r>
          </a:p>
          <a:p>
            <a:endParaRPr lang="en-US" altLang="en-US" dirty="0"/>
          </a:p>
          <a:p>
            <a:endParaRPr lang="en-US" altLang="en-US" dirty="0"/>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6E6A5D-D768-4FB7-8EDF-712ABB242887}" type="slidenum">
              <a:rPr lang="en-US" smtClean="0"/>
              <a:pPr/>
              <a:t>31</a:t>
            </a:fld>
            <a:endParaRPr lang="en-US" dirty="0"/>
          </a:p>
        </p:txBody>
      </p:sp>
      <p:sp>
        <p:nvSpPr>
          <p:cNvPr id="7" name="Slide Image Placeholder 6"/>
          <p:cNvSpPr>
            <a:spLocks noGrp="1" noRot="1" noChangeAspect="1"/>
          </p:cNvSpPr>
          <p:nvPr>
            <p:ph type="sldImg"/>
          </p:nvPr>
        </p:nvSpPr>
        <p:spPr>
          <a:xfrm>
            <a:off x="1757363" y="490538"/>
            <a:ext cx="3562350" cy="2225675"/>
          </a:xfrm>
        </p:spPr>
      </p:sp>
    </p:spTree>
    <p:extLst>
      <p:ext uri="{BB962C8B-B14F-4D97-AF65-F5344CB8AC3E}">
        <p14:creationId xmlns:p14="http://schemas.microsoft.com/office/powerpoint/2010/main" val="118599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32</a:t>
            </a:fld>
            <a:endParaRPr lang="en-US"/>
          </a:p>
        </p:txBody>
      </p:sp>
    </p:spTree>
    <p:extLst>
      <p:ext uri="{BB962C8B-B14F-4D97-AF65-F5344CB8AC3E}">
        <p14:creationId xmlns:p14="http://schemas.microsoft.com/office/powerpoint/2010/main" val="149677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1206500" y="336550"/>
            <a:ext cx="4445000"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p:txBody>
          <a:bodyPr/>
          <a:lstStyle/>
          <a:p>
            <a:r>
              <a:rPr lang="en-US" altLang="en-US" smtClean="0"/>
              <a:t>While log events are critical, they leave gaps in visibility. The first thing an attacker will do when they compromise a system is to turn off logging and erase their tracks. Traditional SIEMs are blind at this point. However, the attacker can’t turn off the network or they cut themselves off as well.</a:t>
            </a:r>
          </a:p>
          <a:p>
            <a:endParaRPr lang="en-US" altLang="en-US" smtClean="0"/>
          </a:p>
          <a:p>
            <a:r>
              <a:rPr lang="en-US" altLang="en-US" smtClean="0"/>
              <a:t>In addition to filling in the visibility picture, network activity can also be used to passively build up an asset database and profile your assets. A machine that has received and responded to a connection on port 53 UDP is obviously a DNS server. Or a machine that’s accepted connections on 139 or 445 TCP is a Windows server. Adding application detection can confirm this not only at a port level, but the application data level.</a:t>
            </a:r>
          </a:p>
        </p:txBody>
      </p:sp>
      <p:sp>
        <p:nvSpPr>
          <p:cNvPr id="49155"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39" rIns="86478" bIns="43239" anchor="b"/>
          <a:lstStyle>
            <a:lvl1pPr defTabSz="965200">
              <a:defRPr>
                <a:solidFill>
                  <a:schemeClr val="tx1"/>
                </a:solidFill>
                <a:latin typeface="Arial" pitchFamily="34" charset="0"/>
                <a:ea typeface="ＭＳ Ｐゴシック" pitchFamily="34" charset="-128"/>
              </a:defRPr>
            </a:lvl1pPr>
            <a:lvl2pPr marL="785813" indent="-303213" defTabSz="965200">
              <a:defRPr>
                <a:solidFill>
                  <a:schemeClr val="tx1"/>
                </a:solidFill>
                <a:latin typeface="Arial" pitchFamily="34" charset="0"/>
                <a:ea typeface="ＭＳ Ｐゴシック" pitchFamily="34" charset="-128"/>
              </a:defRPr>
            </a:lvl2pPr>
            <a:lvl3pPr marL="1208088" indent="-241300" defTabSz="965200">
              <a:defRPr>
                <a:solidFill>
                  <a:schemeClr val="tx1"/>
                </a:solidFill>
                <a:latin typeface="Arial" pitchFamily="34" charset="0"/>
                <a:ea typeface="ＭＳ Ｐゴシック" pitchFamily="34" charset="-128"/>
              </a:defRPr>
            </a:lvl3pPr>
            <a:lvl4pPr marL="1692275" indent="-242888" defTabSz="965200">
              <a:defRPr>
                <a:solidFill>
                  <a:schemeClr val="tx1"/>
                </a:solidFill>
                <a:latin typeface="Arial" pitchFamily="34" charset="0"/>
                <a:ea typeface="ＭＳ Ｐゴシック" pitchFamily="34" charset="-128"/>
              </a:defRPr>
            </a:lvl4pPr>
            <a:lvl5pPr marL="2174875" indent="-241300" defTabSz="965200">
              <a:defRPr>
                <a:solidFill>
                  <a:schemeClr val="tx1"/>
                </a:solidFill>
                <a:latin typeface="Arial" pitchFamily="34" charset="0"/>
                <a:ea typeface="ＭＳ Ｐゴシック" pitchFamily="34" charset="-128"/>
              </a:defRPr>
            </a:lvl5pPr>
            <a:lvl6pPr marL="2632075" indent="-241300" defTabSz="965200" fontAlgn="base">
              <a:spcBef>
                <a:spcPct val="0"/>
              </a:spcBef>
              <a:spcAft>
                <a:spcPct val="0"/>
              </a:spcAft>
              <a:defRPr>
                <a:solidFill>
                  <a:schemeClr val="tx1"/>
                </a:solidFill>
                <a:latin typeface="Arial" pitchFamily="34" charset="0"/>
                <a:ea typeface="ＭＳ Ｐゴシック" pitchFamily="34" charset="-128"/>
              </a:defRPr>
            </a:lvl6pPr>
            <a:lvl7pPr marL="3089275" indent="-241300" defTabSz="965200" fontAlgn="base">
              <a:spcBef>
                <a:spcPct val="0"/>
              </a:spcBef>
              <a:spcAft>
                <a:spcPct val="0"/>
              </a:spcAft>
              <a:defRPr>
                <a:solidFill>
                  <a:schemeClr val="tx1"/>
                </a:solidFill>
                <a:latin typeface="Arial" pitchFamily="34" charset="0"/>
                <a:ea typeface="ＭＳ Ｐゴシック" pitchFamily="34" charset="-128"/>
              </a:defRPr>
            </a:lvl7pPr>
            <a:lvl8pPr marL="3546475" indent="-241300" defTabSz="965200" fontAlgn="base">
              <a:spcBef>
                <a:spcPct val="0"/>
              </a:spcBef>
              <a:spcAft>
                <a:spcPct val="0"/>
              </a:spcAft>
              <a:defRPr>
                <a:solidFill>
                  <a:schemeClr val="tx1"/>
                </a:solidFill>
                <a:latin typeface="Arial" pitchFamily="34" charset="0"/>
                <a:ea typeface="ＭＳ Ｐゴシック" pitchFamily="34" charset="-128"/>
              </a:defRPr>
            </a:lvl8pPr>
            <a:lvl9pPr marL="4003675" indent="-241300" defTabSz="965200" fontAlgn="base">
              <a:spcBef>
                <a:spcPct val="0"/>
              </a:spcBef>
              <a:spcAft>
                <a:spcPct val="0"/>
              </a:spcAft>
              <a:defRPr>
                <a:solidFill>
                  <a:schemeClr val="tx1"/>
                </a:solidFill>
                <a:latin typeface="Arial" pitchFamily="34" charset="0"/>
                <a:ea typeface="ＭＳ Ｐゴシック" pitchFamily="34" charset="-128"/>
              </a:defRPr>
            </a:lvl9pPr>
          </a:lstStyle>
          <a:p>
            <a:pPr algn="r"/>
            <a:fld id="{583275DF-F134-49CE-A59F-B6667A94E8DA}" type="slidenum">
              <a:rPr lang="en-US" altLang="en-US" sz="1100">
                <a:solidFill>
                  <a:srgbClr val="000000"/>
                </a:solidFill>
              </a:rPr>
              <a:pPr algn="r"/>
              <a:t>33</a:t>
            </a:fld>
            <a:endParaRPr lang="en-US" altLang="en-US" sz="1100">
              <a:solidFill>
                <a:srgbClr val="000000"/>
              </a:solidFill>
            </a:endParaRPr>
          </a:p>
        </p:txBody>
      </p:sp>
    </p:spTree>
    <p:extLst>
      <p:ext uri="{BB962C8B-B14F-4D97-AF65-F5344CB8AC3E}">
        <p14:creationId xmlns:p14="http://schemas.microsoft.com/office/powerpoint/2010/main" val="60984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bg1"/>
                </a:solidFill>
                <a:latin typeface="Arial" pitchFamily="34" charset="0"/>
                <a:ea typeface="ＭＳ Ｐゴシック" pitchFamily="34" charset="-128"/>
              </a:defRPr>
            </a:lvl1pPr>
            <a:lvl2pPr>
              <a:tabLst>
                <a:tab pos="723900" algn="l"/>
                <a:tab pos="1447800" algn="l"/>
                <a:tab pos="2171700" algn="l"/>
                <a:tab pos="2895600" algn="l"/>
              </a:tabLst>
              <a:defRPr>
                <a:solidFill>
                  <a:schemeClr val="bg1"/>
                </a:solidFill>
                <a:latin typeface="Arial" pitchFamily="34" charset="0"/>
                <a:ea typeface="ＭＳ Ｐゴシック" pitchFamily="34" charset="-128"/>
              </a:defRPr>
            </a:lvl2pPr>
            <a:lvl3pPr>
              <a:tabLst>
                <a:tab pos="723900" algn="l"/>
                <a:tab pos="1447800" algn="l"/>
                <a:tab pos="2171700" algn="l"/>
                <a:tab pos="2895600" algn="l"/>
              </a:tabLst>
              <a:defRPr>
                <a:solidFill>
                  <a:schemeClr val="bg1"/>
                </a:solidFill>
                <a:latin typeface="Arial" pitchFamily="34" charset="0"/>
                <a:ea typeface="ＭＳ Ｐゴシック" pitchFamily="34" charset="-128"/>
              </a:defRPr>
            </a:lvl3pPr>
            <a:lvl4pPr>
              <a:tabLst>
                <a:tab pos="723900" algn="l"/>
                <a:tab pos="1447800" algn="l"/>
                <a:tab pos="2171700" algn="l"/>
                <a:tab pos="2895600" algn="l"/>
              </a:tabLst>
              <a:defRPr>
                <a:solidFill>
                  <a:schemeClr val="bg1"/>
                </a:solidFill>
                <a:latin typeface="Arial" pitchFamily="34" charset="0"/>
                <a:ea typeface="ＭＳ Ｐゴシック" pitchFamily="34" charset="-128"/>
              </a:defRPr>
            </a:lvl4pPr>
            <a:lvl5pPr>
              <a:tabLst>
                <a:tab pos="723900" algn="l"/>
                <a:tab pos="1447800" algn="l"/>
                <a:tab pos="2171700" algn="l"/>
                <a:tab pos="28956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pitchFamily="34" charset="0"/>
                <a:ea typeface="ＭＳ Ｐゴシック" pitchFamily="34" charset="-128"/>
              </a:defRPr>
            </a:lvl9pPr>
          </a:lstStyle>
          <a:p>
            <a:fld id="{0C696DB2-1A77-441E-B67F-BFFF328C618F}" type="slidenum">
              <a:rPr lang="en-US" altLang="en-US">
                <a:solidFill>
                  <a:srgbClr val="000000"/>
                </a:solidFill>
                <a:latin typeface="Calibri" pitchFamily="34" charset="0"/>
              </a:rPr>
              <a:pPr/>
              <a:t>35</a:t>
            </a:fld>
            <a:endParaRPr lang="en-US" altLang="en-US">
              <a:solidFill>
                <a:srgbClr val="000000"/>
              </a:solidFill>
              <a:latin typeface="Calibri" pitchFamily="34" charset="0"/>
            </a:endParaRPr>
          </a:p>
        </p:txBody>
      </p:sp>
      <p:sp>
        <p:nvSpPr>
          <p:cNvPr id="26627" name="Rectangle 1"/>
          <p:cNvSpPr txBox="1">
            <a:spLocks noGrp="1" noRot="1" noChangeAspect="1" noChangeArrowheads="1" noTextEdit="1"/>
          </p:cNvSpPr>
          <p:nvPr>
            <p:ph type="sldImg"/>
          </p:nvPr>
        </p:nvSpPr>
        <p:spPr>
          <a:xfrm>
            <a:off x="685800" y="685800"/>
            <a:ext cx="54864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smtClean="0">
                <a:latin typeface="Calibri" pitchFamily="34" charset="0"/>
                <a:ea typeface="ＭＳ Ｐゴシック" pitchFamily="34" charset="-128"/>
              </a:rPr>
              <a:t>Data overload: </a:t>
            </a:r>
            <a:r>
              <a:rPr lang="ja-JP" altLang="en-US" smtClean="0">
                <a:latin typeface="Calibri" pitchFamily="34" charset="0"/>
              </a:rPr>
              <a:t>‘</a:t>
            </a:r>
            <a:r>
              <a:rPr lang="en-US" altLang="en-US" smtClean="0">
                <a:latin typeface="Calibri" pitchFamily="34" charset="0"/>
                <a:ea typeface="ＭＳ Ｐゴシック" pitchFamily="34" charset="-128"/>
              </a:rPr>
              <a:t>Ocean</a:t>
            </a:r>
            <a:r>
              <a:rPr lang="ja-JP" altLang="en-US" smtClean="0">
                <a:latin typeface="Calibri" pitchFamily="34" charset="0"/>
              </a:rPr>
              <a:t>’</a:t>
            </a:r>
            <a:r>
              <a:rPr lang="en-US" altLang="en-US" smtClean="0">
                <a:latin typeface="Calibri" pitchFamily="34" charset="0"/>
                <a:ea typeface="ＭＳ Ｐゴシック" pitchFamily="34" charset="-128"/>
              </a:rPr>
              <a:t> of issues overwhelming patching and remediation processes. You should have the ability to identify and prioritize vulnerabilities based on context (link to intelligent)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ea typeface="ＭＳ Ｐゴシック" pitchFamily="34" charset="-128"/>
              </a:rPr>
              <a:t>b.	</a:t>
            </a:r>
            <a:r>
              <a:rPr lang="en-US" altLang="en-US" b="1" smtClean="0">
                <a:latin typeface="Calibri" pitchFamily="34" charset="0"/>
                <a:ea typeface="ＭＳ Ｐゴシック" pitchFamily="34" charset="-128"/>
              </a:rPr>
              <a:t>Siloed system limitations: </a:t>
            </a:r>
            <a:r>
              <a:rPr lang="en-US" altLang="en-US" smtClean="0">
                <a:latin typeface="Calibri" pitchFamily="34" charset="0"/>
                <a:ea typeface="ＭＳ Ｐゴシック" pitchFamily="34" charset="-128"/>
              </a:rPr>
              <a:t>Multiple systems housing vulnerabilities for network, application, databases create huge inefficiencies in both time and effort. You should have the ability to integrate vulnerability management processes and data into a single platform (link to integrated)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Calibri" pitchFamily="34" charset="0"/>
                <a:ea typeface="ＭＳ Ｐゴシック" pitchFamily="34" charset="-128"/>
              </a:rPr>
              <a:t>c.	</a:t>
            </a:r>
            <a:r>
              <a:rPr lang="en-US" altLang="en-US" b="1" smtClean="0">
                <a:latin typeface="Calibri" pitchFamily="34" charset="0"/>
                <a:ea typeface="ＭＳ Ｐゴシック" pitchFamily="34" charset="-128"/>
              </a:rPr>
              <a:t>Hidden risks remain (consider changing): </a:t>
            </a:r>
            <a:r>
              <a:rPr lang="en-US" altLang="en-US" smtClean="0">
                <a:latin typeface="Calibri" pitchFamily="34" charset="0"/>
                <a:ea typeface="ＭＳ Ｐゴシック" pitchFamily="34" charset="-128"/>
              </a:rPr>
              <a:t>Dated information and missing coverage allows security weaknesses to remain hidden. You should have the ability to discover new assets and scale to new environments with ease (link to automated)</a:t>
            </a:r>
          </a:p>
        </p:txBody>
      </p:sp>
      <p:sp>
        <p:nvSpPr>
          <p:cNvPr id="266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lgn="r" eaLnBrk="1" hangingPunct="1">
              <a:buClrTx/>
              <a:buFontTx/>
              <a:buNone/>
            </a:pPr>
            <a:fld id="{5377DC06-D125-4473-A3EC-E547A87FF021}" type="slidenum">
              <a:rPr lang="en-US" altLang="en-US" sz="1200">
                <a:solidFill>
                  <a:srgbClr val="000000"/>
                </a:solidFill>
                <a:latin typeface="Calibri" pitchFamily="34" charset="0"/>
              </a:rPr>
              <a:pPr algn="r" eaLnBrk="1" hangingPunct="1">
                <a:buClrTx/>
                <a:buFontTx/>
                <a:buNone/>
              </a:pPr>
              <a:t>35</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37145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ＭＳ Ｐゴシック" charset="-128"/>
              <a:cs typeface="Arial" charset="0"/>
            </a:endParaRP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DF67384-27B6-6C44-8B57-377CE812B1D6}" type="slidenum">
              <a:rPr lang="en-US" altLang="en-US" sz="1200">
                <a:latin typeface="Calibri" charset="0"/>
              </a:rPr>
              <a:pPr algn="r" eaLnBrk="1" hangingPunct="1"/>
              <a:t>36</a:t>
            </a:fld>
            <a:endParaRPr lang="en-US" altLang="en-US" sz="1200">
              <a:latin typeface="Calibri" charset="0"/>
            </a:endParaRPr>
          </a:p>
        </p:txBody>
      </p:sp>
    </p:spTree>
    <p:extLst>
      <p:ext uri="{BB962C8B-B14F-4D97-AF65-F5344CB8AC3E}">
        <p14:creationId xmlns:p14="http://schemas.microsoft.com/office/powerpoint/2010/main" val="1594893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noChangeArrowheads="1"/>
          </p:cNvSpPr>
          <p:nvPr/>
        </p:nvSpPr>
        <p:spPr bwMode="auto">
          <a:xfrm>
            <a:off x="3884613" y="8685213"/>
            <a:ext cx="2971800" cy="457200"/>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fld id="{56E747A2-4D70-6943-A2FD-97F9990FF735}" type="slidenum">
              <a:rPr lang="en-US" altLang="en-US" sz="1200"/>
              <a:pPr algn="r" eaLnBrk="1" hangingPunct="1"/>
              <a:t>37</a:t>
            </a:fld>
            <a:endParaRPr lang="en-US" altLang="en-US" sz="1200"/>
          </a:p>
        </p:txBody>
      </p:sp>
      <p:sp>
        <p:nvSpPr>
          <p:cNvPr id="5122"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 uri="{909E8E84-426E-40dd-AFC4-6F175D3DCCD1}">
              <a14:hiddenFill xmlns:a14="http://schemas.microsoft.com/office/drawing/2010/main" xmlns="">
                <a:no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MS PGothic" charset="-128"/>
                <a:cs typeface="Arial" charset="0"/>
              </a:rPr>
              <a:t>Integration with Endpoint Manager reveals what vulnerabilities will be patched</a:t>
            </a:r>
          </a:p>
          <a:p>
            <a:r>
              <a:rPr lang="en-US" altLang="en-US">
                <a:ea typeface="MS PGothic" charset="-128"/>
                <a:cs typeface="Arial" charset="0"/>
              </a:rPr>
              <a:t>Leveraging QRM, QVM will tell what vulnerabilities are blocked by your IPS and FW</a:t>
            </a:r>
          </a:p>
          <a:p>
            <a:r>
              <a:rPr lang="en-GB" altLang="en-US">
                <a:ea typeface="MS PGothic" charset="-128"/>
                <a:cs typeface="Arial" charset="0"/>
              </a:rPr>
              <a:t>Using QFlow QVM will tell if the vulnerable application is active</a:t>
            </a:r>
          </a:p>
          <a:p>
            <a:r>
              <a:rPr lang="en-US" altLang="en-US">
                <a:ea typeface="MS PGothic" charset="-128"/>
                <a:cs typeface="Arial" charset="0"/>
              </a:rPr>
              <a:t>The prioritized list of vulnerabilities you should deal with ASAP</a:t>
            </a:r>
          </a:p>
          <a:p>
            <a:r>
              <a:rPr lang="en-GB" altLang="en-US">
                <a:ea typeface="MS PGothic" charset="-128"/>
                <a:cs typeface="Arial" charset="0"/>
              </a:rPr>
              <a:t>Leveraging x-Force and SIEM focus on the vulnerable assets communicating with potential threats</a:t>
            </a:r>
          </a:p>
          <a:p>
            <a:r>
              <a:rPr lang="en-US" altLang="en-US">
                <a:ea typeface="MS PGothic" charset="-128"/>
                <a:cs typeface="Arial" charset="0"/>
              </a:rPr>
              <a:t>SIEM tells you what vulnerabilities have been attacked!</a:t>
            </a:r>
          </a:p>
          <a:p>
            <a:pPr eaLnBrk="1" hangingPunct="1"/>
            <a:endParaRPr lang="en-US" altLang="en-US">
              <a:ea typeface="MS PGothic" charset="-128"/>
              <a:cs typeface="Arial" charset="0"/>
            </a:endParaRPr>
          </a:p>
        </p:txBody>
      </p:sp>
      <p:sp>
        <p:nvSpPr>
          <p:cNvPr id="686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eaLnBrk="1" hangingPunct="1"/>
            <a:fld id="{057710CD-0C9D-3F46-948E-3A642FD659C8}" type="slidenum">
              <a:rPr lang="en-US" altLang="en-US" sz="1200">
                <a:latin typeface="Calibri" charset="0"/>
              </a:rPr>
              <a:pPr algn="r" eaLnBrk="1" hangingPunct="1"/>
              <a:t>37</a:t>
            </a:fld>
            <a:endParaRPr lang="en-US" altLang="en-US" sz="1200">
              <a:latin typeface="Calibri" charset="0"/>
            </a:endParaRPr>
          </a:p>
        </p:txBody>
      </p:sp>
    </p:spTree>
    <p:extLst>
      <p:ext uri="{BB962C8B-B14F-4D97-AF65-F5344CB8AC3E}">
        <p14:creationId xmlns:p14="http://schemas.microsoft.com/office/powerpoint/2010/main" val="45284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Today’s threat’s continue to rise in numbers and scale as sophisticated attackers break through conventional safeguards every day.</a:t>
            </a:r>
            <a:r>
              <a:rPr lang="en-US" altLang="en-US"/>
              <a:t/>
            </a:r>
            <a:br>
              <a:rPr lang="en-US" altLang="en-US"/>
            </a:br>
            <a:endParaRPr lang="en-US"/>
          </a:p>
          <a:p>
            <a:r>
              <a:rPr lang="en-US"/>
              <a:t>Organized criminals, hacktivists, governments and adversaries are compelled by financial gain, politics and notoriety to attack your most valuable assets. Their operations are well-funded and business-like ‒ attackers patiently evaluate targets based on potential effort and reward. Their methods are extremely targeted ‒ they use social media and other entry points to track down people with access, take advantage of trust, and exploit them as vulnerabilities. Meanwhile, negligent employees inadvertently put the business at risk via human error. Even worse, security investments of the past can fail to protect against these new classes of attacks. The result is more severe security breaches happening more and more frequently. </a:t>
            </a:r>
          </a:p>
          <a:p>
            <a:endParaRPr lang="en-US" altLang="en-US"/>
          </a:p>
          <a:p>
            <a:r>
              <a:rPr lang="en-US" altLang="en-US"/>
              <a:t>In fact, according to the latest IBM X</a:t>
            </a:r>
            <a:r>
              <a:rPr lang="en-US"/>
              <a:t>-Force Threat Intelligence Report, </a:t>
            </a:r>
            <a:r>
              <a:rPr lang="en-US" altLang="en-US"/>
              <a:t>the amount of data records and variety of attacks have expanded to unprecedented levels. </a:t>
            </a:r>
            <a:r>
              <a:rPr lang="en-US"/>
              <a:t>Note: Size of circle indicated estimated relative impact </a:t>
            </a:r>
            <a:endParaRPr lang="en-US" altLang="en-US"/>
          </a:p>
          <a:p>
            <a:r>
              <a:rPr lang="en-US"/>
              <a:t>Cybercriminals’ targets are now bigger and their rewards greater as they fine-tune efforts to obtain and leverage higher value data than years past.</a:t>
            </a:r>
          </a:p>
          <a:p>
            <a:pPr lvl="0"/>
            <a:r>
              <a:rPr lang="en-US"/>
              <a:t>The demand for leaked data is trending toward higher-value records such as health-related personally identifiable information (PII) and other highly sensitive data, with less emphasis on the emails, passwords and even credit card data that were the targets of years past. This PII can be used for social engineering to gain access to valuable financial targets.</a:t>
            </a:r>
          </a:p>
          <a:p>
            <a:pPr lvl="0"/>
            <a:r>
              <a:rPr lang="en-US"/>
              <a:t>We see this in both the breach trends and the evolution of malware to target high value bank accounts.</a:t>
            </a:r>
          </a:p>
          <a:p>
            <a:pPr lvl="0"/>
            <a:r>
              <a:rPr lang="en-US"/>
              <a:t>Source: IBM X-Force Threat Intelligence Report – 2016</a:t>
            </a:r>
          </a:p>
          <a:p>
            <a:pPr lvl="0"/>
            <a:r>
              <a:rPr lang="en-US"/>
              <a:t>http://www-01.ibm.com/common/ssi/cgi-bin/ssialias?subtype=WH&amp;infotype=SA&amp;htmlfid=WGL03114USEN&amp;attachment=WGL03114USEN.PDF</a:t>
            </a:r>
          </a:p>
          <a:p>
            <a:pPr lvl="0"/>
            <a:endParaRPr lang="en-US"/>
          </a:p>
          <a:p>
            <a:pPr lvl="0"/>
            <a:r>
              <a:rPr lang="en-US"/>
              <a:t>According to a recent Ponemon study, 256 days is the average time it takes companies to detect advanced persistent threats; and $6.5million is the average cost of a U.S. data breach</a:t>
            </a:r>
          </a:p>
          <a:p>
            <a:r>
              <a:rPr lang="en-US">
                <a:hlinkClick r:id="rId3"/>
              </a:rPr>
              <a:t>Source: 2015 Cost of Data Breach Study, Ponemon Institute</a:t>
            </a:r>
            <a:r>
              <a:rPr lang="en-US"/>
              <a:t/>
            </a:r>
            <a:br>
              <a:rPr lang="en-US"/>
            </a:br>
            <a:r>
              <a:rPr lang="en-US">
                <a:hlinkClick r:id="rId3"/>
              </a:rPr>
              <a:t>https://w3-03.sso.ibm.com/sales/support/skp/s/e/e/n/sew03053wwen/SEW03053WWEN.PDF</a:t>
            </a:r>
            <a:endParaRPr lang="en-US"/>
          </a:p>
          <a:p>
            <a:endParaRPr lang="en-US"/>
          </a:p>
          <a:p>
            <a:endParaRPr lang="en-US"/>
          </a:p>
          <a:p>
            <a:pPr lvl="0"/>
            <a:r>
              <a:rPr lang="en-US"/>
              <a:t/>
            </a:r>
            <a:br>
              <a:rPr lang="en-US"/>
            </a:br>
            <a:endParaRPr lang="en-US" dirty="0"/>
          </a:p>
        </p:txBody>
      </p:sp>
      <p:sp>
        <p:nvSpPr>
          <p:cNvPr id="4" name="Slide Number Placeholder 3"/>
          <p:cNvSpPr>
            <a:spLocks noGrp="1"/>
          </p:cNvSpPr>
          <p:nvPr>
            <p:ph type="sldNum" sz="quarter" idx="10"/>
          </p:nvPr>
        </p:nvSpPr>
        <p:spPr/>
        <p:txBody>
          <a:bodyPr/>
          <a:lstStyle/>
          <a:p>
            <a:fld id="{37E2D96A-018C-440F-82D4-0644AAD30F6B}" type="slidenum">
              <a:rPr lang="en-US" smtClean="0"/>
              <a:pPr/>
              <a:t>3</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8051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noChangeArrowheads="1"/>
          </p:cNvSpPr>
          <p:nvPr/>
        </p:nvSpPr>
        <p:spPr bwMode="auto">
          <a:xfrm>
            <a:off x="3884613" y="8685213"/>
            <a:ext cx="2971800" cy="457200"/>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r" eaLnBrk="1" hangingPunct="1"/>
            <a:fld id="{679865A5-CB5E-544B-812C-6A0C92F53355}" type="slidenum">
              <a:rPr lang="en-US" altLang="en-US" sz="1200"/>
              <a:pPr algn="r" eaLnBrk="1" hangingPunct="1"/>
              <a:t>38</a:t>
            </a:fld>
            <a:endParaRPr lang="en-US" altLang="en-US" sz="1200"/>
          </a:p>
        </p:txBody>
      </p:sp>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Integration with Endpoint Manager reveals what vulnerabilities will be patched</a:t>
            </a:r>
          </a:p>
          <a:p>
            <a:r>
              <a:rPr lang="en-US" altLang="en-US">
                <a:ea typeface="MS PGothic" charset="-128"/>
              </a:rPr>
              <a:t>Leveraging QRM, QVM will tell what vulnerabilities are blocked by your IPS and FW</a:t>
            </a:r>
          </a:p>
          <a:p>
            <a:r>
              <a:rPr lang="en-GB" altLang="en-US">
                <a:ea typeface="MS PGothic" charset="-128"/>
              </a:rPr>
              <a:t>Using QFlow QVM will tell if the vulnerable application is active</a:t>
            </a:r>
          </a:p>
          <a:p>
            <a:r>
              <a:rPr lang="en-US" altLang="en-US">
                <a:ea typeface="MS PGothic" charset="-128"/>
              </a:rPr>
              <a:t>The prioritized list of vulnerabilities you should deal with ASAP</a:t>
            </a:r>
          </a:p>
          <a:p>
            <a:r>
              <a:rPr lang="en-GB" altLang="en-US">
                <a:ea typeface="MS PGothic" charset="-128"/>
              </a:rPr>
              <a:t>Leveraging x-Force and SIEM focus on the vulnerable assets communicating with potential threats</a:t>
            </a:r>
          </a:p>
          <a:p>
            <a:r>
              <a:rPr lang="en-US" altLang="en-US">
                <a:ea typeface="MS PGothic" charset="-128"/>
              </a:rPr>
              <a:t>SIEM tells you what vulnerabilities have been attacked!</a:t>
            </a:r>
          </a:p>
          <a:p>
            <a:pPr eaLnBrk="1" hangingPunct="1"/>
            <a:endParaRPr lang="en-US" altLang="en-US">
              <a:ea typeface="MS PGothic" charset="-128"/>
            </a:endParaRPr>
          </a:p>
        </p:txBody>
      </p:sp>
      <p:sp>
        <p:nvSpPr>
          <p:cNvPr id="71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r" eaLnBrk="1" hangingPunct="1"/>
            <a:fld id="{1143406E-CD4C-6C4C-8F0C-D5C591375B7F}" type="slidenum">
              <a:rPr lang="en-US" altLang="en-US" sz="1200">
                <a:latin typeface="Calibri" charset="0"/>
              </a:rPr>
              <a:pPr algn="r" eaLnBrk="1" hangingPunct="1"/>
              <a:t>38</a:t>
            </a:fld>
            <a:endParaRPr lang="en-US" altLang="en-US" sz="1200">
              <a:latin typeface="Calibri" charset="0"/>
            </a:endParaRPr>
          </a:p>
        </p:txBody>
      </p:sp>
    </p:spTree>
    <p:extLst>
      <p:ext uri="{BB962C8B-B14F-4D97-AF65-F5344CB8AC3E}">
        <p14:creationId xmlns:p14="http://schemas.microsoft.com/office/powerpoint/2010/main" val="884214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206500" y="336550"/>
            <a:ext cx="4445000"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http://www.eweek.com/security/cyber-crime-costs-continue-to-rise-study.html</a:t>
            </a:r>
          </a:p>
          <a:p>
            <a:r>
              <a:rPr lang="en-US" altLang="en-US" smtClean="0"/>
              <a:t>https://www.mandiant.com/news/release/mandiant-releases-annual-threat-report-on-advanced-targeted-attacks1/</a:t>
            </a:r>
          </a:p>
          <a:p>
            <a:endParaRPr lang="en-US" altLang="en-US" smtClean="0"/>
          </a:p>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02756" indent="-270291" eaLnBrk="0" hangingPunct="0">
              <a:defRPr>
                <a:solidFill>
                  <a:schemeClr val="tx1"/>
                </a:solidFill>
                <a:latin typeface="Arial" pitchFamily="34" charset="0"/>
                <a:ea typeface="ＭＳ Ｐゴシック" pitchFamily="34" charset="-128"/>
              </a:defRPr>
            </a:lvl2pPr>
            <a:lvl3pPr marL="1081164" indent="-216233" eaLnBrk="0" hangingPunct="0">
              <a:defRPr>
                <a:solidFill>
                  <a:schemeClr val="tx1"/>
                </a:solidFill>
                <a:latin typeface="Arial" pitchFamily="34" charset="0"/>
                <a:ea typeface="ＭＳ Ｐゴシック" pitchFamily="34" charset="-128"/>
              </a:defRPr>
            </a:lvl3pPr>
            <a:lvl4pPr marL="1513629" indent="-216233" eaLnBrk="0" hangingPunct="0">
              <a:defRPr>
                <a:solidFill>
                  <a:schemeClr val="tx1"/>
                </a:solidFill>
                <a:latin typeface="Arial" pitchFamily="34" charset="0"/>
                <a:ea typeface="ＭＳ Ｐゴシック" pitchFamily="34" charset="-128"/>
              </a:defRPr>
            </a:lvl4pPr>
            <a:lvl5pPr marL="1946095" indent="-216233" eaLnBrk="0" hangingPunct="0">
              <a:defRPr>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51E456-301B-4F91-9EC9-CD462B3AB897}" type="slidenum">
              <a:rPr lang="en-US" altLang="en-US" smtClean="0">
                <a:solidFill>
                  <a:srgbClr val="000000"/>
                </a:solidFill>
                <a:latin typeface="Calibri" pitchFamily="34" charset="0"/>
              </a:rPr>
              <a:pPr eaLnBrk="1" hangingPunct="1"/>
              <a:t>39</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46420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06500" y="336550"/>
            <a:ext cx="4445000" cy="277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02756" indent="-270291" eaLnBrk="0" hangingPunct="0">
              <a:defRPr>
                <a:solidFill>
                  <a:schemeClr val="tx1"/>
                </a:solidFill>
                <a:latin typeface="Arial" pitchFamily="34" charset="0"/>
                <a:ea typeface="ＭＳ Ｐゴシック" pitchFamily="34" charset="-128"/>
              </a:defRPr>
            </a:lvl2pPr>
            <a:lvl3pPr marL="1081164" indent="-216233" eaLnBrk="0" hangingPunct="0">
              <a:defRPr>
                <a:solidFill>
                  <a:schemeClr val="tx1"/>
                </a:solidFill>
                <a:latin typeface="Arial" pitchFamily="34" charset="0"/>
                <a:ea typeface="ＭＳ Ｐゴシック" pitchFamily="34" charset="-128"/>
              </a:defRPr>
            </a:lvl3pPr>
            <a:lvl4pPr marL="1513629" indent="-216233" eaLnBrk="0" hangingPunct="0">
              <a:defRPr>
                <a:solidFill>
                  <a:schemeClr val="tx1"/>
                </a:solidFill>
                <a:latin typeface="Arial" pitchFamily="34" charset="0"/>
                <a:ea typeface="ＭＳ Ｐゴシック" pitchFamily="34" charset="-128"/>
              </a:defRPr>
            </a:lvl4pPr>
            <a:lvl5pPr marL="1946095" indent="-216233" eaLnBrk="0" hangingPunct="0">
              <a:defRPr>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77F53CF-7E4D-4EDB-A2E1-2F8D9C04C98B}" type="slidenum">
              <a:rPr lang="en-US" altLang="en-US" smtClean="0">
                <a:latin typeface="Calibri" pitchFamily="34" charset="0"/>
              </a:rPr>
              <a:pPr eaLnBrk="1" hangingPunct="1"/>
              <a:t>40</a:t>
            </a:fld>
            <a:endParaRPr lang="en-US" altLang="en-US" smtClean="0">
              <a:latin typeface="Calibri" pitchFamily="34" charset="0"/>
            </a:endParaRPr>
          </a:p>
        </p:txBody>
      </p:sp>
    </p:spTree>
    <p:extLst>
      <p:ext uri="{BB962C8B-B14F-4D97-AF65-F5344CB8AC3E}">
        <p14:creationId xmlns:p14="http://schemas.microsoft.com/office/powerpoint/2010/main" val="140429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2"/>
          <p:cNvSpPr>
            <a:spLocks noGrp="1"/>
          </p:cNvSpPr>
          <p:nvPr>
            <p:ph type="body" idx="1"/>
          </p:nvPr>
        </p:nvSpPr>
        <p:spPr/>
        <p:txBody>
          <a:bodyPr/>
          <a:lstStyle/>
          <a:p>
            <a:r>
              <a:rPr lang="en-US" dirty="0"/>
              <a:t>Organizations have admitted that their traditional security practices are unsustainable.  </a:t>
            </a:r>
          </a:p>
          <a:p>
            <a:endParaRPr lang="en-US" dirty="0"/>
          </a:p>
          <a:p>
            <a:r>
              <a:rPr lang="en-US" dirty="0"/>
              <a:t>Until recently, organizations have responded to security concerns by deploying a new tool to address each new risk. We’ve observed one company was using </a:t>
            </a:r>
            <a:r>
              <a:rPr lang="en-US" b="1" dirty="0"/>
              <a:t>85 tools from 45 different software vendors</a:t>
            </a:r>
            <a:r>
              <a:rPr lang="en-US" dirty="0"/>
              <a:t>!  Now they have to install, configure, manage, patch, upgrade, and pay for dozens of non-integrated solutions with limited views of the landscape.  Costly and complex, these fragmented security capabilities do not provide the visibility and coordination needed to stop today’s sophisticated attacks.</a:t>
            </a:r>
          </a:p>
          <a:p>
            <a:endParaRPr lang="en-US" dirty="0"/>
          </a:p>
          <a:p>
            <a:r>
              <a:rPr lang="en-US" dirty="0"/>
              <a:t>And according to a recent Frost &amp; Sullivan Report, experts predict a shortage of </a:t>
            </a:r>
            <a:r>
              <a:rPr lang="en-US" b="1" dirty="0"/>
              <a:t>1.5 million open and unfilled security positions by 2020.</a:t>
            </a:r>
            <a:br>
              <a:rPr lang="en-US" b="1" dirty="0"/>
            </a:br>
            <a:r>
              <a:rPr lang="en-US" dirty="0"/>
              <a:t>Source:  </a:t>
            </a:r>
            <a:r>
              <a:rPr lang="en-US" dirty="0">
                <a:hlinkClick r:id="rId3"/>
              </a:rPr>
              <a:t>Frost &amp; Sullivan Report, 2015</a:t>
            </a:r>
            <a:endParaRPr lang="en-US" dirty="0"/>
          </a:p>
          <a:p>
            <a:endParaRPr lang="en-US" dirty="0"/>
          </a:p>
          <a:p>
            <a:pPr marL="0" marR="0" indent="0" algn="l" defTabSz="914400" rtl="0" eaLnBrk="0" fontAlgn="base" latinLnBrk="0" hangingPunct="0">
              <a:lnSpc>
                <a:spcPct val="100000"/>
              </a:lnSpc>
              <a:spcBef>
                <a:spcPct val="20000"/>
              </a:spcBef>
              <a:spcAft>
                <a:spcPct val="0"/>
              </a:spcAft>
              <a:buClrTx/>
              <a:buSzTx/>
              <a:buFontTx/>
              <a:buNone/>
              <a:tabLst/>
              <a:defRPr/>
            </a:pPr>
            <a:r>
              <a:rPr lang="en-US" dirty="0"/>
              <a:t>And according to </a:t>
            </a:r>
            <a:r>
              <a:rPr lang="en-US" sz="1000" dirty="0"/>
              <a:t>a recent IBM report, </a:t>
            </a:r>
            <a:r>
              <a:rPr lang="en-US" dirty="0"/>
              <a:t>while 50% of CEOs agreed that collaboration is necessary to combat cyber crime, just one third of them were willing to share their organizations’ cyber security incident information externally, with </a:t>
            </a:r>
            <a:r>
              <a:rPr lang="en-US" b="1" dirty="0"/>
              <a:t>68% reluctant to share such information externally.</a:t>
            </a:r>
            <a:endParaRPr lang="en-US" altLang="en-US" b="1" dirty="0"/>
          </a:p>
          <a:p>
            <a:r>
              <a:rPr lang="en-US" dirty="0"/>
              <a:t>Source: </a:t>
            </a:r>
            <a:r>
              <a:rPr lang="en-US" sz="1000" dirty="0">
                <a:hlinkClick r:id="rId4"/>
              </a:rPr>
              <a:t>Securing the C-Suite, IBM Report, Feb. 2016</a:t>
            </a:r>
            <a:endParaRPr lang="en-US" sz="1000" kern="0" dirty="0"/>
          </a:p>
          <a:p>
            <a:endParaRPr lang="en-US" altLang="en-US" b="1" dirty="0"/>
          </a:p>
          <a:p>
            <a:endParaRPr lang="en-US" dirty="0"/>
          </a:p>
        </p:txBody>
      </p:sp>
      <p:sp>
        <p:nvSpPr>
          <p:cNvPr id="4" name="Slide Number Placeholder 3"/>
          <p:cNvSpPr>
            <a:spLocks noGrp="1"/>
          </p:cNvSpPr>
          <p:nvPr>
            <p:ph type="sldNum" sz="quarter" idx="5"/>
          </p:nvPr>
        </p:nvSpPr>
        <p:spPr/>
        <p:txBody>
          <a:bodyPr/>
          <a:lstStyle/>
          <a:p>
            <a:fld id="{F2707402-3532-4494-85A2-94AAC3529DC8}" type="slidenum">
              <a:rPr lang="en-US" smtClean="0"/>
              <a:pPr/>
              <a:t>4</a:t>
            </a:fld>
            <a:endParaRPr lang="en-US"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3260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20000"/>
              </a:spcBef>
              <a:spcAft>
                <a:spcPct val="0"/>
              </a:spcAft>
              <a:buClrTx/>
              <a:buSzTx/>
              <a:buFontTx/>
              <a:buNone/>
              <a:tabLst/>
              <a:defRPr/>
            </a:pPr>
            <a:r>
              <a:rPr lang="en-US" altLang="en-US" i="1" dirty="0"/>
              <a:t>&lt;Presenter:</a:t>
            </a:r>
            <a:r>
              <a:rPr lang="en-US" altLang="en-US" i="1" baseline="0" dirty="0"/>
              <a:t> This slide has a “Morph” slide transition set using PowerPoint 2016.  The labels move into position when next slide is promoted in slide show mode.  If you can’t see the transition, download the latest version of PowerPoint from ISSI: </a:t>
            </a:r>
            <a:r>
              <a:rPr lang="en-US" altLang="en-US" sz="1000" i="1" dirty="0">
                <a:hlinkClick r:id="rId3"/>
              </a:rPr>
              <a:t>https://w3-connections.ibm.com/wikis/home?lang=en-us#!/wiki/Wc7f16ce0366d_4669_9403_4bd7d137b97a/page/Getting%20Started</a:t>
            </a:r>
            <a:r>
              <a:rPr lang="en-US" altLang="en-US" i="1" baseline="0" dirty="0"/>
              <a:t>&gt;.  </a:t>
            </a:r>
            <a:r>
              <a:rPr lang="en-US" altLang="en-US" baseline="0" dirty="0"/>
              <a:t/>
            </a:r>
            <a:br>
              <a:rPr lang="en-US" altLang="en-US" baseline="0" dirty="0"/>
            </a:br>
            <a:endParaRPr lang="en-US" altLang="en-US" baseline="0" dirty="0"/>
          </a:p>
          <a:p>
            <a:r>
              <a:rPr lang="en-US" altLang="en-US" dirty="0"/>
              <a:t>Companies have been building up their security arsenals for the past 20 years - what do you see? A jumbled mess of scattered tools…chaos. This is actually what most IT environments look like today, which adds to the complexity.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34491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20000"/>
              </a:spcBef>
              <a:spcAft>
                <a:spcPct val="0"/>
              </a:spcAft>
              <a:buClrTx/>
              <a:buSzTx/>
              <a:buFontTx/>
              <a:buNone/>
              <a:tabLst/>
              <a:defRPr/>
            </a:pPr>
            <a:r>
              <a:rPr lang="en-US" altLang="en-US" dirty="0"/>
              <a:t>But let’s think about a security portfolio in a more organized fashion, structured around domains, with core discipline of security intelligence in the middle to make sense of threats using logs, data, threats, flows, packets, etc.</a:t>
            </a:r>
          </a:p>
          <a:p>
            <a:r>
              <a:rPr lang="en-US" altLang="en-US" dirty="0"/>
              <a:t/>
            </a:r>
            <a:br>
              <a:rPr lang="en-US" altLang="en-US" dirty="0"/>
            </a:br>
            <a:r>
              <a:rPr lang="en-US" altLang="en-US" i="1" dirty="0"/>
              <a:t>&lt;Mouse</a:t>
            </a:r>
            <a:r>
              <a:rPr lang="en-US" altLang="en-US" i="1" baseline="0" dirty="0"/>
              <a:t> Click&gt;</a:t>
            </a:r>
            <a:r>
              <a:rPr lang="en-US" altLang="en-US" dirty="0"/>
              <a:t>And it’s not integrated until they start talking to each, sending the important info across the environment to make sense of threats. And you start to see the Immune system metaphor. Different organs as your layers of defense, working together, interconnected points to automate policies and block threats. When you get a cold or virus, these are the organs that understand the virus and send data up through your central nervous system (security intelligence) to create white blood cells / antibodies to gather info, prioritize and take actions. This is what’s called the “Immune Response”. </a:t>
            </a:r>
          </a:p>
          <a:p>
            <a:endParaRPr lang="en-US" altLang="en-US" dirty="0"/>
          </a:p>
          <a:p>
            <a:r>
              <a:rPr lang="en-US" altLang="en-US" dirty="0"/>
              <a:t>And it’s not fully integrated until you sit on top of a partner ecosystem that allows collaboration across companies and competitors, to understand global threats and data, and adapt to new threats.</a:t>
            </a:r>
          </a:p>
          <a:p>
            <a:endParaRPr lang="en-US" altLang="en-US" dirty="0"/>
          </a:p>
          <a:p>
            <a:r>
              <a:rPr lang="en-US" altLang="en-US" dirty="0"/>
              <a:t>Integration can help increase visibility. Notice how capabilities organize around their domains. You’ll start to get an idea of how this immune system works. Like a body fighting a virus, there are different parts of a security portfolio working at once…</a:t>
            </a:r>
          </a:p>
          <a:p>
            <a:endParaRPr lang="en-US" altLang="en-US" dirty="0"/>
          </a:p>
          <a:p>
            <a:r>
              <a:rPr lang="en-US" altLang="en-US" dirty="0"/>
              <a:t>And it’s not a complete immune system until these domain capabilities can interact, communicate, and integrate with one another across your hybrid IT environments; Extending beyond your company walls across your entire ecosystem.</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817518-FB06-4843-9B46-F72D174830E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78812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support of the critical role of the CISO, IBM offers integrated security intelligence and industry-leading experience enabled by the IBM Security Portfolio. All of the IBM Security offerings are backed by an extensive business partner ecosystem which consists of industry-leading technology, sales and service partners.</a:t>
            </a:r>
          </a:p>
          <a:p>
            <a:endParaRPr lang="en-US" dirty="0"/>
          </a:p>
          <a:p>
            <a:r>
              <a:rPr lang="en-US" altLang="en-US" dirty="0"/>
              <a:t>&lt;PRESENTER: See the optional portfolio slides in backup if more details are needed for your prospects&gt;</a:t>
            </a:r>
          </a:p>
        </p:txBody>
      </p:sp>
      <p:sp>
        <p:nvSpPr>
          <p:cNvPr id="4" name="Slide Number Placeholder 3"/>
          <p:cNvSpPr>
            <a:spLocks noGrp="1"/>
          </p:cNvSpPr>
          <p:nvPr>
            <p:ph type="sldNum" sz="quarter" idx="10"/>
          </p:nvPr>
        </p:nvSpPr>
        <p:spPr/>
        <p:txBody>
          <a:bodyPr/>
          <a:lstStyle/>
          <a:p>
            <a:fld id="{DD817518-FB06-4843-9B46-F72D174830EE}" type="slidenum">
              <a:rPr lang="en-US" smtClean="0"/>
              <a:pPr/>
              <a:t>7</a:t>
            </a:fld>
            <a:endParaRPr lang="en-US"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89758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Securing today’s businesses requires a new approach.  Companies need to gain insights across the entire security event timeline.  </a:t>
            </a:r>
          </a:p>
          <a:p>
            <a:r>
              <a:rPr lang="en-US" dirty="0"/>
              <a:t>While IBM is widely known for our Security Information and Event Management or SIEM, and for our Log Management solutions, our product strategy delivers a complete set of solutions that span the security event timeline that all IT organizations wrestle with.  </a:t>
            </a:r>
          </a:p>
          <a:p>
            <a:r>
              <a:rPr lang="en-US" dirty="0"/>
              <a:t>Our SIEM and Log Management solutions lead the market in helping customers react and respond to exploits as they occur in a network.  But we also provide much needed value to customers as they seek to predict and prevent incidents in the first place through our solutions that help to model risk, evaluate configurations and prioritize vulnerabilities.</a:t>
            </a:r>
          </a:p>
          <a:p>
            <a:r>
              <a:rPr lang="en-US" dirty="0"/>
              <a:t>To IBM, Security Intelligence can be characterized in two ways.  Firstly, we describe security intelligence as the result of some advanced analytics.  It’s the wisdom gained from reviewing every available bit of data and normalizing, correlating, indexing and pivoting it to discover the dozen things your team needs to investigate as soon as possible. Alternatively, we use security intelligence to characterize the iterative process of eliminating false positive results by continuously tuning the system analytics to remove an increasing number of interesting but non-threatening incidents.  </a:t>
            </a:r>
          </a:p>
          <a:p>
            <a:r>
              <a:rPr lang="en-US" dirty="0"/>
              <a:t>Adding QRadar Risk Manager, QRadar Vulnerability Manager and QRadar Incident Forensics modules to the core SIEM engine improves accuracy and provides context throughout the entire security event timeline – from detection and protection through remediation. Working together, these solutions help you both reduce exposures and recognize attacks as early as possible. </a:t>
            </a:r>
          </a:p>
          <a:p>
            <a:endParaRPr lang="en-US" dirty="0"/>
          </a:p>
        </p:txBody>
      </p:sp>
      <p:sp>
        <p:nvSpPr>
          <p:cNvPr id="7" name="Slide Image Placeholder 6"/>
          <p:cNvSpPr>
            <a:spLocks noGrp="1" noRot="1" noChangeAspect="1"/>
          </p:cNvSpPr>
          <p:nvPr>
            <p:ph type="sldImg"/>
          </p:nvPr>
        </p:nvSpPr>
        <p:spPr>
          <a:xfrm>
            <a:off x="1206500" y="336550"/>
            <a:ext cx="4445000" cy="2778125"/>
          </a:xfrm>
        </p:spPr>
      </p:sp>
      <p:sp>
        <p:nvSpPr>
          <p:cNvPr id="8" name="Slide Number Placeholder 7"/>
          <p:cNvSpPr>
            <a:spLocks noGrp="1"/>
          </p:cNvSpPr>
          <p:nvPr>
            <p:ph type="sldNum" sz="quarter" idx="10"/>
          </p:nvPr>
        </p:nvSpPr>
        <p:spPr/>
        <p:txBody>
          <a:bodyPr/>
          <a:lstStyle/>
          <a:p>
            <a:fld id="{2F775DA1-38B3-4A6F-A89B-5F9F1179D520}" type="slidenum">
              <a:rPr lang="en-US" smtClean="0"/>
              <a:pPr/>
              <a:t>8</a:t>
            </a:fld>
            <a:endParaRPr lang="en-US"/>
          </a:p>
        </p:txBody>
      </p:sp>
    </p:spTree>
    <p:extLst>
      <p:ext uri="{BB962C8B-B14F-4D97-AF65-F5344CB8AC3E}">
        <p14:creationId xmlns:p14="http://schemas.microsoft.com/office/powerpoint/2010/main" val="81422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sum-up the issues then, we basically see our clients wrestling with three core trends.  Despite reports that show the majority of network beaches are due to a lack of basic hygiene efforts, there is a growing base of sophisticated attackers pursuing targets of choice in order to steal intellectual property, trade or national secrets, and you need the ability to detect and defend against these bad guys</a:t>
            </a:r>
            <a:r>
              <a:rPr lang="en-US" dirty="0" smtClean="0"/>
              <a:t>.</a:t>
            </a:r>
            <a:endParaRPr lang="en-US" dirty="0"/>
          </a:p>
          <a:p>
            <a:r>
              <a:rPr lang="en-US" dirty="0"/>
              <a:t>Few people would disagree that everything is just getting more complex as capabilities brought about by the Internet invade all aspects of our corporate and personal lives.  Almost nothing exists in a vacuum anymore</a:t>
            </a:r>
            <a:r>
              <a:rPr lang="en-US" dirty="0" smtClean="0"/>
              <a:t>.</a:t>
            </a:r>
            <a:endParaRPr lang="en-US" dirty="0"/>
          </a:p>
          <a:p>
            <a:r>
              <a:rPr lang="en-US" dirty="0"/>
              <a:t>Considering resource constraints, the issue has transcended a lack of budget to also incorporate a lack of skill.  Even if you have the funding to add necessary staff, it doesn’t mean you’re going to find any qualified applicants without conducting a broad-ranging search</a:t>
            </a:r>
            <a:r>
              <a:rPr lang="en-US" dirty="0" smtClean="0"/>
              <a:t>.</a:t>
            </a:r>
            <a:br>
              <a:rPr lang="en-US" dirty="0" smtClean="0"/>
            </a:br>
            <a:r>
              <a:rPr lang="en-US" dirty="0" smtClean="0"/>
              <a:t>_____________________</a:t>
            </a:r>
          </a:p>
          <a:p>
            <a:r>
              <a:rPr lang="en-US" dirty="0" smtClean="0"/>
              <a:t>Threat Landscape:</a:t>
            </a:r>
          </a:p>
          <a:p>
            <a:pPr marL="181224" indent="-181224">
              <a:buFont typeface="Arial" pitchFamily="34" charset="0"/>
              <a:buChar char="•"/>
            </a:pPr>
            <a:r>
              <a:rPr lang="en-US" dirty="0" smtClean="0"/>
              <a:t>Vulnerabilities increasing by rate of 12 / day</a:t>
            </a:r>
          </a:p>
          <a:p>
            <a:pPr marL="181224" indent="-181224">
              <a:buFont typeface="Arial" pitchFamily="34" charset="0"/>
              <a:buChar char="•"/>
            </a:pPr>
            <a:r>
              <a:rPr lang="en-US" dirty="0" smtClean="0"/>
              <a:t>Automated exploit kits appear within weeks of new disclosures</a:t>
            </a:r>
          </a:p>
          <a:p>
            <a:pPr marL="181224" indent="-181224">
              <a:buFont typeface="Arial" pitchFamily="34" charset="0"/>
              <a:buChar char="•"/>
            </a:pPr>
            <a:r>
              <a:rPr lang="en-US" dirty="0" smtClean="0"/>
              <a:t>Persistent and stealthy attacks continuously search chosen targets for weaknesses</a:t>
            </a:r>
          </a:p>
          <a:p>
            <a:r>
              <a:rPr lang="en-US" dirty="0" smtClean="0"/>
              <a:t>IT Infrastructure:</a:t>
            </a:r>
          </a:p>
          <a:p>
            <a:pPr marL="181224" indent="-181224">
              <a:buFont typeface="Arial" pitchFamily="34" charset="0"/>
              <a:buChar char="•"/>
            </a:pPr>
            <a:r>
              <a:rPr lang="en-US" dirty="0" smtClean="0"/>
              <a:t>Mobile device integration multiplies complexity of endpoints</a:t>
            </a:r>
          </a:p>
          <a:p>
            <a:pPr marL="181224" indent="-181224">
              <a:buFont typeface="Arial" pitchFamily="34" charset="0"/>
              <a:buChar char="•"/>
            </a:pPr>
            <a:r>
              <a:rPr lang="en-US" dirty="0" smtClean="0"/>
              <a:t>Evolving networking and connectivity standards</a:t>
            </a:r>
          </a:p>
          <a:p>
            <a:pPr marL="181224" indent="-181224">
              <a:buFont typeface="Arial" pitchFamily="34" charset="0"/>
              <a:buChar char="•"/>
            </a:pPr>
            <a:r>
              <a:rPr lang="en-US" dirty="0" smtClean="0"/>
              <a:t>Rapid growth of Web applications</a:t>
            </a:r>
          </a:p>
          <a:p>
            <a:pPr marL="181224" indent="-181224">
              <a:buFont typeface="Arial" pitchFamily="34" charset="0"/>
              <a:buChar char="•"/>
            </a:pPr>
            <a:r>
              <a:rPr lang="en-US" dirty="0" smtClean="0"/>
              <a:t>Compliance is not </a:t>
            </a:r>
            <a:r>
              <a:rPr lang="en-US" altLang="ja-JP" dirty="0" smtClean="0"/>
              <a:t>enough</a:t>
            </a:r>
          </a:p>
          <a:p>
            <a:pPr marL="181224" indent="-181224">
              <a:buFont typeface="Arial" pitchFamily="34" charset="0"/>
              <a:buChar char="•"/>
            </a:pPr>
            <a:r>
              <a:rPr lang="en-US" dirty="0" smtClean="0"/>
              <a:t>Routine tactics only appease auditors</a:t>
            </a:r>
          </a:p>
          <a:p>
            <a:pPr marL="181224" indent="-181224">
              <a:buFont typeface="Arial" pitchFamily="34" charset="0"/>
              <a:buChar char="•"/>
            </a:pPr>
            <a:r>
              <a:rPr lang="en-US" dirty="0" smtClean="0"/>
              <a:t>Protecting business assets requires continuous monitoring</a:t>
            </a:r>
          </a:p>
          <a:p>
            <a:pPr marL="181224" indent="-181224">
              <a:buFont typeface="Arial" pitchFamily="34" charset="0"/>
              <a:buChar char="•"/>
            </a:pPr>
            <a:r>
              <a:rPr lang="en-US" dirty="0" smtClean="0"/>
              <a:t>Complete spectrum of tools required to safe-guard networks</a:t>
            </a:r>
          </a:p>
          <a:p>
            <a:endParaRPr lang="en-US" dirty="0" smtClean="0"/>
          </a:p>
          <a:p>
            <a:r>
              <a:rPr lang="en-US" dirty="0" smtClean="0"/>
              <a:t>These dynamics contribute to a whack-a-mole scenario where it</a:t>
            </a:r>
            <a:r>
              <a:rPr lang="ja-JP" altLang="en-US" dirty="0" smtClean="0"/>
              <a:t>’</a:t>
            </a:r>
            <a:r>
              <a:rPr lang="en-US" altLang="ja-JP" dirty="0" smtClean="0"/>
              <a:t>s impossible to totally secure the network.</a:t>
            </a:r>
            <a:endParaRPr lang="en-US" dirty="0" smtClean="0"/>
          </a:p>
        </p:txBody>
      </p:sp>
      <p:sp>
        <p:nvSpPr>
          <p:cNvPr id="10" name="Slide Image Placeholder 9"/>
          <p:cNvSpPr>
            <a:spLocks noGrp="1" noRot="1" noChangeAspect="1"/>
          </p:cNvSpPr>
          <p:nvPr>
            <p:ph type="sldImg"/>
          </p:nvPr>
        </p:nvSpPr>
        <p:spPr>
          <a:xfrm>
            <a:off x="1325563" y="354013"/>
            <a:ext cx="4664075" cy="2916237"/>
          </a:xfrm>
        </p:spPr>
      </p:sp>
      <p:sp>
        <p:nvSpPr>
          <p:cNvPr id="11" name="Slide Number Placeholder 10"/>
          <p:cNvSpPr>
            <a:spLocks noGrp="1"/>
          </p:cNvSpPr>
          <p:nvPr>
            <p:ph type="sldNum" sz="quarter" idx="10"/>
          </p:nvPr>
        </p:nvSpPr>
        <p:spPr/>
        <p:txBody>
          <a:bodyPr/>
          <a:lstStyle/>
          <a:p>
            <a:fld id="{2F775DA1-38B3-4A6F-A89B-5F9F1179D520}" type="slidenum">
              <a:rPr lang="en-US" smtClean="0"/>
              <a:pPr/>
              <a:t>9</a:t>
            </a:fld>
            <a:endParaRPr lang="en-US"/>
          </a:p>
        </p:txBody>
      </p:sp>
    </p:spTree>
    <p:extLst>
      <p:ext uri="{BB962C8B-B14F-4D97-AF65-F5344CB8AC3E}">
        <p14:creationId xmlns:p14="http://schemas.microsoft.com/office/powerpoint/2010/main" val="8371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hyperlink" Target="http://www.ibm.com/security"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12" name="Rectangle 11"/>
          <p:cNvSpPr/>
          <p:nvPr userDrawn="1"/>
        </p:nvSpPr>
        <p:spPr bwMode="auto">
          <a:xfrm flipV="1">
            <a:off x="0" y="-1"/>
            <a:ext cx="9144000" cy="5715000"/>
          </a:xfrm>
          <a:prstGeom prst="rect">
            <a:avLst/>
          </a:prstGeom>
          <a:solidFill>
            <a:schemeClr val="accent1"/>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
        <p:nvSpPr>
          <p:cNvPr id="37" name="Rectangle 36"/>
          <p:cNvSpPr/>
          <p:nvPr userDrawn="1"/>
        </p:nvSpPr>
        <p:spPr bwMode="auto">
          <a:xfrm flipV="1">
            <a:off x="542890" y="3929549"/>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68157" y="5174551"/>
            <a:ext cx="684224" cy="257018"/>
          </a:xfrm>
          <a:prstGeom prst="rect">
            <a:avLst/>
          </a:prstGeom>
        </p:spPr>
      </p:pic>
      <p:sp>
        <p:nvSpPr>
          <p:cNvPr id="2" name="Title 1"/>
          <p:cNvSpPr>
            <a:spLocks noGrp="1"/>
          </p:cNvSpPr>
          <p:nvPr userDrawn="1">
            <p:ph type="ctrTitle"/>
          </p:nvPr>
        </p:nvSpPr>
        <p:spPr>
          <a:xfrm>
            <a:off x="509751" y="2002172"/>
            <a:ext cx="8348498" cy="452072"/>
          </a:xfrm>
        </p:spPr>
        <p:txBody>
          <a:bodyPr lIns="0" tIns="0" rIns="0" bIns="0" anchor="b" anchorCtr="0">
            <a:noAutofit/>
          </a:bodyPr>
          <a:lstStyle>
            <a:lvl1pPr algn="l">
              <a:lnSpc>
                <a:spcPct val="90000"/>
              </a:lnSpc>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userDrawn="1">
            <p:ph type="subTitle" idx="1" hasCustomPrompt="1"/>
          </p:nvPr>
        </p:nvSpPr>
        <p:spPr>
          <a:xfrm>
            <a:off x="540498" y="2529814"/>
            <a:ext cx="8317751" cy="508541"/>
          </a:xfrm>
        </p:spPr>
        <p:txBody>
          <a:bodyPr lIns="0" tIns="0" rIns="0" bIns="0" anchor="b" anchorCtr="0">
            <a:normAutofit/>
          </a:bodyPr>
          <a:lstStyle>
            <a:lvl1pPr marL="0" indent="0" algn="l">
              <a:lnSpc>
                <a:spcPct val="90000"/>
              </a:lnSpc>
              <a:spcBef>
                <a:spcPts val="0"/>
              </a:spcBef>
              <a:buNone/>
              <a:defRPr sz="1800" b="0" cap="all" baseline="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5" name="Text Placeholder 12" title="Click to edit presenter's name, title, and date"/>
          <p:cNvSpPr>
            <a:spLocks noGrp="1"/>
          </p:cNvSpPr>
          <p:nvPr userDrawn="1">
            <p:ph type="body" sz="quarter" idx="13" hasCustomPrompt="1"/>
          </p:nvPr>
        </p:nvSpPr>
        <p:spPr>
          <a:xfrm>
            <a:off x="540498" y="4026272"/>
            <a:ext cx="6940240" cy="278673"/>
          </a:xfrm>
        </p:spPr>
        <p:txBody>
          <a:bodyPr lIns="0" tIns="91440" rIns="0" bIns="0" anchor="t" anchorCtr="0">
            <a:noAutofit/>
          </a:bodyPr>
          <a:lstStyle>
            <a:lvl1pPr marL="0" indent="0">
              <a:lnSpc>
                <a:spcPct val="90000"/>
              </a:lnSpc>
              <a:spcBef>
                <a:spcPts val="0"/>
              </a:spcBef>
              <a:buFontTx/>
              <a:buNone/>
              <a:defRPr sz="1600" b="1"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name</a:t>
            </a:r>
          </a:p>
        </p:txBody>
      </p:sp>
      <p:sp>
        <p:nvSpPr>
          <p:cNvPr id="26" name="Text Placeholder 23"/>
          <p:cNvSpPr>
            <a:spLocks noGrp="1"/>
          </p:cNvSpPr>
          <p:nvPr userDrawn="1">
            <p:ph type="body" sz="quarter" idx="14" hasCustomPrompt="1"/>
          </p:nvPr>
        </p:nvSpPr>
        <p:spPr>
          <a:xfrm>
            <a:off x="540499" y="4945303"/>
            <a:ext cx="6940238" cy="229248"/>
          </a:xfrm>
        </p:spPr>
        <p:txBody>
          <a:bodyPr wrap="none" tIns="0" bIns="0">
            <a:noAutofit/>
          </a:bodyPr>
          <a:lstStyle>
            <a:lvl1pPr marL="0" indent="0" algn="l">
              <a:buFontTx/>
              <a:buNone/>
              <a:defRPr sz="1000" i="0">
                <a:solidFill>
                  <a:schemeClr val="bg1"/>
                </a:solidFill>
              </a:defRPr>
            </a:lvl1pPr>
            <a:lvl2pPr marL="176212" indent="0" algn="r">
              <a:buFontTx/>
              <a:buNone/>
              <a:defRPr sz="1400" i="1"/>
            </a:lvl2pPr>
            <a:lvl3pPr marL="384175" indent="0" algn="r">
              <a:buFontTx/>
              <a:buNone/>
              <a:defRPr sz="1400" i="1"/>
            </a:lvl3pPr>
            <a:lvl4pPr marL="522288" indent="0" algn="r">
              <a:buFontTx/>
              <a:buNone/>
              <a:defRPr sz="1400" i="1"/>
            </a:lvl4pPr>
            <a:lvl5pPr marL="696913" indent="0" algn="r">
              <a:buFontTx/>
              <a:buNone/>
              <a:defRPr sz="1400" i="1"/>
            </a:lvl5pPr>
          </a:lstStyle>
          <a:p>
            <a:pPr lvl="0"/>
            <a:r>
              <a:rPr lang="en-US" dirty="0"/>
              <a:t>Click to edit presentation date</a:t>
            </a:r>
          </a:p>
        </p:txBody>
      </p:sp>
      <p:sp>
        <p:nvSpPr>
          <p:cNvPr id="27" name="Text Placeholder 12" title="Click to edit presenter's name, title, and date"/>
          <p:cNvSpPr>
            <a:spLocks noGrp="1"/>
          </p:cNvSpPr>
          <p:nvPr userDrawn="1">
            <p:ph type="body" sz="quarter" idx="15" hasCustomPrompt="1"/>
          </p:nvPr>
        </p:nvSpPr>
        <p:spPr>
          <a:xfrm>
            <a:off x="540498" y="4341068"/>
            <a:ext cx="6940240" cy="394222"/>
          </a:xfrm>
        </p:spPr>
        <p:txBody>
          <a:bodyPr lIns="0" tIns="0" rIns="0" bIns="0" anchor="t" anchorCtr="0">
            <a:normAutofit/>
          </a:bodyPr>
          <a:lstStyle>
            <a:lvl1pPr marL="0" marR="0" indent="0" algn="l" defTabSz="685800" rtl="0" eaLnBrk="1" fontAlgn="auto" latinLnBrk="0" hangingPunct="1">
              <a:lnSpc>
                <a:spcPct val="100000"/>
              </a:lnSpc>
              <a:spcBef>
                <a:spcPts val="0"/>
              </a:spcBef>
              <a:spcAft>
                <a:spcPts val="0"/>
              </a:spcAft>
              <a:buClr>
                <a:schemeClr val="tx2"/>
              </a:buClr>
              <a:buSzTx/>
              <a:buFontTx/>
              <a:buNone/>
              <a:tabLst/>
              <a:defRPr sz="1200" b="0" baseline="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presenter’s title</a:t>
            </a:r>
          </a:p>
          <a:p>
            <a:pPr marL="0" marR="0" lvl="0" indent="0" algn="l" defTabSz="685800" rtl="0" eaLnBrk="1" fontAlgn="auto" latinLnBrk="0" hangingPunct="1">
              <a:lnSpc>
                <a:spcPct val="90000"/>
              </a:lnSpc>
              <a:spcBef>
                <a:spcPts val="0"/>
              </a:spcBef>
              <a:spcAft>
                <a:spcPts val="0"/>
              </a:spcAft>
              <a:buClr>
                <a:schemeClr val="tx2"/>
              </a:buClr>
              <a:buSzTx/>
              <a:buFontTx/>
              <a:buNone/>
              <a:tabLst/>
              <a:defRPr/>
            </a:pPr>
            <a:r>
              <a:rPr lang="en-US" dirty="0"/>
              <a:t>Click to edit presenter’s division</a:t>
            </a:r>
          </a:p>
        </p:txBody>
      </p:sp>
      <p:sp>
        <p:nvSpPr>
          <p:cNvPr id="5" name="Footer Placeholder 4"/>
          <p:cNvSpPr>
            <a:spLocks noGrp="1"/>
          </p:cNvSpPr>
          <p:nvPr userDrawn="1">
            <p:ph type="ftr" sz="quarter" idx="11"/>
          </p:nvPr>
        </p:nvSpPr>
        <p:spPr>
          <a:xfrm>
            <a:off x="540563" y="5290428"/>
            <a:ext cx="586672" cy="141141"/>
          </a:xfrm>
          <a:prstGeom prst="rect">
            <a:avLst/>
          </a:prstGeom>
          <a:noFill/>
        </p:spPr>
        <p:txBody>
          <a:bodyPr vert="horz" wrap="none" lIns="0" tIns="45720" rIns="0" bIns="45720" rtlCol="0" anchor="ctr" anchorCtr="0">
            <a:noAutofit/>
          </a:bodyPr>
          <a:lstStyle>
            <a:lvl1pPr algn="l">
              <a:defRPr lang="en-US" smtClean="0">
                <a:solidFill>
                  <a:schemeClr val="bg1"/>
                </a:solidFill>
              </a:defRPr>
            </a:lvl1pPr>
          </a:lstStyle>
          <a:p>
            <a:pPr defTabSz="685800">
              <a:lnSpc>
                <a:spcPct val="90000"/>
              </a:lnSpc>
              <a:spcBef>
                <a:spcPts val="600"/>
              </a:spcBef>
              <a:buClr>
                <a:schemeClr val="tx2"/>
              </a:buClr>
            </a:pPr>
            <a:r>
              <a:rPr lang="en-US" dirty="0"/>
              <a:t>SHARED </a:t>
            </a:r>
            <a:r>
              <a:rPr lang="en-US" dirty="0" smtClean="0"/>
              <a:t>UNDER NDA</a:t>
            </a:r>
            <a:endParaRPr lang="en-US"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7634" y="403895"/>
            <a:ext cx="1445173" cy="423706"/>
          </a:xfrm>
          <a:prstGeom prst="rect">
            <a:avLst/>
          </a:prstGeom>
        </p:spPr>
      </p:pic>
    </p:spTree>
    <p:extLst>
      <p:ext uri="{BB962C8B-B14F-4D97-AF65-F5344CB8AC3E}">
        <p14:creationId xmlns:p14="http://schemas.microsoft.com/office/powerpoint/2010/main" val="3288772776"/>
      </p:ext>
    </p:extLst>
  </p:cSld>
  <p:clrMapOvr>
    <a:masterClrMapping/>
  </p:clrMapOvr>
  <p:extLst mod="1">
    <p:ext uri="{DCECCB84-F9BA-43D5-87BE-67443E8EF086}">
      <p15:sldGuideLst xmlns:p15="http://schemas.microsoft.com/office/powerpoint/2012/main">
        <p15:guide id="1" orient="horz" pos="3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Graphic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4"/>
          </p:nvPr>
        </p:nvSpPr>
        <p:spPr>
          <a:xfrm>
            <a:off x="285750" y="1028700"/>
            <a:ext cx="4144963" cy="4191000"/>
          </a:xfrm>
        </p:spPr>
        <p:txBody>
          <a:bodyPr/>
          <a:lstStyle>
            <a:lvl1pPr marL="0" indent="0">
              <a:buFontTx/>
              <a:buNone/>
              <a:defRPr/>
            </a:lvl1pPr>
          </a:lstStyle>
          <a:p>
            <a:pPr lvl="0"/>
            <a:r>
              <a:rPr lang="en-US"/>
              <a:t>Edit Master text styles</a:t>
            </a:r>
          </a:p>
        </p:txBody>
      </p:sp>
      <p:sp>
        <p:nvSpPr>
          <p:cNvPr id="10" name="Text Placeholder 9"/>
          <p:cNvSpPr>
            <a:spLocks noGrp="1"/>
          </p:cNvSpPr>
          <p:nvPr>
            <p:ph type="body" sz="quarter" idx="15"/>
          </p:nvPr>
        </p:nvSpPr>
        <p:spPr>
          <a:xfrm>
            <a:off x="4713288" y="1028700"/>
            <a:ext cx="4144962"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6"/>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Tree>
    <p:extLst>
      <p:ext uri="{BB962C8B-B14F-4D97-AF65-F5344CB8AC3E}">
        <p14:creationId xmlns:p14="http://schemas.microsoft.com/office/powerpoint/2010/main" val="65327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254" y="1461030"/>
            <a:ext cx="1944046" cy="1709051"/>
          </a:xfrm>
          <a:prstGeom prst="rect">
            <a:avLst/>
          </a:prstGeom>
        </p:spPr>
      </p:pic>
      <p:sp>
        <p:nvSpPr>
          <p:cNvPr id="12" name="Title 11"/>
          <p:cNvSpPr>
            <a:spLocks noGrp="1"/>
          </p:cNvSpPr>
          <p:nvPr userDrawn="1">
            <p:ph type="title"/>
          </p:nvPr>
        </p:nvSpPr>
        <p:spPr>
          <a:xfrm>
            <a:off x="2790496" y="1461030"/>
            <a:ext cx="5123743" cy="1827292"/>
          </a:xfrm>
        </p:spPr>
        <p:txBody>
          <a:bodyPr anchor="b" anchorCtr="0">
            <a:noAutofit/>
          </a:bodyPr>
          <a:lstStyle>
            <a:lvl1pPr>
              <a:defRPr sz="3200">
                <a:solidFill>
                  <a:schemeClr val="accent1"/>
                </a:solidFill>
              </a:defRPr>
            </a:lvl1pPr>
          </a:lstStyle>
          <a:p>
            <a:r>
              <a:rPr lang="en-US" dirty="0"/>
              <a:t>Click to edit Master title style</a:t>
            </a:r>
          </a:p>
        </p:txBody>
      </p:sp>
      <p:sp>
        <p:nvSpPr>
          <p:cNvPr id="5" name="Text Placeholder 4"/>
          <p:cNvSpPr>
            <a:spLocks noGrp="1"/>
          </p:cNvSpPr>
          <p:nvPr>
            <p:ph type="body" sz="quarter" idx="11" hasCustomPrompt="1"/>
          </p:nvPr>
        </p:nvSpPr>
        <p:spPr>
          <a:xfrm>
            <a:off x="2790825" y="3642327"/>
            <a:ext cx="5123465" cy="772017"/>
          </a:xfrm>
        </p:spPr>
        <p:txBody>
          <a:bodyPr/>
          <a:lstStyle>
            <a:lvl1pPr marL="0" indent="0">
              <a:buFontTx/>
              <a:buNone/>
              <a:defRPr>
                <a:solidFill>
                  <a:schemeClr val="accent1"/>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Click to edit author</a:t>
            </a:r>
          </a:p>
        </p:txBody>
      </p:sp>
      <p:sp>
        <p:nvSpPr>
          <p:cNvPr id="2" name="Footer Placeholder 1"/>
          <p:cNvSpPr>
            <a:spLocks noGrp="1"/>
          </p:cNvSpPr>
          <p:nvPr>
            <p:ph type="ftr" sz="quarter" idx="12"/>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Tree>
    <p:extLst>
      <p:ext uri="{BB962C8B-B14F-4D97-AF65-F5344CB8AC3E}">
        <p14:creationId xmlns:p14="http://schemas.microsoft.com/office/powerpoint/2010/main" val="285497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Tree>
    <p:extLst>
      <p:ext uri="{BB962C8B-B14F-4D97-AF65-F5344CB8AC3E}">
        <p14:creationId xmlns:p14="http://schemas.microsoft.com/office/powerpoint/2010/main" val="1412804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3" name="Group 2"/>
          <p:cNvGrpSpPr/>
          <p:nvPr userDrawn="1"/>
        </p:nvGrpSpPr>
        <p:grpSpPr>
          <a:xfrm>
            <a:off x="0" y="1"/>
            <a:ext cx="9144000" cy="2948939"/>
            <a:chOff x="0" y="1"/>
            <a:chExt cx="9144000" cy="2948939"/>
          </a:xfrm>
        </p:grpSpPr>
        <p:sp>
          <p:nvSpPr>
            <p:cNvPr id="7" name="Rectangle 6"/>
            <p:cNvSpPr/>
            <p:nvPr userDrawn="1"/>
          </p:nvSpPr>
          <p:spPr bwMode="auto">
            <a:xfrm flipV="1">
              <a:off x="542890" y="2857500"/>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
          <p:nvSpPr>
            <p:cNvPr id="8" name="Rectangle 7"/>
            <p:cNvSpPr/>
            <p:nvPr userDrawn="1"/>
          </p:nvSpPr>
          <p:spPr bwMode="auto">
            <a:xfrm>
              <a:off x="0" y="1"/>
              <a:ext cx="9144000" cy="2857500"/>
            </a:xfrm>
            <a:prstGeom prst="rect">
              <a:avLst/>
            </a:prstGeom>
            <a:solidFill>
              <a:srgbClr val="1D3649"/>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accent1">
                    <a:lumMod val="25000"/>
                  </a:schemeClr>
                </a:solidFill>
                <a:effectLst/>
                <a:uLnTx/>
                <a:uFillTx/>
                <a:latin typeface="Arial" charset="0"/>
                <a:ea typeface="ＭＳ Ｐゴシック" charset="0"/>
              </a:endParaRPr>
            </a:p>
          </p:txBody>
        </p:sp>
      </p:grpSp>
      <p:sp>
        <p:nvSpPr>
          <p:cNvPr id="2" name="Title 1"/>
          <p:cNvSpPr>
            <a:spLocks noGrp="1"/>
          </p:cNvSpPr>
          <p:nvPr userDrawn="1">
            <p:ph type="title" hasCustomPrompt="1"/>
          </p:nvPr>
        </p:nvSpPr>
        <p:spPr>
          <a:xfrm>
            <a:off x="510434" y="1013113"/>
            <a:ext cx="8347816" cy="1248103"/>
          </a:xfrm>
        </p:spPr>
        <p:txBody>
          <a:bodyPr>
            <a:noAutofit/>
          </a:bodyPr>
          <a:lstStyle>
            <a:lvl1pPr>
              <a:defRPr sz="4400" b="1">
                <a:solidFill>
                  <a:schemeClr val="bg1"/>
                </a:solidFill>
              </a:defRPr>
            </a:lvl1pPr>
          </a:lstStyle>
          <a:p>
            <a:r>
              <a:rPr lang="en-US" dirty="0"/>
              <a:t>Edit master section title</a:t>
            </a:r>
          </a:p>
        </p:txBody>
      </p:sp>
      <p:sp>
        <p:nvSpPr>
          <p:cNvPr id="29" name="Text Placeholder 28"/>
          <p:cNvSpPr>
            <a:spLocks noGrp="1"/>
          </p:cNvSpPr>
          <p:nvPr userDrawn="1">
            <p:ph type="body" sz="quarter" idx="13" hasCustomPrompt="1"/>
          </p:nvPr>
        </p:nvSpPr>
        <p:spPr>
          <a:xfrm>
            <a:off x="533400" y="519402"/>
            <a:ext cx="8324850" cy="402272"/>
          </a:xfrm>
        </p:spPr>
        <p:txBody>
          <a:bodyPr anchor="b" anchorCtr="0">
            <a:normAutofit/>
          </a:bodyPr>
          <a:lstStyle>
            <a:lvl1pPr marL="0" indent="0">
              <a:buFontTx/>
              <a:buNone/>
              <a:defRPr sz="1200" cap="all" baseline="0">
                <a:solidFill>
                  <a:schemeClr val="bg1"/>
                </a:solidFill>
              </a:defRPr>
            </a:lvl1pPr>
            <a:lvl2pPr marL="176212" indent="0">
              <a:buFontTx/>
              <a:buNone/>
              <a:defRPr sz="1200">
                <a:solidFill>
                  <a:schemeClr val="bg1"/>
                </a:solidFill>
              </a:defRPr>
            </a:lvl2pPr>
            <a:lvl3pPr marL="384175" indent="0">
              <a:buFontTx/>
              <a:buNone/>
              <a:defRPr sz="1200">
                <a:solidFill>
                  <a:schemeClr val="bg1"/>
                </a:solidFill>
              </a:defRPr>
            </a:lvl3pPr>
            <a:lvl4pPr marL="522288" indent="0">
              <a:buFontTx/>
              <a:buNone/>
              <a:defRPr sz="1200">
                <a:solidFill>
                  <a:schemeClr val="bg1"/>
                </a:solidFill>
              </a:defRPr>
            </a:lvl4pPr>
            <a:lvl5pPr marL="696913" indent="0">
              <a:buFontTx/>
              <a:buNone/>
              <a:defRPr sz="1200">
                <a:solidFill>
                  <a:schemeClr val="bg1"/>
                </a:solidFill>
              </a:defRPr>
            </a:lvl5pPr>
          </a:lstStyle>
          <a:p>
            <a:pPr lvl="0"/>
            <a:r>
              <a:rPr lang="en-US" dirty="0"/>
              <a:t>Edit Master TITLE</a:t>
            </a:r>
          </a:p>
        </p:txBody>
      </p:sp>
      <p:sp>
        <p:nvSpPr>
          <p:cNvPr id="5" name="Text Placeholder 4"/>
          <p:cNvSpPr>
            <a:spLocks noGrp="1"/>
          </p:cNvSpPr>
          <p:nvPr>
            <p:ph type="body" sz="quarter" idx="14"/>
          </p:nvPr>
        </p:nvSpPr>
        <p:spPr>
          <a:xfrm>
            <a:off x="511175" y="3972910"/>
            <a:ext cx="8347075" cy="417787"/>
          </a:xfrm>
        </p:spPr>
        <p:txBody>
          <a:bodyPr anchor="ctr" anchorCtr="0">
            <a:noAutofit/>
          </a:bodyPr>
          <a:lstStyle>
            <a:lvl1pPr marL="0" indent="0">
              <a:buFontTx/>
              <a:buNone/>
              <a:defRPr sz="2400">
                <a:solidFill>
                  <a:schemeClr val="accent1"/>
                </a:solidFill>
              </a:defRPr>
            </a:lvl1pPr>
            <a:lvl2pPr marL="176212" indent="0">
              <a:buFontTx/>
              <a:buNone/>
              <a:defRPr sz="2000"/>
            </a:lvl2pPr>
            <a:lvl3pPr marL="384175" indent="0">
              <a:buFontTx/>
              <a:buNone/>
              <a:defRPr sz="2000"/>
            </a:lvl3pPr>
            <a:lvl4pPr marL="522288" indent="0">
              <a:buFontTx/>
              <a:buNone/>
              <a:defRPr sz="2000"/>
            </a:lvl4pPr>
            <a:lvl5pPr marL="696913" indent="0">
              <a:buFontTx/>
              <a:buNone/>
              <a:defRPr sz="2000"/>
            </a:lvl5pPr>
          </a:lstStyle>
          <a:p>
            <a:pPr lvl="0"/>
            <a:r>
              <a:rPr lang="en-US" dirty="0"/>
              <a:t>Edit Master text styles</a:t>
            </a:r>
          </a:p>
        </p:txBody>
      </p:sp>
    </p:spTree>
    <p:extLst>
      <p:ext uri="{BB962C8B-B14F-4D97-AF65-F5344CB8AC3E}">
        <p14:creationId xmlns:p14="http://schemas.microsoft.com/office/powerpoint/2010/main" val="1675302474"/>
      </p:ext>
    </p:extLst>
  </p:cSld>
  <p:clrMapOvr>
    <a:masterClrMapping/>
  </p:clrMapOvr>
  <p:extLst mod="1">
    <p:ext uri="{DCECCB84-F9BA-43D5-87BE-67443E8EF086}">
      <p15:sldGuideLst xmlns:p15="http://schemas.microsoft.com/office/powerpoint/2012/main">
        <p15:guide id="1" pos="336">
          <p15:clr>
            <a:srgbClr val="FBAE40"/>
          </p15:clr>
        </p15:guide>
        <p15:guide id="2" orient="horz" pos="18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3 Sub Sections">
    <p:spTree>
      <p:nvGrpSpPr>
        <p:cNvPr id="1" name=""/>
        <p:cNvGrpSpPr/>
        <p:nvPr/>
      </p:nvGrpSpPr>
      <p:grpSpPr>
        <a:xfrm>
          <a:off x="0" y="0"/>
          <a:ext cx="0" cy="0"/>
          <a:chOff x="0" y="0"/>
          <a:chExt cx="0" cy="0"/>
        </a:xfrm>
      </p:grpSpPr>
      <p:sp>
        <p:nvSpPr>
          <p:cNvPr id="7" name="Rectangle 6"/>
          <p:cNvSpPr/>
          <p:nvPr userDrawn="1"/>
        </p:nvSpPr>
        <p:spPr bwMode="auto">
          <a:xfrm flipV="1">
            <a:off x="542890" y="2857500"/>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
        <p:nvSpPr>
          <p:cNvPr id="8" name="Rectangle 7"/>
          <p:cNvSpPr/>
          <p:nvPr userDrawn="1"/>
        </p:nvSpPr>
        <p:spPr bwMode="auto">
          <a:xfrm>
            <a:off x="0" y="1"/>
            <a:ext cx="9144000" cy="2857500"/>
          </a:xfrm>
          <a:prstGeom prst="rect">
            <a:avLst/>
          </a:prstGeom>
          <a:solidFill>
            <a:srgbClr val="1D3649"/>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accent1">
                  <a:lumMod val="25000"/>
                </a:schemeClr>
              </a:solidFill>
              <a:effectLst/>
              <a:uLnTx/>
              <a:uFillTx/>
              <a:latin typeface="Arial" charset="0"/>
              <a:ea typeface="ＭＳ Ｐゴシック" charset="0"/>
            </a:endParaRPr>
          </a:p>
        </p:txBody>
      </p:sp>
      <p:sp>
        <p:nvSpPr>
          <p:cNvPr id="2" name="Title 1"/>
          <p:cNvSpPr>
            <a:spLocks noGrp="1"/>
          </p:cNvSpPr>
          <p:nvPr userDrawn="1">
            <p:ph type="title" hasCustomPrompt="1"/>
          </p:nvPr>
        </p:nvSpPr>
        <p:spPr>
          <a:xfrm>
            <a:off x="510434" y="1013113"/>
            <a:ext cx="8347816" cy="1248103"/>
          </a:xfrm>
        </p:spPr>
        <p:txBody>
          <a:bodyPr>
            <a:noAutofit/>
          </a:bodyPr>
          <a:lstStyle>
            <a:lvl1pPr>
              <a:defRPr sz="4400" b="1">
                <a:solidFill>
                  <a:schemeClr val="bg1"/>
                </a:solidFill>
              </a:defRPr>
            </a:lvl1pPr>
          </a:lstStyle>
          <a:p>
            <a:r>
              <a:rPr lang="en-US" dirty="0"/>
              <a:t>Edit master section title</a:t>
            </a:r>
          </a:p>
        </p:txBody>
      </p:sp>
      <p:sp>
        <p:nvSpPr>
          <p:cNvPr id="19" name="Title 1"/>
          <p:cNvSpPr txBox="1">
            <a:spLocks/>
          </p:cNvSpPr>
          <p:nvPr userDrawn="1"/>
        </p:nvSpPr>
        <p:spPr>
          <a:xfrm>
            <a:off x="455181" y="3947882"/>
            <a:ext cx="579664" cy="38152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3600" b="1" dirty="0">
                <a:solidFill>
                  <a:schemeClr val="accent1"/>
                </a:solidFill>
              </a:rPr>
              <a:t>01</a:t>
            </a:r>
          </a:p>
        </p:txBody>
      </p:sp>
      <p:sp>
        <p:nvSpPr>
          <p:cNvPr id="20" name="Title 1"/>
          <p:cNvSpPr txBox="1">
            <a:spLocks/>
          </p:cNvSpPr>
          <p:nvPr userDrawn="1"/>
        </p:nvSpPr>
        <p:spPr>
          <a:xfrm>
            <a:off x="3300925" y="3947882"/>
            <a:ext cx="579664" cy="38152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3600" b="1" dirty="0">
                <a:solidFill>
                  <a:schemeClr val="accent1"/>
                </a:solidFill>
              </a:rPr>
              <a:t>02</a:t>
            </a:r>
          </a:p>
        </p:txBody>
      </p:sp>
      <p:sp>
        <p:nvSpPr>
          <p:cNvPr id="22" name="Title 1"/>
          <p:cNvSpPr txBox="1">
            <a:spLocks/>
          </p:cNvSpPr>
          <p:nvPr userDrawn="1"/>
        </p:nvSpPr>
        <p:spPr>
          <a:xfrm>
            <a:off x="6170317" y="3947882"/>
            <a:ext cx="579664" cy="38152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3600" b="1" dirty="0">
                <a:solidFill>
                  <a:schemeClr val="accent1"/>
                </a:solidFill>
              </a:rPr>
              <a:t>03</a:t>
            </a:r>
          </a:p>
        </p:txBody>
      </p:sp>
      <p:sp>
        <p:nvSpPr>
          <p:cNvPr id="29" name="Text Placeholder 28"/>
          <p:cNvSpPr>
            <a:spLocks noGrp="1"/>
          </p:cNvSpPr>
          <p:nvPr userDrawn="1">
            <p:ph type="body" sz="quarter" idx="13" hasCustomPrompt="1"/>
          </p:nvPr>
        </p:nvSpPr>
        <p:spPr>
          <a:xfrm>
            <a:off x="533400" y="519402"/>
            <a:ext cx="8324850" cy="402272"/>
          </a:xfrm>
        </p:spPr>
        <p:txBody>
          <a:bodyPr anchor="b" anchorCtr="0">
            <a:normAutofit/>
          </a:bodyPr>
          <a:lstStyle>
            <a:lvl1pPr marL="0" indent="0">
              <a:buFontTx/>
              <a:buNone/>
              <a:defRPr sz="1200" cap="all" baseline="0">
                <a:solidFill>
                  <a:schemeClr val="bg1"/>
                </a:solidFill>
              </a:defRPr>
            </a:lvl1pPr>
            <a:lvl2pPr marL="176212" indent="0">
              <a:buFontTx/>
              <a:buNone/>
              <a:defRPr sz="1200">
                <a:solidFill>
                  <a:schemeClr val="bg1"/>
                </a:solidFill>
              </a:defRPr>
            </a:lvl2pPr>
            <a:lvl3pPr marL="384175" indent="0">
              <a:buFontTx/>
              <a:buNone/>
              <a:defRPr sz="1200">
                <a:solidFill>
                  <a:schemeClr val="bg1"/>
                </a:solidFill>
              </a:defRPr>
            </a:lvl3pPr>
            <a:lvl4pPr marL="522288" indent="0">
              <a:buFontTx/>
              <a:buNone/>
              <a:defRPr sz="1200">
                <a:solidFill>
                  <a:schemeClr val="bg1"/>
                </a:solidFill>
              </a:defRPr>
            </a:lvl4pPr>
            <a:lvl5pPr marL="696913" indent="0">
              <a:buFontTx/>
              <a:buNone/>
              <a:defRPr sz="1200">
                <a:solidFill>
                  <a:schemeClr val="bg1"/>
                </a:solidFill>
              </a:defRPr>
            </a:lvl5pPr>
          </a:lstStyle>
          <a:p>
            <a:pPr lvl="0"/>
            <a:r>
              <a:rPr lang="en-US" dirty="0"/>
              <a:t>Edit Master title</a:t>
            </a:r>
          </a:p>
        </p:txBody>
      </p:sp>
      <p:sp>
        <p:nvSpPr>
          <p:cNvPr id="37" name="Text Placeholder 36"/>
          <p:cNvSpPr>
            <a:spLocks noGrp="1"/>
          </p:cNvSpPr>
          <p:nvPr userDrawn="1">
            <p:ph type="body" sz="quarter" idx="14" hasCustomPrompt="1"/>
          </p:nvPr>
        </p:nvSpPr>
        <p:spPr>
          <a:xfrm>
            <a:off x="1066417" y="3947277"/>
            <a:ext cx="2103120" cy="398462"/>
          </a:xfrm>
        </p:spPr>
        <p:txBody>
          <a:bodyPr/>
          <a:lstStyle>
            <a:lvl1pPr marL="0" indent="0">
              <a:buFontTx/>
              <a:buNone/>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0" name="Text Placeholder 39"/>
          <p:cNvSpPr>
            <a:spLocks noGrp="1"/>
          </p:cNvSpPr>
          <p:nvPr userDrawn="1">
            <p:ph type="body" sz="quarter" idx="15" hasCustomPrompt="1"/>
          </p:nvPr>
        </p:nvSpPr>
        <p:spPr>
          <a:xfrm>
            <a:off x="3959169" y="3947277"/>
            <a:ext cx="2103120" cy="398462"/>
          </a:xfrm>
        </p:spPr>
        <p:txBody>
          <a:bodyPr/>
          <a:lstStyle>
            <a:lvl1pPr marL="0" indent="0">
              <a:buFontTx/>
              <a:buNone/>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
        <p:nvSpPr>
          <p:cNvPr id="43" name="Text Placeholder 42"/>
          <p:cNvSpPr>
            <a:spLocks noGrp="1"/>
          </p:cNvSpPr>
          <p:nvPr userDrawn="1">
            <p:ph type="body" sz="quarter" idx="16" hasCustomPrompt="1"/>
          </p:nvPr>
        </p:nvSpPr>
        <p:spPr>
          <a:xfrm>
            <a:off x="6828272" y="3947278"/>
            <a:ext cx="2103120" cy="398462"/>
          </a:xfrm>
        </p:spPr>
        <p:txBody>
          <a:bodyPr/>
          <a:lstStyle>
            <a:lvl1pPr marL="0" indent="0">
              <a:buFontTx/>
              <a:buNone/>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text</a:t>
            </a:r>
          </a:p>
        </p:txBody>
      </p:sp>
    </p:spTree>
    <p:extLst>
      <p:ext uri="{BB962C8B-B14F-4D97-AF65-F5344CB8AC3E}">
        <p14:creationId xmlns:p14="http://schemas.microsoft.com/office/powerpoint/2010/main" val="3419983824"/>
      </p:ext>
    </p:extLst>
  </p:cSld>
  <p:clrMapOvr>
    <a:masterClrMapping/>
  </p:clrMapOvr>
  <p:extLst mod="1">
    <p:ext uri="{DCECCB84-F9BA-43D5-87BE-67443E8EF086}">
      <p15:sldGuideLst xmlns:p15="http://schemas.microsoft.com/office/powerpoint/2012/main">
        <p15:guide id="1" pos="336" userDrawn="1">
          <p15:clr>
            <a:srgbClr val="FBAE40"/>
          </p15:clr>
        </p15:guide>
        <p15:guide id="2" orient="horz" pos="18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spTree>
      <p:nvGrpSpPr>
        <p:cNvPr id="1" name=""/>
        <p:cNvGrpSpPr/>
        <p:nvPr/>
      </p:nvGrpSpPr>
      <p:grpSpPr>
        <a:xfrm>
          <a:off x="0" y="0"/>
          <a:ext cx="0" cy="0"/>
          <a:chOff x="0" y="0"/>
          <a:chExt cx="0" cy="0"/>
        </a:xfrm>
      </p:grpSpPr>
      <p:grpSp>
        <p:nvGrpSpPr>
          <p:cNvPr id="25" name="Group 24"/>
          <p:cNvGrpSpPr/>
          <p:nvPr userDrawn="1"/>
        </p:nvGrpSpPr>
        <p:grpSpPr>
          <a:xfrm>
            <a:off x="0" y="0"/>
            <a:ext cx="9144000" cy="5715000"/>
            <a:chOff x="0" y="0"/>
            <a:chExt cx="9144000" cy="5715000"/>
          </a:xfrm>
        </p:grpSpPr>
        <p:sp>
          <p:nvSpPr>
            <p:cNvPr id="7" name="Rectangle 6"/>
            <p:cNvSpPr/>
            <p:nvPr userDrawn="1"/>
          </p:nvSpPr>
          <p:spPr bwMode="auto">
            <a:xfrm flipV="1">
              <a:off x="542890" y="4128091"/>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
          <p:nvSpPr>
            <p:cNvPr id="8" name="Rectangle 7"/>
            <p:cNvSpPr/>
            <p:nvPr userDrawn="1"/>
          </p:nvSpPr>
          <p:spPr bwMode="auto">
            <a:xfrm>
              <a:off x="0" y="0"/>
              <a:ext cx="9144000" cy="5715000"/>
            </a:xfrm>
            <a:prstGeom prst="rect">
              <a:avLst/>
            </a:prstGeom>
            <a:solidFill>
              <a:srgbClr val="1D3649"/>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chemeClr val="accent1">
                    <a:lumMod val="25000"/>
                  </a:schemeClr>
                </a:solidFill>
                <a:effectLst/>
                <a:uLnTx/>
                <a:uFillTx/>
                <a:latin typeface="Arial" charset="0"/>
                <a:ea typeface="ＭＳ Ｐゴシック" charset="0"/>
              </a:endParaRPr>
            </a:p>
          </p:txBody>
        </p:sp>
      </p:grpSp>
      <p:pic>
        <p:nvPicPr>
          <p:cNvPr id="17" name="Picture 16">
            <a:hlinkClick r:id="rId2"/>
          </p:cNvPr>
          <p:cNvPicPr>
            <a:picLocks noChangeAspect="1"/>
          </p:cNvPicPr>
          <p:nvPr userDrawn="1"/>
        </p:nvPicPr>
        <p:blipFill>
          <a:blip r:embed="rId3">
            <a:lum bright="100000"/>
            <a:extLst>
              <a:ext uri="{28A0092B-C50C-407E-A947-70E740481C1C}">
                <a14:useLocalDpi xmlns:a14="http://schemas.microsoft.com/office/drawing/2010/main"/>
              </a:ext>
            </a:extLst>
          </a:blip>
          <a:stretch>
            <a:fillRect/>
          </a:stretch>
        </p:blipFill>
        <p:spPr>
          <a:xfrm>
            <a:off x="105271" y="1459382"/>
            <a:ext cx="6218459" cy="1457070"/>
          </a:xfrm>
          <a:prstGeom prst="rect">
            <a:avLst/>
          </a:prstGeom>
        </p:spPr>
      </p:pic>
      <p:sp>
        <p:nvSpPr>
          <p:cNvPr id="23" name="Rectangle 11"/>
          <p:cNvSpPr>
            <a:spLocks noChangeArrowheads="1"/>
          </p:cNvSpPr>
          <p:nvPr userDrawn="1"/>
        </p:nvSpPr>
        <p:spPr bwMode="auto">
          <a:xfrm>
            <a:off x="461949" y="4128091"/>
            <a:ext cx="7615252" cy="15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40" rIns="45720" bIns="91440" anchor="ctr" anchorCtr="0">
            <a:noAutofit/>
          </a:bodyPr>
          <a:lstStyle/>
          <a:p>
            <a:pPr eaLnBrk="0" hangingPunct="0">
              <a:spcBef>
                <a:spcPct val="20000"/>
              </a:spcBef>
              <a:buClr>
                <a:srgbClr val="000000"/>
              </a:buClr>
            </a:pPr>
            <a:r>
              <a:rPr lang="en-US" sz="600" b="1" baseline="0" dirty="0">
                <a:solidFill>
                  <a:schemeClr val="bg1">
                    <a:lumMod val="65000"/>
                  </a:schemeClr>
                </a:solidFill>
              </a:rPr>
              <a:t>© Copyright IBM Corporation 2016. All rights reserved. </a:t>
            </a:r>
            <a:r>
              <a:rPr lang="en-US" sz="600" baseline="0" dirty="0">
                <a:solidFill>
                  <a:schemeClr val="bg1">
                    <a:lumMod val="65000"/>
                  </a:schemeClr>
                </a:solidFill>
              </a:rPr>
              <a:t>The information contained in these materials is provided for informational purposes only, and is provided AS IS without warranty of any kind, express or implied.  </a:t>
            </a:r>
            <a:br>
              <a:rPr lang="en-US" sz="600" baseline="0" dirty="0">
                <a:solidFill>
                  <a:schemeClr val="bg1">
                    <a:lumMod val="65000"/>
                  </a:schemeClr>
                </a:solidFill>
              </a:rPr>
            </a:br>
            <a:r>
              <a:rPr lang="en-US" sz="600" baseline="0" dirty="0">
                <a:solidFill>
                  <a:schemeClr val="bg1">
                    <a:lumMod val="65000"/>
                  </a:schemeClr>
                </a:solidFill>
              </a:rPr>
              <a:t>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 / 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a:p>
            <a:pPr marL="0" marR="0" indent="0" algn="l" defTabSz="914400" rtl="0" eaLnBrk="0" fontAlgn="base" latinLnBrk="0" hangingPunct="0">
              <a:lnSpc>
                <a:spcPct val="100000"/>
              </a:lnSpc>
              <a:spcBef>
                <a:spcPct val="20000"/>
              </a:spcBef>
              <a:spcAft>
                <a:spcPct val="0"/>
              </a:spcAft>
              <a:buClr>
                <a:srgbClr val="000000"/>
              </a:buClr>
              <a:buSzTx/>
              <a:buFontTx/>
              <a:buNone/>
              <a:tabLst/>
              <a:defRPr/>
            </a:pPr>
            <a:r>
              <a:rPr lang="en-US" sz="600" b="1" baseline="0" dirty="0">
                <a:solidFill>
                  <a:schemeClr val="bg1">
                    <a:lumMod val="65000"/>
                  </a:schemeClr>
                </a:solidFill>
                <a:cs typeface="Arial" charset="0"/>
              </a:rPr>
              <a:t>Statement of Good Security Practices: </a:t>
            </a:r>
            <a:r>
              <a:rPr lang="en-US" sz="600" baseline="0" dirty="0">
                <a:solidFill>
                  <a:schemeClr val="bg1">
                    <a:lumMod val="65000"/>
                  </a:schemeClr>
                </a:solidFill>
                <a:cs typeface="Arial" charset="0"/>
              </a:rPr>
              <a:t>IT system security involves protecting systems and information through prevention, detection and response to improper access from within and outside your enterprise.  </a:t>
            </a:r>
            <a:br>
              <a:rPr lang="en-US" sz="600" baseline="0" dirty="0">
                <a:solidFill>
                  <a:schemeClr val="bg1">
                    <a:lumMod val="65000"/>
                  </a:schemeClr>
                </a:solidFill>
                <a:cs typeface="Arial" charset="0"/>
              </a:rPr>
            </a:br>
            <a:r>
              <a:rPr lang="en-US" sz="600" baseline="0" dirty="0">
                <a:solidFill>
                  <a:schemeClr val="bg1">
                    <a:lumMod val="65000"/>
                  </a:schemeClr>
                </a:solidFill>
                <a:cs typeface="Arial" charset="0"/>
              </a:rPr>
              <a:t>Improper access can result in information being altered, destroyed, misappropriated or misused or can result in damage to or misuse of your systems, including for use in attacks on others. No IT system or product  </a:t>
            </a:r>
            <a:br>
              <a:rPr lang="en-US" sz="600" baseline="0" dirty="0">
                <a:solidFill>
                  <a:schemeClr val="bg1">
                    <a:lumMod val="65000"/>
                  </a:schemeClr>
                </a:solidFill>
                <a:cs typeface="Arial" charset="0"/>
              </a:rPr>
            </a:br>
            <a:r>
              <a:rPr lang="en-US" sz="600" baseline="0" dirty="0">
                <a:solidFill>
                  <a:schemeClr val="bg1">
                    <a:lumMod val="65000"/>
                  </a:schemeClr>
                </a:solidFill>
                <a:cs typeface="Arial" charset="0"/>
              </a:rPr>
              <a:t>should be considered completely secure and no single product, service or security measure can be completely effective in preventing improper use or access. IBM systems, products and services are designed </a:t>
            </a:r>
            <a:br>
              <a:rPr lang="en-US" sz="600" baseline="0" dirty="0">
                <a:solidFill>
                  <a:schemeClr val="bg1">
                    <a:lumMod val="65000"/>
                  </a:schemeClr>
                </a:solidFill>
                <a:cs typeface="Arial" charset="0"/>
              </a:rPr>
            </a:br>
            <a:r>
              <a:rPr lang="en-US" sz="600" baseline="0" dirty="0">
                <a:solidFill>
                  <a:schemeClr val="bg1">
                    <a:lumMod val="65000"/>
                  </a:schemeClr>
                </a:solidFill>
                <a:cs typeface="Arial" charset="0"/>
              </a:rPr>
              <a:t>to be part of a lawful, comprehensive security approach, which will necessarily involve additional operational procedures, and may require other systems, products or services to be most effective. IBM DOES NOT </a:t>
            </a:r>
            <a:br>
              <a:rPr lang="en-US" sz="600" baseline="0" dirty="0">
                <a:solidFill>
                  <a:schemeClr val="bg1">
                    <a:lumMod val="65000"/>
                  </a:schemeClr>
                </a:solidFill>
                <a:cs typeface="Arial" charset="0"/>
              </a:rPr>
            </a:br>
            <a:r>
              <a:rPr lang="en-US" sz="600" baseline="0" dirty="0">
                <a:solidFill>
                  <a:schemeClr val="bg1">
                    <a:lumMod val="65000"/>
                  </a:schemeClr>
                </a:solidFill>
                <a:cs typeface="Arial" charset="0"/>
              </a:rPr>
              <a:t>WARRANT THAT ANYSYSTEMS, PRODUCTS OR SERVICES ARE IMMUNE FROM, OR WILL MAKE YOUR ENTERPRISE IMMUNE FROM, THE MALICIOUS OR ILLEGAL CONDUCT OF ANY PARTY.</a:t>
            </a:r>
          </a:p>
        </p:txBody>
      </p:sp>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7634" y="479465"/>
            <a:ext cx="1445173" cy="42370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68157" y="5174551"/>
            <a:ext cx="684224" cy="257018"/>
          </a:xfrm>
          <a:prstGeom prst="rect">
            <a:avLst/>
          </a:prstGeom>
        </p:spPr>
      </p:pic>
      <p:sp>
        <p:nvSpPr>
          <p:cNvPr id="11" name="Rectangle 10"/>
          <p:cNvSpPr/>
          <p:nvPr userDrawn="1"/>
        </p:nvSpPr>
        <p:spPr bwMode="auto">
          <a:xfrm flipV="1">
            <a:off x="542890" y="4219531"/>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Tree>
    <p:extLst>
      <p:ext uri="{BB962C8B-B14F-4D97-AF65-F5344CB8AC3E}">
        <p14:creationId xmlns:p14="http://schemas.microsoft.com/office/powerpoint/2010/main" val="1954748848"/>
      </p:ext>
    </p:extLst>
  </p:cSld>
  <p:clrMapOvr>
    <a:masterClrMapping/>
  </p:clrMapOvr>
  <p:extLst mod="1">
    <p:ext uri="{DCECCB84-F9BA-43D5-87BE-67443E8EF086}">
      <p15:sldGuideLst xmlns:p15="http://schemas.microsoft.com/office/powerpoint/2012/main">
        <p15:guide id="1" pos="3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85161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Sub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0501" y="1752923"/>
            <a:ext cx="8772524"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4" name="Rectangle 6"/>
          <p:cNvSpPr>
            <a:spLocks noChangeArrowheads="1"/>
          </p:cNvSpPr>
          <p:nvPr userDrawn="1"/>
        </p:nvSpPr>
        <p:spPr bwMode="black">
          <a:xfrm>
            <a:off x="171877" y="5423067"/>
            <a:ext cx="142832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pPr algn="l"/>
            <a:r>
              <a:rPr lang="en-US" sz="800" dirty="0">
                <a:solidFill>
                  <a:srgbClr val="000000"/>
                </a:solidFill>
                <a:latin typeface="Arial" pitchFamily="34" charset="0"/>
                <a:cs typeface="Arial" pitchFamily="34" charset="0"/>
              </a:rPr>
              <a:t>© 2016 IBM Corporation</a:t>
            </a:r>
          </a:p>
        </p:txBody>
      </p:sp>
      <p:sp>
        <p:nvSpPr>
          <p:cNvPr id="5" name="Footer Placeholder 4"/>
          <p:cNvSpPr>
            <a:spLocks noGrp="1"/>
          </p:cNvSpPr>
          <p:nvPr>
            <p:ph type="ftr" sz="quarter" idx="11"/>
          </p:nvPr>
        </p:nvSpPr>
        <p:spPr>
          <a:xfrm>
            <a:off x="1892595" y="5443415"/>
            <a:ext cx="184731" cy="215444"/>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27731702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1785624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26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a:lvl1pPr>
          </a:lstStyle>
          <a:p>
            <a:r>
              <a:rPr lang="en-US" dirty="0"/>
              <a:t>Click to edit Master title style</a:t>
            </a:r>
          </a:p>
        </p:txBody>
      </p:sp>
      <p:sp>
        <p:nvSpPr>
          <p:cNvPr id="4" name="Footer Placeholder 3"/>
          <p:cNvSpPr>
            <a:spLocks noGrp="1"/>
          </p:cNvSpPr>
          <p:nvPr>
            <p:ph type="ftr" sz="quarter" idx="10"/>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Tree>
    <p:extLst>
      <p:ext uri="{BB962C8B-B14F-4D97-AF65-F5344CB8AC3E}">
        <p14:creationId xmlns:p14="http://schemas.microsoft.com/office/powerpoint/2010/main" val="286207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85750" y="1028700"/>
            <a:ext cx="8572500" cy="4191000"/>
          </a:xfrm>
        </p:spPr>
        <p:txBody>
          <a:bodyPr/>
          <a:lstStyle>
            <a:lvl1pPr marL="171450" indent="-171450">
              <a:buFont typeface="Arial" panose="020B0604020202020204" pitchFamily="34" charset="0"/>
              <a:buChar char="•"/>
              <a:defRPr/>
            </a:lvl1pPr>
            <a:lvl4pPr marL="693738" indent="-171450">
              <a:buFont typeface="Arial" panose="020B0604020202020204" pitchFamily="34" charset="0"/>
              <a:buChar char="•"/>
              <a:defRPr/>
            </a:lvl4pPr>
            <a:lvl5pPr marL="868363" indent="-171450">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3"/>
          </p:nvPr>
        </p:nvSpPr>
        <p:spPr>
          <a:xfrm flipH="1">
            <a:off x="6630251" y="5511867"/>
            <a:ext cx="1094852" cy="203133"/>
          </a:xfrm>
        </p:spPr>
        <p:txBody>
          <a:bodyPr/>
          <a:lstStyle/>
          <a:p>
            <a:pPr defTabSz="685800">
              <a:lnSpc>
                <a:spcPct val="90000"/>
              </a:lnSpc>
              <a:spcBef>
                <a:spcPts val="600"/>
              </a:spcBef>
              <a:buClr>
                <a:schemeClr val="tx2"/>
              </a:buClr>
            </a:pPr>
            <a:r>
              <a:rPr lang="en-US" dirty="0"/>
              <a:t>SHARED </a:t>
            </a:r>
            <a:r>
              <a:rPr lang="en-US"/>
              <a:t>UNDER </a:t>
            </a:r>
            <a:r>
              <a:rPr lang="en-US" smtClean="0"/>
              <a:t>NDA</a:t>
            </a:r>
            <a:endParaRPr lang="en-US" dirty="0"/>
          </a:p>
        </p:txBody>
      </p:sp>
    </p:spTree>
    <p:extLst>
      <p:ext uri="{BB962C8B-B14F-4D97-AF65-F5344CB8AC3E}">
        <p14:creationId xmlns:p14="http://schemas.microsoft.com/office/powerpoint/2010/main" val="140621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a:xfrm>
            <a:off x="6659106" y="5501984"/>
            <a:ext cx="1065997" cy="203133"/>
          </a:xfrm>
        </p:spPr>
        <p:txBody>
          <a:bodyPr/>
          <a:lstStyle/>
          <a:p>
            <a:pPr defTabSz="685800">
              <a:lnSpc>
                <a:spcPct val="90000"/>
              </a:lnSpc>
              <a:spcBef>
                <a:spcPts val="600"/>
              </a:spcBef>
              <a:buClr>
                <a:schemeClr val="tx2"/>
              </a:buClr>
            </a:pPr>
            <a:r>
              <a:rPr lang="en-US" dirty="0" smtClean="0"/>
              <a:t>SHARED </a:t>
            </a:r>
            <a:r>
              <a:rPr lang="en-US" dirty="0"/>
              <a:t>UNDER </a:t>
            </a:r>
            <a:r>
              <a:rPr lang="en-US" dirty="0" smtClean="0"/>
              <a:t>NDA</a:t>
            </a:r>
            <a:endParaRPr lang="en-US" dirty="0"/>
          </a:p>
        </p:txBody>
      </p:sp>
      <p:sp>
        <p:nvSpPr>
          <p:cNvPr id="5" name="Text Placeholder 4"/>
          <p:cNvSpPr>
            <a:spLocks noGrp="1"/>
          </p:cNvSpPr>
          <p:nvPr>
            <p:ph type="body" sz="quarter" idx="11" hasCustomPrompt="1"/>
          </p:nvPr>
        </p:nvSpPr>
        <p:spPr>
          <a:xfrm>
            <a:off x="285750" y="107643"/>
            <a:ext cx="8572500" cy="159058"/>
          </a:xfrm>
        </p:spPr>
        <p:txBody>
          <a:bodyPr tIns="27432" bIns="27432">
            <a:normAutofit/>
          </a:bodyPr>
          <a:lstStyle>
            <a:lvl1pPr marL="0" indent="0">
              <a:buFontTx/>
              <a:buNone/>
              <a:defRPr sz="900" cap="all" baseline="0">
                <a:solidFill>
                  <a:schemeClr val="bg1">
                    <a:lumMod val="7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Tree>
    <p:extLst>
      <p:ext uri="{BB962C8B-B14F-4D97-AF65-F5344CB8AC3E}">
        <p14:creationId xmlns:p14="http://schemas.microsoft.com/office/powerpoint/2010/main" val="184588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
        <p:nvSpPr>
          <p:cNvPr id="5" name="Text Placeholder 4"/>
          <p:cNvSpPr>
            <a:spLocks noGrp="1"/>
          </p:cNvSpPr>
          <p:nvPr>
            <p:ph type="body" sz="quarter" idx="11" hasCustomPrompt="1"/>
          </p:nvPr>
        </p:nvSpPr>
        <p:spPr>
          <a:xfrm>
            <a:off x="285750" y="107643"/>
            <a:ext cx="8572500" cy="159058"/>
          </a:xfrm>
        </p:spPr>
        <p:txBody>
          <a:bodyPr tIns="27432" bIns="27432">
            <a:normAutofit/>
          </a:bodyPr>
          <a:lstStyle>
            <a:lvl1pPr marL="0" indent="0">
              <a:buFontTx/>
              <a:buNone/>
              <a:defRPr sz="900" cap="all" baseline="0">
                <a:solidFill>
                  <a:schemeClr val="bg1">
                    <a:lumMod val="85000"/>
                  </a:schemeClr>
                </a:solidFill>
              </a:defRPr>
            </a:lvl1pPr>
            <a:lvl2pPr marL="176212" indent="0">
              <a:buFontTx/>
              <a:buNone/>
              <a:defRPr/>
            </a:lvl2pPr>
            <a:lvl3pPr marL="384175" indent="0">
              <a:buFontTx/>
              <a:buNone/>
              <a:defRPr/>
            </a:lvl3pPr>
            <a:lvl4pPr marL="522288" indent="0">
              <a:buFontTx/>
              <a:buNone/>
              <a:defRPr/>
            </a:lvl4pPr>
            <a:lvl5pPr marL="696913" indent="0">
              <a:buFontTx/>
              <a:buNone/>
              <a:defRPr/>
            </a:lvl5pPr>
          </a:lstStyle>
          <a:p>
            <a:pPr lvl="0"/>
            <a:r>
              <a:rPr lang="en-US" dirty="0"/>
              <a:t>Edit Master HEADER 1  |  HEADER 2</a:t>
            </a:r>
          </a:p>
        </p:txBody>
      </p:sp>
      <p:sp>
        <p:nvSpPr>
          <p:cNvPr id="6" name="Content Placeholder 5"/>
          <p:cNvSpPr>
            <a:spLocks noGrp="1"/>
          </p:cNvSpPr>
          <p:nvPr>
            <p:ph sz="quarter" idx="12"/>
          </p:nvPr>
        </p:nvSpPr>
        <p:spPr>
          <a:xfrm>
            <a:off x="285750" y="1028701"/>
            <a:ext cx="8572500" cy="4190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79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85750" y="1028700"/>
            <a:ext cx="41148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3"/>
          </p:nvPr>
        </p:nvSpPr>
        <p:spPr>
          <a:xfrm>
            <a:off x="4743450" y="1028700"/>
            <a:ext cx="41148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4"/>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Tree>
    <p:extLst>
      <p:ext uri="{BB962C8B-B14F-4D97-AF65-F5344CB8AC3E}">
        <p14:creationId xmlns:p14="http://schemas.microsoft.com/office/powerpoint/2010/main" val="101802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able, 2-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4"/>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
        <p:nvSpPr>
          <p:cNvPr id="5" name="Table Placeholder 4"/>
          <p:cNvSpPr>
            <a:spLocks noGrp="1"/>
          </p:cNvSpPr>
          <p:nvPr>
            <p:ph type="tbl" sz="quarter" idx="15"/>
          </p:nvPr>
        </p:nvSpPr>
        <p:spPr>
          <a:xfrm>
            <a:off x="285750" y="1028700"/>
            <a:ext cx="8572500" cy="2211114"/>
          </a:xfrm>
        </p:spPr>
        <p:txBody>
          <a:bodyPr/>
          <a:lstStyle>
            <a:lvl1pPr marL="0" indent="0" algn="ctr">
              <a:buFontTx/>
              <a:buNone/>
              <a:defRPr/>
            </a:lvl1pPr>
          </a:lstStyle>
          <a:p>
            <a:r>
              <a:rPr lang="en-US"/>
              <a:t>Click icon to add table</a:t>
            </a:r>
          </a:p>
        </p:txBody>
      </p:sp>
      <p:sp>
        <p:nvSpPr>
          <p:cNvPr id="9" name="Text Placeholder 8"/>
          <p:cNvSpPr>
            <a:spLocks noGrp="1"/>
          </p:cNvSpPr>
          <p:nvPr>
            <p:ph type="body" sz="quarter" idx="16"/>
          </p:nvPr>
        </p:nvSpPr>
        <p:spPr>
          <a:xfrm>
            <a:off x="4690241" y="3365850"/>
            <a:ext cx="4168009" cy="1853827"/>
          </a:xfrm>
        </p:spPr>
        <p:txBody>
          <a:bodyPr>
            <a:normAutofit/>
          </a:bodyPr>
          <a:lstStyle>
            <a:lvl1pPr>
              <a:defRPr sz="1400"/>
            </a:lvl1pPr>
            <a:lvl2pPr>
              <a:defRPr sz="14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7"/>
          </p:nvPr>
        </p:nvSpPr>
        <p:spPr>
          <a:xfrm>
            <a:off x="285750" y="3365500"/>
            <a:ext cx="4191000" cy="1854200"/>
          </a:xfrm>
        </p:spPr>
        <p:txBody>
          <a:bodyPr>
            <a:normAutofit/>
          </a:bodyPr>
          <a:lstStyle>
            <a:lvl1pPr>
              <a:defRPr sz="1400"/>
            </a:lvl1pPr>
            <a:lvl2pPr>
              <a:defRPr sz="14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83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3"/>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
        <p:nvSpPr>
          <p:cNvPr id="7" name="Table Placeholder 6"/>
          <p:cNvSpPr>
            <a:spLocks noGrp="1"/>
          </p:cNvSpPr>
          <p:nvPr>
            <p:ph type="tbl" sz="quarter" idx="14"/>
          </p:nvPr>
        </p:nvSpPr>
        <p:spPr>
          <a:xfrm>
            <a:off x="285750" y="1028700"/>
            <a:ext cx="8572500" cy="4191000"/>
          </a:xfrm>
        </p:spPr>
        <p:txBody>
          <a:bodyPr/>
          <a:lstStyle>
            <a:lvl1pPr marL="0" indent="0" algn="ctr">
              <a:buFontTx/>
              <a:buNone/>
              <a:defRPr/>
            </a:lvl1pPr>
          </a:lstStyle>
          <a:p>
            <a:r>
              <a:rPr lang="en-US"/>
              <a:t>Click icon to add table</a:t>
            </a:r>
          </a:p>
        </p:txBody>
      </p:sp>
    </p:spTree>
    <p:extLst>
      <p:ext uri="{BB962C8B-B14F-4D97-AF65-F5344CB8AC3E}">
        <p14:creationId xmlns:p14="http://schemas.microsoft.com/office/powerpoint/2010/main" val="72349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Data-drive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3"/>
          </p:nvPr>
        </p:nvSpPr>
        <p:spPr/>
        <p:txBody>
          <a:bodyPr/>
          <a:lstStyle/>
          <a:p>
            <a:pPr defTabSz="685800">
              <a:lnSpc>
                <a:spcPct val="90000"/>
              </a:lnSpc>
              <a:spcBef>
                <a:spcPts val="600"/>
              </a:spcBef>
              <a:buClr>
                <a:schemeClr val="tx2"/>
              </a:buClr>
            </a:pPr>
            <a:r>
              <a:rPr lang="en-US" dirty="0"/>
              <a:t>SHARED UNDER </a:t>
            </a:r>
            <a:r>
              <a:rPr lang="en-US" dirty="0" smtClean="0"/>
              <a:t>NDA</a:t>
            </a:r>
            <a:endParaRPr lang="en-US" dirty="0"/>
          </a:p>
        </p:txBody>
      </p:sp>
      <p:sp>
        <p:nvSpPr>
          <p:cNvPr id="5" name="Chart Placeholder 4"/>
          <p:cNvSpPr>
            <a:spLocks noGrp="1"/>
          </p:cNvSpPr>
          <p:nvPr>
            <p:ph type="chart" sz="quarter" idx="14"/>
          </p:nvPr>
        </p:nvSpPr>
        <p:spPr>
          <a:xfrm>
            <a:off x="285750" y="1028700"/>
            <a:ext cx="8572500" cy="4191000"/>
          </a:xfrm>
        </p:spPr>
        <p:txBody>
          <a:bodyPr/>
          <a:lstStyle>
            <a:lvl1pPr marL="0" indent="0" algn="ctr">
              <a:buFontTx/>
              <a:buNone/>
              <a:defRPr cap="all" baseline="0"/>
            </a:lvl1pPr>
          </a:lstStyle>
          <a:p>
            <a:r>
              <a:rPr lang="en-US"/>
              <a:t>Click icon to add chart</a:t>
            </a:r>
            <a:endParaRPr lang="en-US" dirty="0"/>
          </a:p>
        </p:txBody>
      </p:sp>
    </p:spTree>
    <p:extLst>
      <p:ext uri="{BB962C8B-B14F-4D97-AF65-F5344CB8AC3E}">
        <p14:creationId xmlns:p14="http://schemas.microsoft.com/office/powerpoint/2010/main" val="8667375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5491480"/>
            <a:ext cx="9144000" cy="223519"/>
            <a:chOff x="0" y="5491480"/>
            <a:chExt cx="9144000" cy="223519"/>
          </a:xfrm>
        </p:grpSpPr>
        <p:sp>
          <p:nvSpPr>
            <p:cNvPr id="4" name="Rectangle 3"/>
            <p:cNvSpPr/>
            <p:nvPr userDrawn="1"/>
          </p:nvSpPr>
          <p:spPr>
            <a:xfrm>
              <a:off x="0" y="5491480"/>
              <a:ext cx="9144000" cy="223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5" name="Picture 14"/>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258373" y="5503592"/>
              <a:ext cx="646007" cy="199973"/>
            </a:xfrm>
            <a:prstGeom prst="rect">
              <a:avLst/>
            </a:prstGeom>
          </p:spPr>
        </p:pic>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712965" y="5532530"/>
              <a:ext cx="365496" cy="137293"/>
            </a:xfrm>
            <a:prstGeom prst="rect">
              <a:avLst/>
            </a:prstGeom>
          </p:spPr>
        </p:pic>
      </p:grpSp>
      <p:sp>
        <p:nvSpPr>
          <p:cNvPr id="2" name="Title Placeholder 1"/>
          <p:cNvSpPr>
            <a:spLocks noGrp="1"/>
          </p:cNvSpPr>
          <p:nvPr userDrawn="1">
            <p:ph type="title"/>
          </p:nvPr>
        </p:nvSpPr>
        <p:spPr>
          <a:xfrm>
            <a:off x="285750" y="266700"/>
            <a:ext cx="8572500" cy="601038"/>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userDrawn="1">
            <p:ph type="body" idx="1"/>
          </p:nvPr>
        </p:nvSpPr>
        <p:spPr>
          <a:xfrm>
            <a:off x="285750" y="1039740"/>
            <a:ext cx="8572500" cy="417996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flipV="1">
            <a:off x="285750" y="-4362"/>
            <a:ext cx="667815" cy="91440"/>
          </a:xfrm>
          <a:prstGeom prst="rect">
            <a:avLst/>
          </a:prstGeom>
          <a:solidFill>
            <a:schemeClr val="accent6"/>
          </a:solidFill>
          <a:ln w="63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685800" eaLnBrk="1" latinLnBrk="0" hangingPunct="1">
              <a:lnSpc>
                <a:spcPct val="100000"/>
              </a:lnSpc>
              <a:buClrTx/>
              <a:buSzTx/>
              <a:buFontTx/>
              <a:buNone/>
              <a:tabLst/>
            </a:pPr>
            <a:endParaRPr kumimoji="0" lang="en-US" b="0" i="0" u="none" strike="noStrike" cap="none" normalizeH="0" baseline="0" dirty="0">
              <a:ln>
                <a:noFill/>
              </a:ln>
              <a:effectLst/>
              <a:latin typeface="Arial" charset="0"/>
              <a:ea typeface="ＭＳ Ｐゴシック" charset="0"/>
            </a:endParaRPr>
          </a:p>
        </p:txBody>
      </p:sp>
      <p:sp>
        <p:nvSpPr>
          <p:cNvPr id="11" name="Footer Placeholder 10"/>
          <p:cNvSpPr>
            <a:spLocks noGrp="1"/>
          </p:cNvSpPr>
          <p:nvPr>
            <p:ph type="ftr" sz="quarter" idx="3"/>
          </p:nvPr>
        </p:nvSpPr>
        <p:spPr>
          <a:xfrm flipH="1">
            <a:off x="6630251" y="5501984"/>
            <a:ext cx="1094852" cy="203133"/>
          </a:xfrm>
          <a:prstGeom prst="rect">
            <a:avLst/>
          </a:prstGeom>
          <a:noFill/>
        </p:spPr>
        <p:txBody>
          <a:bodyPr vert="horz" wrap="none" lIns="0" tIns="45720" rIns="0" bIns="45720" rtlCol="0" anchor="ctr" anchorCtr="0">
            <a:spAutoFit/>
          </a:bodyPr>
          <a:lstStyle>
            <a:lvl1pPr algn="r">
              <a:defRPr lang="en-US" sz="800" b="0" cap="all" baseline="0" dirty="0">
                <a:solidFill>
                  <a:schemeClr val="bg1"/>
                </a:solidFill>
                <a:ea typeface="+mn-ea"/>
                <a:cs typeface="Arial" panose="020B0604020202020204" pitchFamily="34" charset="0"/>
              </a:defRPr>
            </a:lvl1pPr>
          </a:lstStyle>
          <a:p>
            <a:pPr defTabSz="685800">
              <a:lnSpc>
                <a:spcPct val="90000"/>
              </a:lnSpc>
              <a:spcBef>
                <a:spcPts val="600"/>
              </a:spcBef>
              <a:buClr>
                <a:schemeClr val="tx2"/>
              </a:buClr>
            </a:pPr>
            <a:r>
              <a:rPr lang="en-US" dirty="0"/>
              <a:t>SHARED UNDER </a:t>
            </a:r>
            <a:r>
              <a:rPr lang="en-US" dirty="0" smtClean="0"/>
              <a:t>NDA</a:t>
            </a:r>
            <a:endParaRPr lang="en-US" dirty="0"/>
          </a:p>
        </p:txBody>
      </p:sp>
      <p:sp>
        <p:nvSpPr>
          <p:cNvPr id="5" name="TextBox 4"/>
          <p:cNvSpPr txBox="1"/>
          <p:nvPr userDrawn="1"/>
        </p:nvSpPr>
        <p:spPr>
          <a:xfrm>
            <a:off x="11337" y="5501984"/>
            <a:ext cx="166336" cy="203133"/>
          </a:xfrm>
          <a:prstGeom prst="rect">
            <a:avLst/>
          </a:prstGeom>
          <a:noFill/>
        </p:spPr>
        <p:txBody>
          <a:bodyPr vert="horz" wrap="square" lIns="0" tIns="45720" rIns="0" bIns="45720" rtlCol="0" anchor="ctr" anchorCtr="0">
            <a:spAutoFit/>
          </a:bodyPr>
          <a:lstStyle>
            <a:defPPr>
              <a:defRPr lang="en-US"/>
            </a:defPPr>
            <a:lvl1pPr algn="r" defTabSz="685800">
              <a:lnSpc>
                <a:spcPct val="90000"/>
              </a:lnSpc>
              <a:spcBef>
                <a:spcPts val="600"/>
              </a:spcBef>
              <a:buClr>
                <a:schemeClr val="tx2"/>
              </a:buClr>
              <a:defRPr sz="900" b="0" cap="all" baseline="0">
                <a:solidFill>
                  <a:schemeClr val="bg1">
                    <a:lumMod val="65000"/>
                  </a:schemeClr>
                </a:solidFill>
                <a:ea typeface="+mn-ea"/>
                <a:cs typeface="Arial" panose="020B0604020202020204" pitchFamily="34" charset="0"/>
              </a:defRPr>
            </a:lvl1pPr>
          </a:lstStyle>
          <a:p>
            <a:pPr lvl="0"/>
            <a:fld id="{F19D0701-C824-43A7-862B-8E523BB72996}" type="slidenum">
              <a:rPr lang="en-US" sz="800" smtClean="0">
                <a:solidFill>
                  <a:schemeClr val="bg1"/>
                </a:solidFill>
              </a:rPr>
              <a:t>‹#›</a:t>
            </a:fld>
            <a:endParaRPr lang="en-US" sz="800" dirty="0">
              <a:solidFill>
                <a:schemeClr val="bg1"/>
              </a:solidFill>
            </a:endParaRPr>
          </a:p>
        </p:txBody>
      </p:sp>
    </p:spTree>
    <p:extLst>
      <p:ext uri="{BB962C8B-B14F-4D97-AF65-F5344CB8AC3E}">
        <p14:creationId xmlns:p14="http://schemas.microsoft.com/office/powerpoint/2010/main" val="855109642"/>
      </p:ext>
    </p:extLst>
  </p:cSld>
  <p:clrMap bg1="lt1" tx1="dk1" bg2="lt2" tx2="dk2" accent1="accent1" accent2="accent2" accent3="accent3" accent4="accent4" accent5="accent5" accent6="accent6" hlink="hlink" folHlink="folHlink"/>
  <p:sldLayoutIdLst>
    <p:sldLayoutId id="2147483887" r:id="rId1"/>
    <p:sldLayoutId id="2147483992" r:id="rId2"/>
    <p:sldLayoutId id="2147483991" r:id="rId3"/>
    <p:sldLayoutId id="2147483996" r:id="rId4"/>
    <p:sldLayoutId id="2147483999" r:id="rId5"/>
    <p:sldLayoutId id="2147483993" r:id="rId6"/>
    <p:sldLayoutId id="2147483998" r:id="rId7"/>
    <p:sldLayoutId id="2147483995" r:id="rId8"/>
    <p:sldLayoutId id="2147483997" r:id="rId9"/>
    <p:sldLayoutId id="2147483994" r:id="rId10"/>
    <p:sldLayoutId id="2147483970" r:id="rId11"/>
    <p:sldLayoutId id="2147483973" r:id="rId12"/>
    <p:sldLayoutId id="2147484000" r:id="rId13"/>
    <p:sldLayoutId id="2147483866" r:id="rId14"/>
    <p:sldLayoutId id="2147483990" r:id="rId15"/>
    <p:sldLayoutId id="2147484001" r:id="rId16"/>
    <p:sldLayoutId id="2147484002" r:id="rId17"/>
    <p:sldLayoutId id="2147484003" r:id="rId18"/>
    <p:sldLayoutId id="2147484004" r:id="rId19"/>
  </p:sldLayoutIdLst>
  <p:hf sldNum="0" hdr="0" dt="0"/>
  <p:txStyles>
    <p:titleStyle>
      <a:lvl1pPr algn="l" defTabSz="685800" rtl="0" eaLnBrk="1" latinLnBrk="0" hangingPunct="1">
        <a:lnSpc>
          <a:spcPct val="90000"/>
        </a:lnSpc>
        <a:spcBef>
          <a:spcPct val="0"/>
        </a:spcBef>
        <a:buNone/>
        <a:defRPr sz="220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6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58775" indent="-182563" algn="l" defTabSz="685800" rtl="0" eaLnBrk="1" latinLnBrk="0" hangingPunct="1">
        <a:lnSpc>
          <a:spcPct val="90000"/>
        </a:lnSpc>
        <a:spcBef>
          <a:spcPts val="600"/>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517525" indent="-133350" algn="l" defTabSz="685800" rtl="0" eaLnBrk="1" latinLnBrk="0" hangingPunct="1">
        <a:lnSpc>
          <a:spcPct val="90000"/>
        </a:lnSpc>
        <a:spcBef>
          <a:spcPts val="600"/>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93738" indent="-171450" algn="l" defTabSz="685800" rtl="0" eaLnBrk="1" latinLnBrk="0" hangingPunct="1">
        <a:lnSpc>
          <a:spcPct val="90000"/>
        </a:lnSpc>
        <a:spcBef>
          <a:spcPts val="600"/>
        </a:spcBef>
        <a:buClr>
          <a:schemeClr val="tx2"/>
        </a:buClr>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868363" indent="-171450" algn="l" defTabSz="685800" rtl="0" eaLnBrk="1" latinLnBrk="0" hangingPunct="1">
        <a:lnSpc>
          <a:spcPct val="90000"/>
        </a:lnSpc>
        <a:spcBef>
          <a:spcPts val="600"/>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0">
          <p15:clr>
            <a:srgbClr val="F26B43"/>
          </p15:clr>
        </p15:guide>
        <p15:guide id="2" pos="5580">
          <p15:clr>
            <a:srgbClr val="F26B43"/>
          </p15:clr>
        </p15:guide>
        <p15:guide id="3" orient="horz" pos="648" userDrawn="1">
          <p15:clr>
            <a:srgbClr val="F26B43"/>
          </p15:clr>
        </p15:guide>
        <p15:guide id="4" orient="horz" pos="32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tif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33.png"/><Relationship Id="rId7" Type="http://schemas.openxmlformats.org/officeDocument/2006/relationships/image" Target="../media/image41.png"/><Relationship Id="rId1" Type="http://schemas.openxmlformats.org/officeDocument/2006/relationships/slideLayout" Target="../slideLayouts/slideLayout18.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33.png"/><Relationship Id="rId8" Type="http://schemas.openxmlformats.org/officeDocument/2006/relationships/image" Target="../media/image46.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tiff"/></Relationships>
</file>

<file path=ppt/slides/_rels/slide18.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image" Target="../media/image56.png"/><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1.tiff"/></Relationships>
</file>

<file path=ppt/slides/_rels/slide23.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microsoft.com/office/2007/relationships/hdphoto" Target="../media/hdphoto1.wdp"/><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24.xml.rels><?xml version="1.0" encoding="UTF-8" standalone="yes"?>
<Relationships xmlns="http://schemas.openxmlformats.org/package/2006/relationships"><Relationship Id="rId9" Type="http://schemas.openxmlformats.org/officeDocument/2006/relationships/image" Target="../media/image77.png"/><Relationship Id="rId20" Type="http://schemas.openxmlformats.org/officeDocument/2006/relationships/image" Target="../media/image88.png"/><Relationship Id="rId21" Type="http://schemas.openxmlformats.org/officeDocument/2006/relationships/image" Target="../media/image89.png"/><Relationship Id="rId22" Type="http://schemas.openxmlformats.org/officeDocument/2006/relationships/image" Target="../media/image90.jpeg"/><Relationship Id="rId23" Type="http://schemas.openxmlformats.org/officeDocument/2006/relationships/image" Target="../media/image91.png"/><Relationship Id="rId24" Type="http://schemas.openxmlformats.org/officeDocument/2006/relationships/image" Target="../media/image92.jpeg"/><Relationship Id="rId25" Type="http://schemas.openxmlformats.org/officeDocument/2006/relationships/image" Target="../media/image93.png"/><Relationship Id="rId26" Type="http://schemas.openxmlformats.org/officeDocument/2006/relationships/image" Target="../media/image94.png"/><Relationship Id="rId27" Type="http://schemas.openxmlformats.org/officeDocument/2006/relationships/image" Target="../media/image95.png"/><Relationship Id="rId28" Type="http://schemas.openxmlformats.org/officeDocument/2006/relationships/image" Target="../media/image96.png"/><Relationship Id="rId10" Type="http://schemas.openxmlformats.org/officeDocument/2006/relationships/image" Target="../media/image78.png"/><Relationship Id="rId11" Type="http://schemas.openxmlformats.org/officeDocument/2006/relationships/image" Target="../media/image79.png"/><Relationship Id="rId12" Type="http://schemas.openxmlformats.org/officeDocument/2006/relationships/image" Target="../media/image80.png"/><Relationship Id="rId13" Type="http://schemas.openxmlformats.org/officeDocument/2006/relationships/image" Target="../media/image81.png"/><Relationship Id="rId14" Type="http://schemas.openxmlformats.org/officeDocument/2006/relationships/image" Target="../media/image82.png"/><Relationship Id="rId15" Type="http://schemas.openxmlformats.org/officeDocument/2006/relationships/image" Target="../media/image83.png"/><Relationship Id="rId16" Type="http://schemas.openxmlformats.org/officeDocument/2006/relationships/image" Target="../media/image84.png"/><Relationship Id="rId17" Type="http://schemas.openxmlformats.org/officeDocument/2006/relationships/image" Target="../media/image85.png"/><Relationship Id="rId18" Type="http://schemas.openxmlformats.org/officeDocument/2006/relationships/image" Target="../media/image86.png"/><Relationship Id="rId19" Type="http://schemas.openxmlformats.org/officeDocument/2006/relationships/image" Target="../media/image87.png"/><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png"/><Relationship Id="rId9" Type="http://schemas.openxmlformats.org/officeDocument/2006/relationships/image" Target="../media/image106.png"/><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1" Type="http://schemas.openxmlformats.org/officeDocument/2006/relationships/hyperlink" Target="https://www.youtube.com/channel/UClAgZm2OXFpX8WoMsOpWoXA" TargetMode="External"/><Relationship Id="rId12" Type="http://schemas.openxmlformats.org/officeDocument/2006/relationships/hyperlink" Target="http://securityintelligence.com/" TargetMode="External"/><Relationship Id="rId13" Type="http://schemas.openxmlformats.org/officeDocument/2006/relationships/hyperlink" Target="http://www.twitter.com/ibmsecurity" TargetMode="External"/><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7" Type="http://schemas.openxmlformats.org/officeDocument/2006/relationships/image" Target="../media/image116.png"/><Relationship Id="rId8" Type="http://schemas.openxmlformats.org/officeDocument/2006/relationships/hyperlink" Target="IBM.com/Security/CISO" TargetMode="External"/><Relationship Id="rId9" Type="http://schemas.openxmlformats.org/officeDocument/2006/relationships/hyperlink" Target="http://xforce.ibmcloud.com/" TargetMode="External"/><Relationship Id="rId10" Type="http://schemas.openxmlformats.org/officeDocument/2006/relationships/hyperlink" Target="http://www.ibm.com/securit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1" Type="http://schemas.openxmlformats.org/officeDocument/2006/relationships/image" Target="../media/image130.png"/><Relationship Id="rId12" Type="http://schemas.openxmlformats.org/officeDocument/2006/relationships/image" Target="../media/image131.png"/><Relationship Id="rId13"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 Id="rId8" Type="http://schemas.openxmlformats.org/officeDocument/2006/relationships/image" Target="../media/image127.png"/><Relationship Id="rId9" Type="http://schemas.openxmlformats.org/officeDocument/2006/relationships/image" Target="../media/image128.png"/><Relationship Id="rId10" Type="http://schemas.openxmlformats.org/officeDocument/2006/relationships/image" Target="../media/image129.png"/></Relationships>
</file>

<file path=ppt/slides/_rels/slide37.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21.png"/><Relationship Id="rId5" Type="http://schemas.openxmlformats.org/officeDocument/2006/relationships/image" Target="../media/image134.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r>
              <a:rPr lang="en-US" dirty="0" smtClean="0">
                <a:solidFill>
                  <a:srgbClr val="FF6700"/>
                </a:solidFill>
              </a:rPr>
              <a:t>IBM #QRadar</a:t>
            </a:r>
            <a:endParaRPr lang="en-US" dirty="0">
              <a:solidFill>
                <a:srgbClr val="FF6700"/>
              </a:solidFill>
            </a:endParaRPr>
          </a:p>
        </p:txBody>
      </p:sp>
      <p:sp>
        <p:nvSpPr>
          <p:cNvPr id="10" name="Text Placeholder 9"/>
          <p:cNvSpPr>
            <a:spLocks noGrp="1"/>
          </p:cNvSpPr>
          <p:nvPr>
            <p:ph type="body" sz="quarter" idx="14"/>
          </p:nvPr>
        </p:nvSpPr>
        <p:spPr/>
        <p:txBody>
          <a:bodyPr/>
          <a:lstStyle/>
          <a:p>
            <a:fld id="{92BB253C-A0D0-42B9-B2CF-1BD697ED760B}" type="datetime4">
              <a:rPr lang="en-US" smtClean="0"/>
              <a:pPr/>
              <a:t>May 20, 2017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8157" y="5174551"/>
            <a:ext cx="684224" cy="257018"/>
          </a:xfrm>
          <a:prstGeom prst="rect">
            <a:avLst/>
          </a:prstGeom>
        </p:spPr>
      </p:pic>
      <p:sp>
        <p:nvSpPr>
          <p:cNvPr id="2" name="Text Placeholder 1"/>
          <p:cNvSpPr>
            <a:spLocks noGrp="1"/>
          </p:cNvSpPr>
          <p:nvPr>
            <p:ph type="body" sz="quarter" idx="13"/>
          </p:nvPr>
        </p:nvSpPr>
        <p:spPr>
          <a:xfrm>
            <a:off x="540498" y="4026272"/>
            <a:ext cx="6940240" cy="698128"/>
          </a:xfrm>
        </p:spPr>
        <p:txBody>
          <a:bodyPr/>
          <a:lstStyle/>
          <a:p>
            <a:r>
              <a:rPr lang="en-US" dirty="0" smtClean="0"/>
              <a:t>Csendes Balázs</a:t>
            </a:r>
            <a:endParaRPr lang="en-US" dirty="0" smtClean="0"/>
          </a:p>
          <a:p>
            <a:r>
              <a:rPr lang="en-US" dirty="0" smtClean="0"/>
              <a:t>Security Operations &amp; Response Leader, CEE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57058" y="1349428"/>
            <a:ext cx="2495323" cy="2360772"/>
          </a:xfrm>
          <a:prstGeom prst="rect">
            <a:avLst/>
          </a:prstGeom>
        </p:spPr>
      </p:pic>
      <p:sp>
        <p:nvSpPr>
          <p:cNvPr id="8" name="Title 2"/>
          <p:cNvSpPr>
            <a:spLocks noGrp="1"/>
          </p:cNvSpPr>
          <p:nvPr>
            <p:ph type="ctrTitle"/>
          </p:nvPr>
        </p:nvSpPr>
        <p:spPr/>
        <p:txBody>
          <a:bodyPr/>
          <a:lstStyle/>
          <a:p>
            <a:r>
              <a:rPr lang="hu-HU" sz="4200" b="0" dirty="0" smtClean="0"/>
              <a:t>Meghódítani az ismeretlent</a:t>
            </a:r>
            <a:r>
              <a:rPr lang="hu-HU" sz="4200" dirty="0" smtClean="0"/>
              <a:t/>
            </a:r>
            <a:br>
              <a:rPr lang="hu-HU" sz="4200" dirty="0" smtClean="0"/>
            </a:br>
            <a:r>
              <a:rPr lang="hu-HU" sz="4200" dirty="0" smtClean="0"/>
              <a:t>Érzékeld és cselekedj</a:t>
            </a:r>
            <a:endParaRPr lang="hu-HU" sz="4200" dirty="0"/>
          </a:p>
        </p:txBody>
      </p:sp>
    </p:spTree>
    <p:extLst>
      <p:ext uri="{BB962C8B-B14F-4D97-AF65-F5344CB8AC3E}">
        <p14:creationId xmlns:p14="http://schemas.microsoft.com/office/powerpoint/2010/main" val="345674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0179439"/>
              </p:ext>
            </p:extLst>
          </p:nvPr>
        </p:nvGraphicFramePr>
        <p:xfrm>
          <a:off x="304800" y="762000"/>
          <a:ext cx="8534400" cy="4257040"/>
        </p:xfrm>
        <a:graphic>
          <a:graphicData uri="http://schemas.openxmlformats.org/drawingml/2006/table">
            <a:tbl>
              <a:tblPr firstRow="1" bandRow="1">
                <a:tableStyleId>{5C22544A-7EE6-4342-B048-85BDC9FD1C3A}</a:tableStyleId>
              </a:tblPr>
              <a:tblGrid>
                <a:gridCol w="2844800">
                  <a:extLst>
                    <a:ext uri="{9D8B030D-6E8A-4147-A177-3AD203B41FA5}">
                      <a16:colId xmlns="" xmlns:a16="http://schemas.microsoft.com/office/drawing/2014/main" val="20000"/>
                    </a:ext>
                  </a:extLst>
                </a:gridCol>
                <a:gridCol w="2844800">
                  <a:extLst>
                    <a:ext uri="{9D8B030D-6E8A-4147-A177-3AD203B41FA5}">
                      <a16:colId xmlns="" xmlns:a16="http://schemas.microsoft.com/office/drawing/2014/main" val="20001"/>
                    </a:ext>
                  </a:extLst>
                </a:gridCol>
                <a:gridCol w="2844800">
                  <a:extLst>
                    <a:ext uri="{9D8B030D-6E8A-4147-A177-3AD203B41FA5}">
                      <a16:colId xmlns="" xmlns:a16="http://schemas.microsoft.com/office/drawing/2014/main" val="20002"/>
                    </a:ext>
                  </a:extLst>
                </a:gridCol>
              </a:tblGrid>
              <a:tr h="1117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spc="-10" dirty="0">
                          <a:solidFill>
                            <a:schemeClr val="bg1"/>
                          </a:solidFill>
                          <a:latin typeface="Arial" panose="020B0604020202020204" pitchFamily="34" charset="0"/>
                          <a:ea typeface="ＭＳ Ｐゴシック" charset="0"/>
                          <a:cs typeface="Arial" panose="020B0604020202020204" pitchFamily="34" charset="0"/>
                        </a:rPr>
                        <a:t>Sense </a:t>
                      </a:r>
                      <a:r>
                        <a:rPr lang="en-US" sz="1600" b="1" spc="-10" dirty="0" smtClean="0">
                          <a:solidFill>
                            <a:schemeClr val="bg1"/>
                          </a:solidFill>
                          <a:latin typeface="Arial" panose="020B0604020202020204" pitchFamily="34" charset="0"/>
                          <a:ea typeface="ＭＳ Ｐゴシック" charset="0"/>
                          <a:cs typeface="Arial" panose="020B0604020202020204" pitchFamily="34" charset="0"/>
                        </a:rPr>
                        <a:t>Analytics </a:t>
                      </a:r>
                      <a:r>
                        <a:rPr lang="en-US" sz="1600" b="0" spc="-10" baseline="0" dirty="0" smtClean="0">
                          <a:solidFill>
                            <a:schemeClr val="bg1"/>
                          </a:solidFill>
                          <a:latin typeface="Arial" panose="020B0604020202020204" pitchFamily="34" charset="0"/>
                          <a:ea typeface="ＭＳ Ｐゴシック" charset="0"/>
                          <a:cs typeface="Arial" panose="020B0604020202020204" pitchFamily="34" charset="0"/>
                          <a:sym typeface="Symbol" panose="05050102010706020507" pitchFamily="18" charset="2"/>
                        </a:rPr>
                        <a:t>©</a:t>
                      </a:r>
                      <a:r>
                        <a:rPr lang="en-US" sz="1600" b="1" spc="-10" dirty="0" smtClean="0">
                          <a:solidFill>
                            <a:schemeClr val="bg1"/>
                          </a:solidFill>
                          <a:latin typeface="Arial" panose="020B0604020202020204" pitchFamily="34" charset="0"/>
                          <a:ea typeface="ＭＳ Ｐゴシック" charset="0"/>
                          <a:cs typeface="Arial" panose="020B0604020202020204" pitchFamily="34" charset="0"/>
                        </a:rPr>
                        <a:t> </a:t>
                      </a:r>
                      <a:r>
                        <a:rPr lang="en-US" sz="1600" b="1" spc="-10" dirty="0">
                          <a:solidFill>
                            <a:schemeClr val="bg1"/>
                          </a:solidFill>
                          <a:latin typeface="Arial" panose="020B0604020202020204" pitchFamily="34" charset="0"/>
                          <a:ea typeface="ＭＳ Ｐゴシック" charset="0"/>
                          <a:cs typeface="Arial" panose="020B0604020202020204" pitchFamily="34" charset="0"/>
                        </a:rPr>
                        <a:t/>
                      </a:r>
                      <a:br>
                        <a:rPr lang="en-US" sz="1600" b="1" spc="-10" dirty="0">
                          <a:solidFill>
                            <a:schemeClr val="bg1"/>
                          </a:solidFill>
                          <a:latin typeface="Arial" panose="020B0604020202020204" pitchFamily="34" charset="0"/>
                          <a:ea typeface="ＭＳ Ｐゴシック" charset="0"/>
                          <a:cs typeface="Arial" panose="020B0604020202020204" pitchFamily="34" charset="0"/>
                        </a:rPr>
                      </a:br>
                      <a:r>
                        <a:rPr lang="en-US" sz="1600" b="1" spc="-10" dirty="0">
                          <a:solidFill>
                            <a:schemeClr val="bg1"/>
                          </a:solidFill>
                          <a:latin typeface="Arial" panose="020B0604020202020204" pitchFamily="34" charset="0"/>
                          <a:ea typeface="ＭＳ Ｐゴシック" charset="0"/>
                          <a:cs typeface="Arial" panose="020B0604020202020204" pitchFamily="34" charset="0"/>
                        </a:rPr>
                        <a:t>Threat Detection</a:t>
                      </a:r>
                      <a:endParaRPr lang="en-US" sz="1600" spc="-10" dirty="0">
                        <a:solidFill>
                          <a:schemeClr val="bg1"/>
                        </a:solidFill>
                        <a:latin typeface="Arial" panose="020B0604020202020204" pitchFamily="34" charset="0"/>
                        <a:ea typeface="ＭＳ Ｐゴシック" charset="0"/>
                        <a:cs typeface="Arial" panose="020B0604020202020204" pitchFamily="34" charset="0"/>
                      </a:endParaRPr>
                    </a:p>
                  </a:txBody>
                  <a:tcPr marL="182880" marR="182880" marT="182880" marB="18288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D364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spc="-10" dirty="0">
                          <a:solidFill>
                            <a:schemeClr val="bg1"/>
                          </a:solidFill>
                          <a:latin typeface="Arial" charset="0"/>
                          <a:ea typeface="ＭＳ Ｐゴシック" charset="0"/>
                        </a:rPr>
                        <a:t>One Platform, </a:t>
                      </a:r>
                      <a:br>
                        <a:rPr lang="en-US" sz="1600" b="1" spc="-10" dirty="0">
                          <a:solidFill>
                            <a:schemeClr val="bg1"/>
                          </a:solidFill>
                          <a:latin typeface="Arial" charset="0"/>
                          <a:ea typeface="ＭＳ Ｐゴシック" charset="0"/>
                        </a:rPr>
                      </a:br>
                      <a:r>
                        <a:rPr lang="en-US" sz="1600" b="1" spc="-10" dirty="0">
                          <a:solidFill>
                            <a:schemeClr val="bg1"/>
                          </a:solidFill>
                          <a:latin typeface="Arial" charset="0"/>
                          <a:ea typeface="ＭＳ Ｐゴシック" charset="0"/>
                        </a:rPr>
                        <a:t>Unified Visibility</a:t>
                      </a:r>
                      <a:endParaRPr lang="en-US" sz="1600" spc="-10" dirty="0">
                        <a:solidFill>
                          <a:schemeClr val="bg1"/>
                        </a:solidFill>
                        <a:latin typeface="Arial" charset="0"/>
                        <a:ea typeface="ＭＳ Ｐゴシック" charset="0"/>
                      </a:endParaRPr>
                    </a:p>
                  </a:txBody>
                  <a:tcPr marL="182880" marR="182880" marT="182880" marB="18288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D364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spc="-10" dirty="0">
                          <a:solidFill>
                            <a:schemeClr val="bg1"/>
                          </a:solidFill>
                          <a:latin typeface="Arial" charset="0"/>
                          <a:ea typeface="ＭＳ Ｐゴシック" charset="0"/>
                        </a:rPr>
                        <a:t>The Power to </a:t>
                      </a:r>
                      <a:br>
                        <a:rPr lang="en-US" sz="1600" b="1" spc="-10" dirty="0">
                          <a:solidFill>
                            <a:schemeClr val="bg1"/>
                          </a:solidFill>
                          <a:latin typeface="Arial" charset="0"/>
                          <a:ea typeface="ＭＳ Ｐゴシック" charset="0"/>
                        </a:rPr>
                      </a:br>
                      <a:r>
                        <a:rPr lang="en-US" sz="1600" b="1" spc="-10" dirty="0" smtClean="0">
                          <a:solidFill>
                            <a:schemeClr val="bg1"/>
                          </a:solidFill>
                          <a:latin typeface="Arial" charset="0"/>
                          <a:ea typeface="ＭＳ Ｐゴシック" charset="0"/>
                        </a:rPr>
                        <a:t>Act – at </a:t>
                      </a:r>
                      <a:r>
                        <a:rPr lang="en-US" sz="1600" b="1" spc="-10" dirty="0">
                          <a:solidFill>
                            <a:schemeClr val="bg1"/>
                          </a:solidFill>
                          <a:latin typeface="Arial" charset="0"/>
                          <a:ea typeface="ＭＳ Ｐゴシック" charset="0"/>
                        </a:rPr>
                        <a:t>Scale</a:t>
                      </a:r>
                      <a:endParaRPr lang="en-US" sz="1600" spc="-10" dirty="0">
                        <a:solidFill>
                          <a:schemeClr val="bg1"/>
                        </a:solidFill>
                        <a:latin typeface="Arial" charset="0"/>
                        <a:ea typeface="ＭＳ Ｐゴシック" charset="0"/>
                      </a:endParaRPr>
                    </a:p>
                  </a:txBody>
                  <a:tcPr marL="182880" marR="182880" marT="182880" marB="18288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D3649"/>
                    </a:solidFill>
                  </a:tcPr>
                </a:tc>
                <a:extLst>
                  <a:ext uri="{0D108BD9-81ED-4DB2-BD59-A6C34878D82A}">
                    <a16:rowId xmlns="" xmlns:a16="http://schemas.microsoft.com/office/drawing/2014/main" val="10000"/>
                  </a:ext>
                </a:extLst>
              </a:tr>
              <a:tr h="1379220">
                <a:tc>
                  <a:txBody>
                    <a:bodyPr/>
                    <a:lstStyle/>
                    <a:p>
                      <a:pPr marL="285750" indent="-285750">
                        <a:buFont typeface="Arial" charset="0"/>
                        <a:buChar char="•"/>
                      </a:pPr>
                      <a:r>
                        <a:rPr lang="hu-HU" sz="1400" kern="1200" noProof="0" dirty="0" smtClean="0">
                          <a:solidFill>
                            <a:schemeClr val="dk1"/>
                          </a:solidFill>
                          <a:effectLst/>
                          <a:latin typeface="+mn-lt"/>
                          <a:ea typeface="+mn-ea"/>
                          <a:cs typeface="+mn-cs"/>
                        </a:rPr>
                        <a:t>A felhasználók, entitások, alkalmazások és adatok körüli rendellenes kockázatos viselkedés észlelése</a:t>
                      </a:r>
                    </a:p>
                    <a:p>
                      <a:pPr marL="285750" indent="-285750">
                        <a:buFont typeface="Arial" charset="0"/>
                        <a:buChar char="•"/>
                      </a:pPr>
                      <a:r>
                        <a:rPr lang="hu-HU" sz="1400" kern="1200" noProof="0" dirty="0" smtClean="0">
                          <a:solidFill>
                            <a:schemeClr val="dk1"/>
                          </a:solidFill>
                          <a:effectLst/>
                          <a:latin typeface="+mn-lt"/>
                          <a:ea typeface="+mn-ea"/>
                          <a:cs typeface="+mn-cs"/>
                        </a:rPr>
                        <a:t>Alacsony és lassú fenyegetések felfedezése valós időben és a rejtett indikátorok felszínre hozása</a:t>
                      </a:r>
                    </a:p>
                    <a:p>
                      <a:pPr marL="285750" indent="-285750">
                        <a:buFont typeface="Arial" charset="0"/>
                        <a:buChar char="•"/>
                      </a:pPr>
                      <a:r>
                        <a:rPr lang="hu-HU" sz="1400" kern="1200" noProof="0" dirty="0" smtClean="0">
                          <a:solidFill>
                            <a:schemeClr val="dk1"/>
                          </a:solidFill>
                          <a:effectLst/>
                          <a:latin typeface="+mn-lt"/>
                          <a:ea typeface="+mn-ea"/>
                          <a:cs typeface="+mn-cs"/>
                        </a:rPr>
                        <a:t>Felfedezni és rangsorolni a sérülékenységeket,</a:t>
                      </a:r>
                      <a:r>
                        <a:rPr lang="hu-HU" sz="1400" kern="1200" baseline="0" noProof="0" dirty="0" smtClean="0">
                          <a:solidFill>
                            <a:schemeClr val="dk1"/>
                          </a:solidFill>
                          <a:effectLst/>
                          <a:latin typeface="+mn-lt"/>
                          <a:ea typeface="+mn-ea"/>
                          <a:cs typeface="+mn-cs"/>
                        </a:rPr>
                        <a:t> mielőtt kihasználnák azokat</a:t>
                      </a:r>
                      <a:endParaRPr lang="hu-HU" sz="1600" noProof="0" dirty="0"/>
                    </a:p>
                  </a:txBody>
                  <a:tcPr marL="182880" marR="182880" marT="182880" marB="18288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charset="0"/>
                        <a:buChar char="•"/>
                      </a:pPr>
                      <a:r>
                        <a:rPr lang="hu-HU" sz="1400" kern="1200" noProof="0" dirty="0" smtClean="0">
                          <a:solidFill>
                            <a:schemeClr val="dk1"/>
                          </a:solidFill>
                          <a:effectLst/>
                          <a:latin typeface="+mn-lt"/>
                          <a:ea typeface="+mn-ea"/>
                          <a:cs typeface="+mn-cs"/>
                        </a:rPr>
                        <a:t>Kétirányú, automatikusan</a:t>
                      </a:r>
                      <a:r>
                        <a:rPr lang="hu-HU" sz="1400" kern="1200" baseline="0" noProof="0" dirty="0" smtClean="0">
                          <a:solidFill>
                            <a:schemeClr val="dk1"/>
                          </a:solidFill>
                          <a:effectLst/>
                          <a:latin typeface="+mn-lt"/>
                          <a:ea typeface="+mn-ea"/>
                          <a:cs typeface="+mn-cs"/>
                        </a:rPr>
                        <a:t> felépülő integráció IBM és más gyártók alkalmazásaival</a:t>
                      </a:r>
                    </a:p>
                    <a:p>
                      <a:pPr marL="285750" indent="-285750">
                        <a:buFont typeface="Arial" charset="0"/>
                        <a:buChar char="•"/>
                      </a:pPr>
                      <a:r>
                        <a:rPr lang="hu-HU" sz="1400" kern="1200" baseline="0" noProof="0" dirty="0" smtClean="0">
                          <a:solidFill>
                            <a:schemeClr val="dk1"/>
                          </a:solidFill>
                          <a:effectLst/>
                          <a:latin typeface="+mn-lt"/>
                          <a:ea typeface="+mn-ea"/>
                          <a:cs typeface="+mn-cs"/>
                        </a:rPr>
                        <a:t>Akár több milliárd esemény feldolgozása naponta a helyszínen vagy a felhőben</a:t>
                      </a:r>
                      <a:endParaRPr lang="hu-HU" sz="1400" kern="1200" noProof="0" dirty="0" smtClean="0">
                        <a:solidFill>
                          <a:schemeClr val="dk1"/>
                        </a:solidFill>
                        <a:effectLst/>
                        <a:latin typeface="+mn-lt"/>
                        <a:ea typeface="+mn-ea"/>
                        <a:cs typeface="+mn-cs"/>
                      </a:endParaRPr>
                    </a:p>
                    <a:p>
                      <a:pPr marL="285750" indent="-285750">
                        <a:buFont typeface="Arial" charset="0"/>
                        <a:buChar char="•"/>
                      </a:pPr>
                      <a:r>
                        <a:rPr lang="hu-HU" sz="1400" kern="1200" noProof="0" dirty="0" smtClean="0">
                          <a:solidFill>
                            <a:schemeClr val="dk1"/>
                          </a:solidFill>
                          <a:effectLst/>
                          <a:latin typeface="+mn-lt"/>
                          <a:ea typeface="+mn-ea"/>
                          <a:cs typeface="+mn-cs"/>
                        </a:rPr>
                        <a:t>Egyesíti</a:t>
                      </a:r>
                      <a:r>
                        <a:rPr lang="hu-HU" sz="1400" kern="1200" baseline="0" noProof="0" dirty="0" smtClean="0">
                          <a:solidFill>
                            <a:schemeClr val="dk1"/>
                          </a:solidFill>
                          <a:effectLst/>
                          <a:latin typeface="+mn-lt"/>
                          <a:ea typeface="+mn-ea"/>
                          <a:cs typeface="+mn-cs"/>
                        </a:rPr>
                        <a:t> a fenyegetések megfigyelését, a sérülékenység és kockázat elemzéseket valamint nyomozási tevékenységeket</a:t>
                      </a:r>
                      <a:endParaRPr lang="hu-HU" sz="1400" kern="1200" noProof="0" dirty="0" smtClean="0">
                        <a:solidFill>
                          <a:schemeClr val="dk1"/>
                        </a:solidFill>
                        <a:effectLst/>
                        <a:latin typeface="+mn-lt"/>
                        <a:ea typeface="+mn-ea"/>
                        <a:cs typeface="+mn-cs"/>
                      </a:endParaRPr>
                    </a:p>
                  </a:txBody>
                  <a:tcPr marL="182880" marR="182880" marT="182880" marB="18288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charset="0"/>
                        <a:buChar char="•"/>
                      </a:pPr>
                      <a:r>
                        <a:rPr lang="hu-HU" sz="1400" kern="1200" noProof="0" dirty="0" smtClean="0">
                          <a:solidFill>
                            <a:schemeClr val="dk1"/>
                          </a:solidFill>
                          <a:effectLst/>
                          <a:latin typeface="+mn-lt"/>
                          <a:ea typeface="+mn-ea"/>
                          <a:cs typeface="+mn-cs"/>
                        </a:rPr>
                        <a:t>Intelligens incidens </a:t>
                      </a:r>
                      <a:r>
                        <a:rPr lang="hu-HU" sz="1400" kern="1200" noProof="0" dirty="0" err="1" smtClean="0">
                          <a:solidFill>
                            <a:schemeClr val="dk1"/>
                          </a:solidFill>
                          <a:effectLst/>
                          <a:latin typeface="+mn-lt"/>
                          <a:ea typeface="+mn-ea"/>
                          <a:cs typeface="+mn-cs"/>
                        </a:rPr>
                        <a:t>priorizálás</a:t>
                      </a:r>
                      <a:r>
                        <a:rPr lang="hu-HU" sz="1400" kern="1200" noProof="0" dirty="0" smtClean="0">
                          <a:solidFill>
                            <a:schemeClr val="dk1"/>
                          </a:solidFill>
                          <a:effectLst/>
                          <a:latin typeface="+mn-lt"/>
                          <a:ea typeface="+mn-ea"/>
                          <a:cs typeface="+mn-cs"/>
                        </a:rPr>
                        <a:t> és átfogó betekintés</a:t>
                      </a:r>
                    </a:p>
                    <a:p>
                      <a:pPr marL="285750" indent="-285750">
                        <a:buFont typeface="Arial" charset="0"/>
                        <a:buChar char="•"/>
                      </a:pPr>
                      <a:r>
                        <a:rPr lang="hu-HU" sz="1400" kern="1200" noProof="0" dirty="0" smtClean="0">
                          <a:solidFill>
                            <a:schemeClr val="dk1"/>
                          </a:solidFill>
                          <a:effectLst/>
                          <a:latin typeface="+mn-lt"/>
                          <a:ea typeface="+mn-ea"/>
                          <a:cs typeface="+mn-cs"/>
                        </a:rPr>
                        <a:t>Felhasználja</a:t>
                      </a:r>
                      <a:r>
                        <a:rPr lang="hu-HU" sz="1400" kern="1200" baseline="0" noProof="0" dirty="0" smtClean="0">
                          <a:solidFill>
                            <a:schemeClr val="dk1"/>
                          </a:solidFill>
                          <a:effectLst/>
                          <a:latin typeface="+mn-lt"/>
                          <a:ea typeface="+mn-ea"/>
                          <a:cs typeface="+mn-cs"/>
                        </a:rPr>
                        <a:t> az IBM központi tudásbázisát (</a:t>
                      </a:r>
                      <a:r>
                        <a:rPr lang="en-US" sz="1400" kern="1200" noProof="0" dirty="0" smtClean="0">
                          <a:solidFill>
                            <a:schemeClr val="dk1"/>
                          </a:solidFill>
                          <a:effectLst/>
                          <a:latin typeface="+mn-lt"/>
                          <a:ea typeface="+mn-ea"/>
                          <a:cs typeface="+mn-cs"/>
                        </a:rPr>
                        <a:t>IBM X-Force</a:t>
                      </a:r>
                      <a:r>
                        <a:rPr lang="hu-HU" sz="1400" kern="1200" noProof="0" dirty="0" smtClean="0">
                          <a:solidFill>
                            <a:schemeClr val="dk1"/>
                          </a:solidFill>
                          <a:effectLst/>
                          <a:latin typeface="+mn-lt"/>
                          <a:ea typeface="+mn-ea"/>
                          <a:cs typeface="+mn-cs"/>
                        </a:rPr>
                        <a:t>®) és</a:t>
                      </a:r>
                      <a:r>
                        <a:rPr lang="hu-HU" sz="1400" kern="1200" baseline="0" noProof="0" dirty="0" smtClean="0">
                          <a:solidFill>
                            <a:schemeClr val="dk1"/>
                          </a:solidFill>
                          <a:effectLst/>
                          <a:latin typeface="+mn-lt"/>
                          <a:ea typeface="+mn-ea"/>
                          <a:cs typeface="+mn-cs"/>
                        </a:rPr>
                        <a:t> a külső gyártók alkalmazásait</a:t>
                      </a:r>
                      <a:r>
                        <a:rPr lang="hu-HU" sz="1400" kern="1200" noProof="0" dirty="0" smtClean="0">
                          <a:solidFill>
                            <a:schemeClr val="dk1"/>
                          </a:solidFill>
                          <a:effectLst/>
                          <a:latin typeface="+mn-lt"/>
                          <a:ea typeface="+mn-ea"/>
                          <a:cs typeface="+mn-cs"/>
                        </a:rPr>
                        <a:t> (</a:t>
                      </a:r>
                      <a:r>
                        <a:rPr lang="en-US" sz="1400" kern="1200" noProof="0" dirty="0" smtClean="0">
                          <a:solidFill>
                            <a:schemeClr val="dk1"/>
                          </a:solidFill>
                          <a:effectLst/>
                          <a:latin typeface="+mn-lt"/>
                          <a:ea typeface="+mn-ea"/>
                          <a:cs typeface="+mn-cs"/>
                        </a:rPr>
                        <a:t>IBM Security App Exchange</a:t>
                      </a:r>
                      <a:r>
                        <a:rPr lang="hu-HU" sz="1400" kern="1200" noProof="0" dirty="0" smtClean="0">
                          <a:solidFill>
                            <a:schemeClr val="dk1"/>
                          </a:solidFill>
                          <a:effectLst/>
                          <a:latin typeface="+mn-lt"/>
                          <a:ea typeface="+mn-ea"/>
                          <a:cs typeface="+mn-cs"/>
                        </a:rPr>
                        <a:t>) </a:t>
                      </a:r>
                    </a:p>
                    <a:p>
                      <a:pPr marL="285750" indent="-285750">
                        <a:buFont typeface="Arial" charset="0"/>
                        <a:buChar char="•"/>
                      </a:pPr>
                      <a:r>
                        <a:rPr lang="hu-HU" sz="1400" kern="1200" noProof="0" dirty="0" smtClean="0">
                          <a:solidFill>
                            <a:schemeClr val="dk1"/>
                          </a:solidFill>
                          <a:effectLst/>
                          <a:latin typeface="+mn-lt"/>
                          <a:ea typeface="+mn-ea"/>
                          <a:cs typeface="+mn-cs"/>
                        </a:rPr>
                        <a:t>Teljes integráció</a:t>
                      </a:r>
                      <a:r>
                        <a:rPr lang="hu-HU" sz="1400" kern="1200" baseline="0" noProof="0" dirty="0" smtClean="0">
                          <a:solidFill>
                            <a:schemeClr val="dk1"/>
                          </a:solidFill>
                          <a:effectLst/>
                          <a:latin typeface="+mn-lt"/>
                          <a:ea typeface="+mn-ea"/>
                          <a:cs typeface="+mn-cs"/>
                        </a:rPr>
                        <a:t> a </a:t>
                      </a:r>
                      <a:r>
                        <a:rPr lang="en-US" sz="1400" kern="1200" baseline="0" noProof="0" dirty="0" smtClean="0">
                          <a:solidFill>
                            <a:schemeClr val="dk1"/>
                          </a:solidFill>
                          <a:effectLst/>
                          <a:latin typeface="+mn-lt"/>
                          <a:ea typeface="+mn-ea"/>
                          <a:cs typeface="+mn-cs"/>
                        </a:rPr>
                        <a:t>Resilient Incident Response </a:t>
                      </a:r>
                      <a:r>
                        <a:rPr lang="hu-HU" sz="1400" kern="1200" baseline="0" noProof="0" dirty="0" smtClean="0">
                          <a:solidFill>
                            <a:schemeClr val="dk1"/>
                          </a:solidFill>
                          <a:effectLst/>
                          <a:latin typeface="+mn-lt"/>
                          <a:ea typeface="+mn-ea"/>
                          <a:cs typeface="+mn-cs"/>
                        </a:rPr>
                        <a:t>platformmal</a:t>
                      </a:r>
                      <a:endParaRPr lang="hu-HU" sz="1400" kern="1200" noProof="0" dirty="0" smtClean="0">
                        <a:solidFill>
                          <a:schemeClr val="dk1"/>
                        </a:solidFill>
                        <a:effectLst/>
                        <a:latin typeface="+mn-lt"/>
                        <a:ea typeface="+mn-ea"/>
                        <a:cs typeface="+mn-cs"/>
                      </a:endParaRPr>
                    </a:p>
                  </a:txBody>
                  <a:tcPr marL="182880" marR="182880" marT="182880" marB="18288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a:xfrm>
            <a:off x="304800" y="200221"/>
            <a:ext cx="7239000" cy="609600"/>
          </a:xfrm>
        </p:spPr>
        <p:txBody>
          <a:bodyPr>
            <a:normAutofit/>
          </a:bodyPr>
          <a:lstStyle/>
          <a:p>
            <a:r>
              <a:rPr lang="en-US" dirty="0" smtClean="0"/>
              <a:t>IBM QRadar Security Intelligence with Sense Analytics</a:t>
            </a:r>
            <a:br>
              <a:rPr lang="en-US" dirty="0" smtClean="0"/>
            </a:br>
            <a:endParaRPr lang="en-US" altLang="en-US" sz="1800" i="1" dirty="0">
              <a:solidFill>
                <a:schemeClr val="tx1"/>
              </a:solidFill>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4100" y="1071880"/>
            <a:ext cx="740694" cy="638409"/>
          </a:xfrm>
          <a:prstGeom prst="rect">
            <a:avLst/>
          </a:prstGeom>
          <a:noFill/>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8282" y="1043062"/>
            <a:ext cx="775007" cy="775007"/>
          </a:xfrm>
          <a:prstGeom prst="rect">
            <a:avLst/>
          </a:prstGeom>
          <a:noFill/>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511" y="1043062"/>
            <a:ext cx="778577" cy="775007"/>
          </a:xfrm>
          <a:prstGeom prst="rect">
            <a:avLst/>
          </a:prstGeom>
          <a:noFill/>
        </p:spPr>
      </p:pic>
      <p:sp>
        <p:nvSpPr>
          <p:cNvPr id="7" name="Title 1"/>
          <p:cNvSpPr txBox="1">
            <a:spLocks/>
          </p:cNvSpPr>
          <p:nvPr/>
        </p:nvSpPr>
        <p:spPr>
          <a:xfrm>
            <a:off x="2716103" y="5104569"/>
            <a:ext cx="3983706" cy="353060"/>
          </a:xfrm>
          <a:prstGeom prst="rect">
            <a:avLst/>
          </a:prstGeom>
        </p:spPr>
        <p:txBody>
          <a:bodyPr vert="horz" lIns="0" tIns="0" rIns="0" bIns="0" rtlCol="0" anchor="t" anchorCtr="0">
            <a:normAutofit fontScale="92500"/>
          </a:bodyPr>
          <a:lstStyle>
            <a:lvl1pPr algn="l" defTabSz="685800" rtl="0" eaLnBrk="1" latinLnBrk="0" hangingPunct="1">
              <a:lnSpc>
                <a:spcPct val="90000"/>
              </a:lnSpc>
              <a:spcBef>
                <a:spcPct val="0"/>
              </a:spcBef>
              <a:buNone/>
              <a:defRPr sz="2200" kern="1200" baseline="0">
                <a:solidFill>
                  <a:schemeClr val="accent1"/>
                </a:solidFill>
                <a:latin typeface="Arial" panose="020B0604020202020204" pitchFamily="34" charset="0"/>
                <a:ea typeface="+mj-ea"/>
                <a:cs typeface="Arial" panose="020B0604020202020204" pitchFamily="34" charset="0"/>
              </a:defRPr>
            </a:lvl1pPr>
          </a:lstStyle>
          <a:p>
            <a:pPr fontAlgn="auto">
              <a:spcAft>
                <a:spcPts val="0"/>
              </a:spcAft>
            </a:pPr>
            <a:r>
              <a:rPr lang="hu-HU" sz="1800" i="1" dirty="0" smtClean="0">
                <a:solidFill>
                  <a:schemeClr val="tx1"/>
                </a:solidFill>
              </a:rPr>
              <a:t>Érzékeld </a:t>
            </a:r>
            <a:r>
              <a:rPr lang="hu-HU" sz="1800" i="1" dirty="0" err="1" smtClean="0">
                <a:solidFill>
                  <a:schemeClr val="tx1"/>
                </a:solidFill>
              </a:rPr>
              <a:t>kibertámadásokat</a:t>
            </a:r>
            <a:r>
              <a:rPr lang="hu-HU" sz="1800" i="1" dirty="0" smtClean="0">
                <a:solidFill>
                  <a:schemeClr val="tx1"/>
                </a:solidFill>
              </a:rPr>
              <a:t> és cselekedj</a:t>
            </a:r>
            <a:endParaRPr lang="hu-HU" altLang="en-US" sz="1800" i="1" dirty="0">
              <a:solidFill>
                <a:schemeClr val="tx1"/>
              </a:solidFill>
            </a:endParaRPr>
          </a:p>
        </p:txBody>
      </p:sp>
    </p:spTree>
    <p:extLst>
      <p:ext uri="{BB962C8B-B14F-4D97-AF65-F5344CB8AC3E}">
        <p14:creationId xmlns:p14="http://schemas.microsoft.com/office/powerpoint/2010/main" val="35213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34" y="1013113"/>
            <a:ext cx="5585566" cy="1248103"/>
          </a:xfrm>
        </p:spPr>
        <p:txBody>
          <a:bodyPr/>
          <a:lstStyle/>
          <a:p>
            <a:r>
              <a:rPr lang="en-US" dirty="0"/>
              <a:t>Sense Analytics threat detection</a:t>
            </a:r>
            <a:br>
              <a:rPr lang="en-US" dirty="0"/>
            </a:b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0502" y="741814"/>
            <a:ext cx="1790700" cy="1790700"/>
          </a:xfrm>
          <a:prstGeom prst="rect">
            <a:avLst/>
          </a:prstGeom>
        </p:spPr>
      </p:pic>
    </p:spTree>
    <p:extLst>
      <p:ext uri="{BB962C8B-B14F-4D97-AF65-F5344CB8AC3E}">
        <p14:creationId xmlns:p14="http://schemas.microsoft.com/office/powerpoint/2010/main" val="162065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38200"/>
            <a:ext cx="8853634" cy="4145620"/>
            <a:chOff x="-61252" y="1061255"/>
            <a:chExt cx="8853634" cy="4145620"/>
          </a:xfrm>
        </p:grpSpPr>
        <p:grpSp>
          <p:nvGrpSpPr>
            <p:cNvPr id="3" name="Group 61"/>
            <p:cNvGrpSpPr>
              <a:grpSpLocks/>
            </p:cNvGrpSpPr>
            <p:nvPr/>
          </p:nvGrpSpPr>
          <p:grpSpPr bwMode="auto">
            <a:xfrm>
              <a:off x="6292076" y="1670855"/>
              <a:ext cx="2382573" cy="2605649"/>
              <a:chOff x="5838825" y="2670772"/>
              <a:chExt cx="2859088" cy="3126778"/>
            </a:xfrm>
          </p:grpSpPr>
          <p:sp>
            <p:nvSpPr>
              <p:cNvPr id="4" name="Oval 3"/>
              <p:cNvSpPr/>
              <p:nvPr/>
            </p:nvSpPr>
            <p:spPr bwMode="auto">
              <a:xfrm>
                <a:off x="5838825" y="3033713"/>
                <a:ext cx="2859088" cy="2763837"/>
              </a:xfrm>
              <a:prstGeom prst="ellipse">
                <a:avLst/>
              </a:prstGeom>
              <a:solidFill>
                <a:schemeClr val="bg1">
                  <a:lumMod val="95000"/>
                  <a:alpha val="50196"/>
                </a:schemeClr>
              </a:solidFill>
              <a:ln w="762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a:solidFill>
                    <a:sysClr val="window" lastClr="FFFFFF"/>
                  </a:solidFill>
                  <a:latin typeface="Arial"/>
                  <a:ea typeface="ＭＳ Ｐゴシック"/>
                  <a:cs typeface="Helvetica" pitchFamily="34" charset="0"/>
                </a:endParaRPr>
              </a:p>
            </p:txBody>
          </p:sp>
          <p:sp>
            <p:nvSpPr>
              <p:cNvPr id="5" name="Oval 4"/>
              <p:cNvSpPr/>
              <p:nvPr/>
            </p:nvSpPr>
            <p:spPr bwMode="auto">
              <a:xfrm>
                <a:off x="6305550" y="3484563"/>
                <a:ext cx="1925638" cy="1862137"/>
              </a:xfrm>
              <a:prstGeom prst="ellipse">
                <a:avLst/>
              </a:prstGeom>
              <a:solidFill>
                <a:srgbClr val="D9D9D9">
                  <a:alpha val="50196"/>
                </a:srgbClr>
              </a:solidFill>
              <a:ln w="762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a:solidFill>
                    <a:sysClr val="window" lastClr="FFFFFF"/>
                  </a:solidFill>
                  <a:latin typeface="Arial"/>
                  <a:ea typeface="ＭＳ Ｐゴシック"/>
                  <a:cs typeface="Helvetica" pitchFamily="34" charset="0"/>
                </a:endParaRPr>
              </a:p>
            </p:txBody>
          </p:sp>
          <p:sp>
            <p:nvSpPr>
              <p:cNvPr id="6" name="Oval 5"/>
              <p:cNvSpPr/>
              <p:nvPr/>
            </p:nvSpPr>
            <p:spPr bwMode="auto">
              <a:xfrm>
                <a:off x="6788150" y="3951288"/>
                <a:ext cx="960438" cy="928687"/>
              </a:xfrm>
              <a:prstGeom prst="ellipse">
                <a:avLst/>
              </a:prstGeom>
              <a:solidFill>
                <a:srgbClr val="BFBFBF">
                  <a:alpha val="50196"/>
                </a:srgbClr>
              </a:solidFill>
              <a:ln w="381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a:solidFill>
                    <a:sysClr val="window" lastClr="FFFFFF"/>
                  </a:solidFill>
                  <a:latin typeface="Arial"/>
                  <a:ea typeface="ＭＳ Ｐゴシック"/>
                  <a:cs typeface="Helvetica" pitchFamily="34" charset="0"/>
                </a:endParaRPr>
              </a:p>
            </p:txBody>
          </p:sp>
          <p:grpSp>
            <p:nvGrpSpPr>
              <p:cNvPr id="7" name="Group 82"/>
              <p:cNvGrpSpPr>
                <a:grpSpLocks/>
              </p:cNvGrpSpPr>
              <p:nvPr/>
            </p:nvGrpSpPr>
            <p:grpSpPr bwMode="auto">
              <a:xfrm>
                <a:off x="7107640" y="4258403"/>
                <a:ext cx="321741" cy="337353"/>
                <a:chOff x="7394247" y="3334441"/>
                <a:chExt cx="317007" cy="332404"/>
              </a:xfrm>
            </p:grpSpPr>
            <p:sp>
              <p:nvSpPr>
                <p:cNvPr id="12" name="Oval 11"/>
                <p:cNvSpPr/>
                <p:nvPr/>
              </p:nvSpPr>
              <p:spPr>
                <a:xfrm>
                  <a:off x="7432954" y="3383778"/>
                  <a:ext cx="225236" cy="231503"/>
                </a:xfrm>
                <a:prstGeom prst="ellipse">
                  <a:avLst/>
                </a:prstGeom>
                <a:solidFill>
                  <a:srgbClr val="C00000"/>
                </a:solidFill>
                <a:ln w="19050" cap="flat" cmpd="sng" algn="ctr">
                  <a:solidFill>
                    <a:sysClr val="window" lastClr="FFFFFF"/>
                  </a:solidFill>
                  <a:prstDash val="solid"/>
                </a:ln>
                <a:effectLst/>
              </p:spPr>
              <p:txBody>
                <a:bodyPr anchor="ctr"/>
                <a:lstStyle/>
                <a:p>
                  <a:pPr algn="ctr" fontAlgn="auto">
                    <a:spcBef>
                      <a:spcPts val="0"/>
                    </a:spcBef>
                    <a:spcAft>
                      <a:spcPts val="0"/>
                    </a:spcAft>
                    <a:defRPr/>
                  </a:pPr>
                  <a:endParaRPr lang="en-US" sz="1000" kern="0">
                    <a:solidFill>
                      <a:sysClr val="window" lastClr="FFFFFF"/>
                    </a:solidFill>
                    <a:latin typeface="Arial"/>
                    <a:ea typeface="ＭＳ Ｐゴシック"/>
                    <a:cs typeface="Helvetica" pitchFamily="34" charset="0"/>
                  </a:endParaRPr>
                </a:p>
              </p:txBody>
            </p:sp>
            <p:sp>
              <p:nvSpPr>
                <p:cNvPr id="13" name="Oval 12"/>
                <p:cNvSpPr/>
                <p:nvPr/>
              </p:nvSpPr>
              <p:spPr>
                <a:xfrm>
                  <a:off x="7526802" y="3479196"/>
                  <a:ext cx="39104" cy="40669"/>
                </a:xfrm>
                <a:prstGeom prst="ellipse">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en-US" sz="1000" kern="0">
                    <a:solidFill>
                      <a:sysClr val="window" lastClr="FFFFFF"/>
                    </a:solidFill>
                    <a:latin typeface="Arial"/>
                    <a:ea typeface="ＭＳ Ｐゴシック"/>
                    <a:cs typeface="Helvetica" pitchFamily="34" charset="0"/>
                  </a:endParaRPr>
                </a:p>
              </p:txBody>
            </p:sp>
            <p:cxnSp>
              <p:nvCxnSpPr>
                <p:cNvPr id="14" name="Straight Connector 95"/>
                <p:cNvCxnSpPr>
                  <a:cxnSpLocks noChangeShapeType="1"/>
                </p:cNvCxnSpPr>
                <p:nvPr/>
              </p:nvCxnSpPr>
              <p:spPr bwMode="auto">
                <a:xfrm flipV="1">
                  <a:off x="7546156" y="3334441"/>
                  <a:ext cx="0" cy="84859"/>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5" name="Straight Connector 96"/>
                <p:cNvCxnSpPr>
                  <a:cxnSpLocks noChangeShapeType="1"/>
                </p:cNvCxnSpPr>
                <p:nvPr/>
              </p:nvCxnSpPr>
              <p:spPr bwMode="auto">
                <a:xfrm flipV="1">
                  <a:off x="7546156" y="3581985"/>
                  <a:ext cx="0" cy="8486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6" name="Straight Connector 97"/>
                <p:cNvCxnSpPr>
                  <a:cxnSpLocks noChangeShapeType="1"/>
                </p:cNvCxnSpPr>
                <p:nvPr/>
              </p:nvCxnSpPr>
              <p:spPr bwMode="auto">
                <a:xfrm rot="5400000" flipV="1">
                  <a:off x="7670072" y="3453902"/>
                  <a:ext cx="0" cy="82364"/>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7" name="Straight Connector 98"/>
                <p:cNvCxnSpPr>
                  <a:cxnSpLocks noChangeShapeType="1"/>
                </p:cNvCxnSpPr>
                <p:nvPr/>
              </p:nvCxnSpPr>
              <p:spPr bwMode="auto">
                <a:xfrm rot="5400000" flipV="1">
                  <a:off x="7435429" y="3453903"/>
                  <a:ext cx="0" cy="82364"/>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grpSp>
          <p:grpSp>
            <p:nvGrpSpPr>
              <p:cNvPr id="8" name="Group 57"/>
              <p:cNvGrpSpPr>
                <a:grpSpLocks/>
              </p:cNvGrpSpPr>
              <p:nvPr/>
            </p:nvGrpSpPr>
            <p:grpSpPr bwMode="auto">
              <a:xfrm>
                <a:off x="6398712" y="3255799"/>
                <a:ext cx="1727200" cy="1152692"/>
                <a:chOff x="6379662" y="2747843"/>
                <a:chExt cx="1727200" cy="1193920"/>
              </a:xfrm>
            </p:grpSpPr>
            <p:sp>
              <p:nvSpPr>
                <p:cNvPr id="10" name="Isosceles Triangle 42"/>
                <p:cNvSpPr/>
                <p:nvPr/>
              </p:nvSpPr>
              <p:spPr bwMode="auto">
                <a:xfrm flipV="1">
                  <a:off x="6516688" y="2747843"/>
                  <a:ext cx="1465263" cy="1193920"/>
                </a:xfrm>
                <a:custGeom>
                  <a:avLst/>
                  <a:gdLst>
                    <a:gd name="connsiteX0" fmla="*/ 898541 w 1733703"/>
                    <a:gd name="connsiteY0" fmla="*/ 0 h 920486"/>
                    <a:gd name="connsiteX1" fmla="*/ 1450837 w 1733703"/>
                    <a:gd name="connsiteY1" fmla="*/ 591302 h 920486"/>
                    <a:gd name="connsiteX2" fmla="*/ 1569111 w 1733703"/>
                    <a:gd name="connsiteY2" fmla="*/ 591302 h 920486"/>
                    <a:gd name="connsiteX3" fmla="*/ 1733703 w 1733703"/>
                    <a:gd name="connsiteY3" fmla="*/ 755894 h 920486"/>
                    <a:gd name="connsiteX4" fmla="*/ 1569111 w 1733703"/>
                    <a:gd name="connsiteY4" fmla="*/ 920486 h 920486"/>
                    <a:gd name="connsiteX5" fmla="*/ 164592 w 1733703"/>
                    <a:gd name="connsiteY5" fmla="*/ 920486 h 920486"/>
                    <a:gd name="connsiteX6" fmla="*/ 0 w 1733703"/>
                    <a:gd name="connsiteY6" fmla="*/ 755894 h 920486"/>
                    <a:gd name="connsiteX7" fmla="*/ 164592 w 1733703"/>
                    <a:gd name="connsiteY7" fmla="*/ 591302 h 920486"/>
                    <a:gd name="connsiteX8" fmla="*/ 1282225 w 1733703"/>
                    <a:gd name="connsiteY8" fmla="*/ 591302 h 920486"/>
                    <a:gd name="connsiteX9" fmla="*/ 898541 w 1733703"/>
                    <a:gd name="connsiteY9" fmla="*/ 0 h 92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3703" h="920486">
                      <a:moveTo>
                        <a:pt x="898541" y="0"/>
                      </a:moveTo>
                      <a:lnTo>
                        <a:pt x="1450837" y="591302"/>
                      </a:lnTo>
                      <a:lnTo>
                        <a:pt x="1569111" y="591302"/>
                      </a:lnTo>
                      <a:cubicBezTo>
                        <a:pt x="1660013" y="591302"/>
                        <a:pt x="1733703" y="664992"/>
                        <a:pt x="1733703" y="755894"/>
                      </a:cubicBezTo>
                      <a:cubicBezTo>
                        <a:pt x="1733703" y="846796"/>
                        <a:pt x="1660013" y="920486"/>
                        <a:pt x="1569111" y="920486"/>
                      </a:cubicBezTo>
                      <a:lnTo>
                        <a:pt x="164592" y="920486"/>
                      </a:lnTo>
                      <a:cubicBezTo>
                        <a:pt x="73690" y="920486"/>
                        <a:pt x="0" y="846796"/>
                        <a:pt x="0" y="755894"/>
                      </a:cubicBezTo>
                      <a:cubicBezTo>
                        <a:pt x="0" y="664992"/>
                        <a:pt x="73690" y="591302"/>
                        <a:pt x="164592" y="591302"/>
                      </a:cubicBezTo>
                      <a:lnTo>
                        <a:pt x="1282225" y="591302"/>
                      </a:lnTo>
                      <a:cubicBezTo>
                        <a:pt x="1151083" y="354777"/>
                        <a:pt x="1029683" y="236525"/>
                        <a:pt x="898541" y="0"/>
                      </a:cubicBezTo>
                      <a:close/>
                    </a:path>
                  </a:pathLst>
                </a:custGeom>
                <a:solidFill>
                  <a:srgbClr val="C00000"/>
                </a:soli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sp>
              <p:nvSpPr>
                <p:cNvPr id="11" name="TextBox 10"/>
                <p:cNvSpPr txBox="1"/>
                <p:nvPr/>
              </p:nvSpPr>
              <p:spPr bwMode="auto">
                <a:xfrm>
                  <a:off x="6379662" y="2793514"/>
                  <a:ext cx="1727200" cy="390192"/>
                </a:xfrm>
                <a:prstGeom prst="rect">
                  <a:avLst/>
                </a:prstGeom>
                <a:noFill/>
                <a:effectLst/>
              </p:spPr>
              <p:txBody>
                <a:bodyPr wrap="square" anchor="ctr">
                  <a:spAutoFit/>
                </a:bodyPr>
                <a:lstStyle/>
                <a:p>
                  <a:pPr algn="ctr" fontAlgn="auto">
                    <a:lnSpc>
                      <a:spcPct val="80000"/>
                    </a:lnSpc>
                    <a:spcBef>
                      <a:spcPts val="0"/>
                    </a:spcBef>
                    <a:spcAft>
                      <a:spcPts val="0"/>
                    </a:spcAft>
                    <a:defRPr/>
                  </a:pPr>
                  <a:r>
                    <a:rPr lang="hu-HU" sz="900" b="1" kern="0" dirty="0" err="1" smtClean="0">
                      <a:solidFill>
                        <a:srgbClr val="FFFFFF"/>
                      </a:solidFill>
                      <a:latin typeface="Arial"/>
                      <a:ea typeface="ＭＳ Ｐゴシック"/>
                      <a:cs typeface="Helvetica" pitchFamily="34" charset="0"/>
                    </a:rPr>
                    <a:t>Priorizált</a:t>
                  </a:r>
                  <a:r>
                    <a:rPr lang="hu-HU" sz="900" b="1" kern="0" dirty="0" smtClean="0">
                      <a:solidFill>
                        <a:srgbClr val="FFFFFF"/>
                      </a:solidFill>
                      <a:latin typeface="Arial"/>
                      <a:ea typeface="ＭＳ Ｐゴシック"/>
                      <a:cs typeface="Helvetica" pitchFamily="34" charset="0"/>
                    </a:rPr>
                    <a:t> incidensek</a:t>
                  </a:r>
                </a:p>
                <a:p>
                  <a:pPr algn="ctr" fontAlgn="auto">
                    <a:lnSpc>
                      <a:spcPct val="80000"/>
                    </a:lnSpc>
                    <a:spcBef>
                      <a:spcPts val="0"/>
                    </a:spcBef>
                    <a:spcAft>
                      <a:spcPts val="0"/>
                    </a:spcAft>
                    <a:defRPr/>
                  </a:pPr>
                  <a:r>
                    <a:rPr lang="hu-HU" sz="900" b="1" kern="0" dirty="0" smtClean="0">
                      <a:solidFill>
                        <a:srgbClr val="FFFFFF"/>
                      </a:solidFill>
                      <a:latin typeface="Arial"/>
                      <a:ea typeface="ＭＳ Ｐゴシック"/>
                      <a:cs typeface="Helvetica" pitchFamily="34" charset="0"/>
                    </a:rPr>
                    <a:t>és kockázatok</a:t>
                  </a:r>
                  <a:endParaRPr lang="hu-HU" sz="900" b="1" kern="0" dirty="0">
                    <a:solidFill>
                      <a:sysClr val="windowText" lastClr="000000"/>
                    </a:solidFill>
                    <a:latin typeface="Arial"/>
                    <a:ea typeface="ＭＳ Ｐゴシック"/>
                    <a:cs typeface="Helvetica" pitchFamily="34" charset="0"/>
                  </a:endParaRPr>
                </a:p>
              </p:txBody>
            </p:sp>
          </p:grpSp>
          <p:pic>
            <p:nvPicPr>
              <p:cNvPr id="9" name="Picture 3"/>
              <p:cNvPicPr>
                <a:picLocks noChangeAspect="1" noChangeArrowheads="1"/>
              </p:cNvPicPr>
              <p:nvPr/>
            </p:nvPicPr>
            <p:blipFill>
              <a:blip r:embed="rId2" cstate="screen">
                <a:duotone>
                  <a:srgbClr val="82D1F5">
                    <a:shade val="45000"/>
                    <a:satMod val="135000"/>
                  </a:srgbClr>
                  <a:prstClr val="white"/>
                </a:duotone>
                <a:lum bright="-100000"/>
                <a:extLst>
                  <a:ext uri="{28A0092B-C50C-407E-A947-70E740481C1C}">
                    <a14:useLocalDpi xmlns:a14="http://schemas.microsoft.com/office/drawing/2010/main"/>
                  </a:ext>
                </a:extLst>
              </a:blip>
              <a:srcRect/>
              <a:stretch>
                <a:fillRect/>
              </a:stretch>
            </p:blipFill>
            <p:spPr bwMode="auto">
              <a:xfrm>
                <a:off x="7061295" y="2670772"/>
                <a:ext cx="414439" cy="49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rapezoid 17"/>
            <p:cNvSpPr/>
            <p:nvPr/>
          </p:nvSpPr>
          <p:spPr bwMode="auto">
            <a:xfrm rot="5400000">
              <a:off x="2848488" y="609033"/>
              <a:ext cx="4052996" cy="5083333"/>
            </a:xfrm>
            <a:prstGeom prst="trapezoid">
              <a:avLst>
                <a:gd name="adj" fmla="val 49729"/>
              </a:avLst>
            </a:prstGeom>
            <a:gradFill flip="none" rotWithShape="0">
              <a:gsLst>
                <a:gs pos="100000">
                  <a:schemeClr val="tx2"/>
                </a:gs>
                <a:gs pos="41000">
                  <a:schemeClr val="accent1"/>
                </a:gs>
              </a:gsLst>
              <a:lin ang="0" scaled="1"/>
              <a:tileRect/>
            </a:gradFill>
            <a:ln w="28575">
              <a:noFill/>
            </a:ln>
            <a:effectLst/>
          </p:spPr>
          <p:txBody>
            <a:bodyPr/>
            <a:lstStyle/>
            <a:p>
              <a:pPr fontAlgn="auto">
                <a:spcBef>
                  <a:spcPts val="0"/>
                </a:spcBef>
                <a:spcAft>
                  <a:spcPts val="0"/>
                </a:spcAft>
                <a:defRPr/>
              </a:pPr>
              <a:endParaRPr lang="en-US" sz="1000" kern="0">
                <a:solidFill>
                  <a:srgbClr val="000000"/>
                </a:solidFill>
                <a:latin typeface="Arial"/>
                <a:ea typeface="ＭＳ Ｐゴシック"/>
              </a:endParaRPr>
            </a:p>
          </p:txBody>
        </p:sp>
        <p:pic>
          <p:nvPicPr>
            <p:cNvPr id="90" name="Picture 89"/>
            <p:cNvPicPr>
              <a:picLocks noChangeAspect="1"/>
            </p:cNvPicPr>
            <p:nvPr/>
          </p:nvPicPr>
          <p:blipFill rotWithShape="1">
            <a:blip r:embed="rId3" cstate="screen">
              <a:extLst>
                <a:ext uri="{28A0092B-C50C-407E-A947-70E740481C1C}">
                  <a14:useLocalDpi xmlns:a14="http://schemas.microsoft.com/office/drawing/2010/main"/>
                </a:ext>
              </a:extLst>
            </a:blip>
            <a:srcRect l="28462"/>
            <a:stretch/>
          </p:blipFill>
          <p:spPr>
            <a:xfrm>
              <a:off x="2531851" y="1731169"/>
              <a:ext cx="3537670" cy="2811424"/>
            </a:xfrm>
            <a:prstGeom prst="rect">
              <a:avLst/>
            </a:prstGeom>
          </p:spPr>
        </p:pic>
        <p:pic>
          <p:nvPicPr>
            <p:cNvPr id="3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3371" y="3137839"/>
              <a:ext cx="2509011" cy="189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Group 91"/>
            <p:cNvGrpSpPr/>
            <p:nvPr/>
          </p:nvGrpSpPr>
          <p:grpSpPr>
            <a:xfrm>
              <a:off x="2776198" y="2684909"/>
              <a:ext cx="3515877" cy="1279583"/>
              <a:chOff x="2776198" y="2415306"/>
              <a:chExt cx="3515877" cy="1279583"/>
            </a:xfrm>
          </p:grpSpPr>
          <p:sp>
            <p:nvSpPr>
              <p:cNvPr id="72" name="TextBox 71"/>
              <p:cNvSpPr txBox="1"/>
              <p:nvPr/>
            </p:nvSpPr>
            <p:spPr>
              <a:xfrm>
                <a:off x="2776198" y="2415306"/>
                <a:ext cx="2187875" cy="269076"/>
              </a:xfrm>
              <a:prstGeom prst="rect">
                <a:avLst/>
              </a:prstGeom>
              <a:noFill/>
            </p:spPr>
            <p:txBody>
              <a:bodyPr wrap="square" lIns="101882" tIns="50941" rIns="101882" bIns="50941" rtlCol="0">
                <a:spAutoFit/>
              </a:bodyPr>
              <a:lstStyle/>
              <a:p>
                <a:pPr>
                  <a:lnSpc>
                    <a:spcPct val="90000"/>
                  </a:lnSpc>
                  <a:spcBef>
                    <a:spcPts val="669"/>
                  </a:spcBef>
                  <a:defRPr/>
                </a:pPr>
                <a:r>
                  <a:rPr lang="hu-HU" b="1" i="1" kern="0" dirty="0" smtClean="0">
                    <a:solidFill>
                      <a:schemeClr val="bg1"/>
                    </a:solidFill>
                    <a:cs typeface="Helvetica" pitchFamily="34" charset="0"/>
                  </a:rPr>
                  <a:t>Incidensek felismerése</a:t>
                </a:r>
                <a:endParaRPr lang="hu-HU" b="1" i="1" kern="0" dirty="0">
                  <a:solidFill>
                    <a:schemeClr val="bg1"/>
                  </a:solidFill>
                  <a:cs typeface="Helvetica" pitchFamily="34" charset="0"/>
                </a:endParaRPr>
              </a:p>
            </p:txBody>
          </p:sp>
          <p:sp>
            <p:nvSpPr>
              <p:cNvPr id="73" name="TextBox 72"/>
              <p:cNvSpPr txBox="1"/>
              <p:nvPr/>
            </p:nvSpPr>
            <p:spPr>
              <a:xfrm>
                <a:off x="2776199" y="2630210"/>
                <a:ext cx="3515876" cy="1064679"/>
              </a:xfrm>
              <a:prstGeom prst="rect">
                <a:avLst/>
              </a:prstGeom>
              <a:noFill/>
            </p:spPr>
            <p:txBody>
              <a:bodyPr wrap="square" lIns="101882" tIns="50941" rIns="101882" bIns="50941" rtlCol="0">
                <a:spAutoFit/>
              </a:bodyPr>
              <a:lstStyle/>
              <a:p>
                <a:pPr marL="114300" indent="-114300">
                  <a:lnSpc>
                    <a:spcPct val="95000"/>
                  </a:lnSpc>
                  <a:spcBef>
                    <a:spcPts val="600"/>
                  </a:spcBef>
                  <a:buClr>
                    <a:schemeClr val="tx2"/>
                  </a:buClr>
                  <a:buFont typeface="Arial" charset="0"/>
                  <a:buChar char="•"/>
                </a:pPr>
                <a:r>
                  <a:rPr lang="hu-HU" sz="1000" dirty="0" smtClean="0">
                    <a:solidFill>
                      <a:schemeClr val="bg1"/>
                    </a:solidFill>
                  </a:rPr>
                  <a:t>Széles körű adatgyűjtés, tárolás és elemzés</a:t>
                </a:r>
              </a:p>
              <a:p>
                <a:pPr marL="114300" indent="-114300">
                  <a:lnSpc>
                    <a:spcPct val="95000"/>
                  </a:lnSpc>
                  <a:spcBef>
                    <a:spcPts val="600"/>
                  </a:spcBef>
                  <a:buClr>
                    <a:schemeClr val="tx2"/>
                  </a:buClr>
                  <a:buFont typeface="Arial" charset="0"/>
                  <a:buChar char="•"/>
                </a:pPr>
                <a:r>
                  <a:rPr lang="hu-HU" sz="1000" dirty="0" smtClean="0">
                    <a:solidFill>
                      <a:schemeClr val="bg1"/>
                    </a:solidFill>
                  </a:rPr>
                  <a:t>Valós idejű korreláció és fenyegetés-intelligencia</a:t>
                </a:r>
              </a:p>
              <a:p>
                <a:pPr marL="114300" indent="-114300">
                  <a:lnSpc>
                    <a:spcPct val="95000"/>
                  </a:lnSpc>
                  <a:spcBef>
                    <a:spcPts val="600"/>
                  </a:spcBef>
                  <a:buClr>
                    <a:schemeClr val="tx2"/>
                  </a:buClr>
                  <a:buFont typeface="Arial" charset="0"/>
                  <a:buChar char="•"/>
                </a:pPr>
                <a:r>
                  <a:rPr lang="hu-HU" sz="1000" dirty="0" smtClean="0">
                    <a:solidFill>
                      <a:schemeClr val="bg1"/>
                    </a:solidFill>
                  </a:rPr>
                  <a:t>Automatikus eszköz, szolgáltatás és felhasználó felfedezés és profilkészítés</a:t>
                </a:r>
              </a:p>
              <a:p>
                <a:pPr marL="114300" indent="-114300">
                  <a:lnSpc>
                    <a:spcPct val="95000"/>
                  </a:lnSpc>
                  <a:spcBef>
                    <a:spcPts val="600"/>
                  </a:spcBef>
                  <a:buClr>
                    <a:schemeClr val="tx2"/>
                  </a:buClr>
                  <a:buFont typeface="Arial" charset="0"/>
                  <a:buChar char="•"/>
                </a:pPr>
                <a:r>
                  <a:rPr lang="hu-HU" sz="1000" dirty="0" smtClean="0">
                    <a:solidFill>
                      <a:schemeClr val="bg1"/>
                    </a:solidFill>
                  </a:rPr>
                  <a:t>Tevékenység alapozás és anomália felderítése</a:t>
                </a:r>
                <a:endParaRPr lang="hu-HU" sz="1000" dirty="0">
                  <a:solidFill>
                    <a:schemeClr val="bg1"/>
                  </a:solidFill>
                </a:endParaRPr>
              </a:p>
            </p:txBody>
          </p:sp>
        </p:grpSp>
        <p:sp>
          <p:nvSpPr>
            <p:cNvPr id="78" name="TextBox 77"/>
            <p:cNvSpPr txBox="1"/>
            <p:nvPr/>
          </p:nvSpPr>
          <p:spPr>
            <a:xfrm>
              <a:off x="4785796" y="4145968"/>
              <a:ext cx="1801813" cy="480131"/>
            </a:xfrm>
            <a:prstGeom prst="rect">
              <a:avLst/>
            </a:prstGeom>
            <a:noFill/>
          </p:spPr>
          <p:txBody>
            <a:bodyPr wrap="square" rtlCol="0">
              <a:spAutoFit/>
            </a:bodyPr>
            <a:lstStyle/>
            <a:p>
              <a:pPr algn="r">
                <a:lnSpc>
                  <a:spcPct val="90000"/>
                </a:lnSpc>
              </a:pPr>
              <a:r>
                <a:rPr lang="hu-HU" sz="1400" b="1" i="1" dirty="0" smtClean="0">
                  <a:solidFill>
                    <a:srgbClr val="004266"/>
                  </a:solidFill>
                  <a:latin typeface="Arial"/>
                  <a:ea typeface="ＭＳ Ｐゴシック"/>
                </a:rPr>
                <a:t>Beépített</a:t>
              </a:r>
              <a:br>
                <a:rPr lang="hu-HU" sz="1400" b="1" i="1" dirty="0" smtClean="0">
                  <a:solidFill>
                    <a:srgbClr val="004266"/>
                  </a:solidFill>
                  <a:latin typeface="Arial"/>
                  <a:ea typeface="ＭＳ Ｐゴシック"/>
                </a:rPr>
              </a:br>
              <a:r>
                <a:rPr lang="hu-HU" sz="1400" b="1" i="1" dirty="0" smtClean="0">
                  <a:solidFill>
                    <a:srgbClr val="004266"/>
                  </a:solidFill>
                  <a:latin typeface="Arial"/>
                  <a:ea typeface="ＭＳ Ｐゴシック"/>
                </a:rPr>
                <a:t>Intelligencia</a:t>
              </a:r>
              <a:endParaRPr lang="hu-HU" sz="1400" b="1" i="1" dirty="0">
                <a:solidFill>
                  <a:srgbClr val="004266"/>
                </a:solidFill>
                <a:latin typeface="Arial"/>
                <a:ea typeface="ＭＳ Ｐゴシック"/>
              </a:endParaRPr>
            </a:p>
          </p:txBody>
        </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rot="5400000">
              <a:off x="6832432" y="2664714"/>
              <a:ext cx="477092" cy="933796"/>
            </a:xfrm>
            <a:prstGeom prst="rect">
              <a:avLst/>
            </a:prstGeom>
          </p:spPr>
        </p:pic>
        <p:grpSp>
          <p:nvGrpSpPr>
            <p:cNvPr id="91" name="Group 90"/>
            <p:cNvGrpSpPr/>
            <p:nvPr/>
          </p:nvGrpSpPr>
          <p:grpSpPr>
            <a:xfrm>
              <a:off x="2767525" y="1792218"/>
              <a:ext cx="1715004" cy="933454"/>
              <a:chOff x="4864726" y="2418348"/>
              <a:chExt cx="1537100" cy="836623"/>
            </a:xfrm>
          </p:grpSpPr>
          <p:sp>
            <p:nvSpPr>
              <p:cNvPr id="84" name="TextBox 83"/>
              <p:cNvSpPr txBox="1"/>
              <p:nvPr/>
            </p:nvSpPr>
            <p:spPr>
              <a:xfrm>
                <a:off x="4864726" y="2864848"/>
                <a:ext cx="1537100" cy="390123"/>
              </a:xfrm>
              <a:prstGeom prst="rect">
                <a:avLst/>
              </a:prstGeom>
              <a:noFill/>
            </p:spPr>
            <p:txBody>
              <a:bodyPr wrap="square" lIns="101882" tIns="50941" rIns="101882" bIns="50941" rtlCol="0">
                <a:spAutoFit/>
              </a:bodyPr>
              <a:lstStyle/>
              <a:p>
                <a:pPr>
                  <a:lnSpc>
                    <a:spcPct val="90000"/>
                  </a:lnSpc>
                  <a:spcBef>
                    <a:spcPts val="669"/>
                  </a:spcBef>
                  <a:defRPr/>
                </a:pPr>
                <a:r>
                  <a:rPr lang="en-US" b="1" dirty="0">
                    <a:solidFill>
                      <a:schemeClr val="tx2"/>
                    </a:solidFill>
                    <a:latin typeface="Arial" charset="0"/>
                    <a:ea typeface="ＭＳ Ｐゴシック" charset="0"/>
                  </a:rPr>
                  <a:t>QRadar</a:t>
                </a:r>
                <a:br>
                  <a:rPr lang="en-US" b="1" dirty="0">
                    <a:solidFill>
                      <a:schemeClr val="tx2"/>
                    </a:solidFill>
                    <a:latin typeface="Arial" charset="0"/>
                    <a:ea typeface="ＭＳ Ｐゴシック" charset="0"/>
                  </a:rPr>
                </a:br>
                <a:r>
                  <a:rPr lang="en-US" b="1" dirty="0">
                    <a:solidFill>
                      <a:schemeClr val="tx2"/>
                    </a:solidFill>
                    <a:latin typeface="Arial" charset="0"/>
                    <a:ea typeface="ＭＳ Ｐゴシック" charset="0"/>
                  </a:rPr>
                  <a:t>Sense </a:t>
                </a:r>
                <a:r>
                  <a:rPr lang="en-US" b="1" dirty="0" smtClean="0">
                    <a:solidFill>
                      <a:schemeClr val="tx2"/>
                    </a:solidFill>
                    <a:latin typeface="Arial" charset="0"/>
                    <a:ea typeface="ＭＳ Ｐゴシック" charset="0"/>
                  </a:rPr>
                  <a:t>Analytics</a:t>
                </a:r>
                <a:endParaRPr lang="en-US" b="1" kern="0" dirty="0">
                  <a:solidFill>
                    <a:schemeClr val="tx2"/>
                  </a:solidFill>
                  <a:cs typeface="Helvetica" pitchFamily="34" charset="0"/>
                </a:endParaRPr>
              </a:p>
            </p:txBody>
          </p:sp>
          <p:pic>
            <p:nvPicPr>
              <p:cNvPr id="76" name="Picture 7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67952" y="2418348"/>
                <a:ext cx="732990" cy="631768"/>
              </a:xfrm>
              <a:prstGeom prst="rect">
                <a:avLst/>
              </a:prstGeom>
              <a:noFill/>
            </p:spPr>
          </p:pic>
        </p:grpSp>
        <p:sp>
          <p:nvSpPr>
            <p:cNvPr id="24" name="Oval 23"/>
            <p:cNvSpPr/>
            <p:nvPr/>
          </p:nvSpPr>
          <p:spPr bwMode="auto">
            <a:xfrm>
              <a:off x="1987088" y="1061255"/>
              <a:ext cx="768851" cy="4145620"/>
            </a:xfrm>
            <a:prstGeom prst="ellipse">
              <a:avLst/>
            </a:prstGeom>
            <a:gradFill flip="none" rotWithShape="1">
              <a:gsLst>
                <a:gs pos="0">
                  <a:schemeClr val="tx2"/>
                </a:gs>
                <a:gs pos="100000">
                  <a:schemeClr val="bg2"/>
                </a:gs>
              </a:gsLst>
              <a:lin ang="0" scaled="1"/>
              <a:tileRect/>
            </a:gradFill>
            <a:ln w="25400" cap="flat" cmpd="sng" algn="ctr">
              <a:solidFill>
                <a:schemeClr val="accent1">
                  <a:alpha val="50196"/>
                </a:schemeClr>
              </a:solidFill>
              <a:prstDash val="solid"/>
            </a:ln>
            <a:effectLst/>
          </p:spPr>
          <p:txBody>
            <a:bodyPr lIns="84902" tIns="42451" rIns="84902" bIns="42451" anchor="ctr"/>
            <a:lstStyle/>
            <a:p>
              <a:pPr algn="r" fontAlgn="auto">
                <a:spcBef>
                  <a:spcPts val="0"/>
                </a:spcBef>
                <a:spcAft>
                  <a:spcPts val="0"/>
                </a:spcAft>
                <a:defRPr/>
              </a:pPr>
              <a:endParaRPr lang="en-US" sz="1000" b="1" kern="0">
                <a:solidFill>
                  <a:srgbClr val="003E69"/>
                </a:solidFill>
                <a:latin typeface="Arial"/>
                <a:ea typeface="ＭＳ Ｐゴシック"/>
                <a:cs typeface="Helvetica" pitchFamily="34" charset="0"/>
              </a:endParaRPr>
            </a:p>
          </p:txBody>
        </p:sp>
        <p:pic>
          <p:nvPicPr>
            <p:cNvPr id="79" name="Picture 40"/>
            <p:cNvPicPr>
              <a:picLocks noChangeAspect="1" noChangeArrowheads="1"/>
            </p:cNvPicPr>
            <p:nvPr/>
          </p:nvPicPr>
          <p:blipFill>
            <a:blip r:embed="rId7" cstate="screen">
              <a:extLst>
                <a:ext uri="{28A0092B-C50C-407E-A947-70E740481C1C}">
                  <a14:useLocalDpi xmlns:a14="http://schemas.microsoft.com/office/drawing/2010/main"/>
                </a:ext>
              </a:extLst>
            </a:blip>
            <a:srcRect t="9779"/>
            <a:stretch>
              <a:fillRect/>
            </a:stretch>
          </p:blipFill>
          <p:spPr bwMode="auto">
            <a:xfrm>
              <a:off x="0" y="1113321"/>
              <a:ext cx="2789233" cy="404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F7D93"/>
                    </a:outerShdw>
                  </a:effectLst>
                </a14:hiddenEffects>
              </a:ext>
            </a:extLst>
          </p:spPr>
        </p:pic>
        <p:sp>
          <p:nvSpPr>
            <p:cNvPr id="26" name="Rectangle 96"/>
            <p:cNvSpPr/>
            <p:nvPr/>
          </p:nvSpPr>
          <p:spPr bwMode="auto">
            <a:xfrm>
              <a:off x="-1" y="1104605"/>
              <a:ext cx="2734281" cy="4057492"/>
            </a:xfrm>
            <a:custGeom>
              <a:avLst/>
              <a:gdLst/>
              <a:ahLst/>
              <a:cxnLst/>
              <a:rect l="l" t="t" r="r" b="b"/>
              <a:pathLst>
                <a:path w="2610361" h="3885908">
                  <a:moveTo>
                    <a:pt x="0" y="0"/>
                  </a:moveTo>
                  <a:lnTo>
                    <a:pt x="2287447" y="0"/>
                  </a:lnTo>
                  <a:lnTo>
                    <a:pt x="2287447" y="12293"/>
                  </a:lnTo>
                  <a:cubicBezTo>
                    <a:pt x="2467849" y="68570"/>
                    <a:pt x="2610361" y="913109"/>
                    <a:pt x="2610361" y="1946352"/>
                  </a:cubicBezTo>
                  <a:cubicBezTo>
                    <a:pt x="2610361" y="2979596"/>
                    <a:pt x="2467849" y="3824135"/>
                    <a:pt x="2287447" y="3880411"/>
                  </a:cubicBezTo>
                  <a:lnTo>
                    <a:pt x="2287447" y="3885907"/>
                  </a:lnTo>
                  <a:lnTo>
                    <a:pt x="2268248" y="3885907"/>
                  </a:lnTo>
                  <a:cubicBezTo>
                    <a:pt x="2268246" y="3885908"/>
                    <a:pt x="2268245" y="3885908"/>
                    <a:pt x="2268244" y="3885908"/>
                  </a:cubicBezTo>
                  <a:lnTo>
                    <a:pt x="2268241" y="3885907"/>
                  </a:lnTo>
                  <a:lnTo>
                    <a:pt x="0" y="3885907"/>
                  </a:lnTo>
                  <a:close/>
                </a:path>
              </a:pathLst>
            </a:custGeom>
            <a:solidFill>
              <a:schemeClr val="accent1">
                <a:alpha val="75000"/>
              </a:schemeClr>
            </a:solidFill>
            <a:ln w="25400" cap="flat" cmpd="sng" algn="ctr">
              <a:noFill/>
              <a:prstDash val="solid"/>
            </a:ln>
            <a:effectLst/>
          </p:spPr>
          <p:txBody>
            <a:bodyPr lIns="84902" tIns="42451" rIns="84902" bIns="42451" anchor="ctr"/>
            <a:lstStyle/>
            <a:p>
              <a:pPr algn="r" fontAlgn="auto">
                <a:spcBef>
                  <a:spcPts val="0"/>
                </a:spcBef>
                <a:spcAft>
                  <a:spcPts val="0"/>
                </a:spcAft>
                <a:defRPr/>
              </a:pPr>
              <a:endParaRPr lang="en-US" sz="1000" i="1" kern="0" dirty="0">
                <a:solidFill>
                  <a:srgbClr val="000000"/>
                </a:solidFill>
                <a:latin typeface="Arial"/>
                <a:ea typeface="ＭＳ Ｐゴシック"/>
                <a:cs typeface="Helvetica" pitchFamily="34" charset="0"/>
              </a:endParaRPr>
            </a:p>
          </p:txBody>
        </p:sp>
        <p:sp>
          <p:nvSpPr>
            <p:cNvPr id="81" name="Rectangle 80"/>
            <p:cNvSpPr/>
            <p:nvPr/>
          </p:nvSpPr>
          <p:spPr bwMode="auto">
            <a:xfrm flipH="1">
              <a:off x="-1" y="1061255"/>
              <a:ext cx="2559368" cy="4145620"/>
            </a:xfrm>
            <a:prstGeom prst="rect">
              <a:avLst/>
            </a:prstGeom>
            <a:gradFill flip="none" rotWithShape="1">
              <a:gsLst>
                <a:gs pos="0">
                  <a:schemeClr val="bg1">
                    <a:alpha val="0"/>
                  </a:schemeClr>
                </a:gs>
                <a:gs pos="91000">
                  <a:schemeClr val="bg1"/>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nvGrpSpPr>
            <p:cNvPr id="71" name="Group 70"/>
            <p:cNvGrpSpPr/>
            <p:nvPr/>
          </p:nvGrpSpPr>
          <p:grpSpPr>
            <a:xfrm>
              <a:off x="-61252" y="1240235"/>
              <a:ext cx="2606223" cy="3676550"/>
              <a:chOff x="353441" y="1693918"/>
              <a:chExt cx="2336549" cy="3296126"/>
            </a:xfrm>
          </p:grpSpPr>
          <p:grpSp>
            <p:nvGrpSpPr>
              <p:cNvPr id="67" name="Group 66"/>
              <p:cNvGrpSpPr/>
              <p:nvPr/>
            </p:nvGrpSpPr>
            <p:grpSpPr>
              <a:xfrm>
                <a:off x="406946" y="1975555"/>
                <a:ext cx="2283044" cy="3014489"/>
                <a:chOff x="-2275321" y="1232762"/>
                <a:chExt cx="2283044" cy="3770204"/>
              </a:xfrm>
            </p:grpSpPr>
            <p:sp>
              <p:nvSpPr>
                <p:cNvPr id="58" name="TextBox 57"/>
                <p:cNvSpPr txBox="1"/>
                <p:nvPr/>
              </p:nvSpPr>
              <p:spPr>
                <a:xfrm>
                  <a:off x="-2169321" y="1656398"/>
                  <a:ext cx="2177043" cy="342306"/>
                </a:xfrm>
                <a:prstGeom prst="rect">
                  <a:avLst/>
                </a:prstGeom>
                <a:noFill/>
                <a:effectLst/>
              </p:spPr>
              <p:txBody>
                <a:bodyPr wrap="square" lIns="101882" tIns="50941" rIns="101882" bIns="50941" rtlCol="0">
                  <a:spAutoFit/>
                </a:bodyPr>
                <a:lstStyle/>
                <a:p>
                  <a:pPr algn="r" fontAlgn="ctr">
                    <a:lnSpc>
                      <a:spcPct val="90000"/>
                    </a:lnSpc>
                    <a:spcBef>
                      <a:spcPts val="669"/>
                    </a:spcBef>
                    <a:defRPr/>
                  </a:pPr>
                  <a:r>
                    <a:rPr lang="en-US" sz="1200" i="1" kern="0" dirty="0">
                      <a:cs typeface="Helvetica" pitchFamily="34" charset="0"/>
                    </a:rPr>
                    <a:t>Servers and mainframes</a:t>
                  </a:r>
                </a:p>
              </p:txBody>
            </p:sp>
            <p:sp>
              <p:nvSpPr>
                <p:cNvPr id="59" name="TextBox 58"/>
                <p:cNvSpPr txBox="1"/>
                <p:nvPr/>
              </p:nvSpPr>
              <p:spPr>
                <a:xfrm>
                  <a:off x="-1754352" y="2532052"/>
                  <a:ext cx="1762074" cy="336532"/>
                </a:xfrm>
                <a:prstGeom prst="rect">
                  <a:avLst/>
                </a:prstGeom>
                <a:noFill/>
                <a:effectLst/>
              </p:spPr>
              <p:txBody>
                <a:bodyPr wrap="square" lIns="101882" tIns="50941" rIns="101882" bIns="50941" rtlCol="0">
                  <a:spAutoFit/>
                </a:bodyPr>
                <a:lstStyle/>
                <a:p>
                  <a:pPr algn="r" fontAlgn="ctr">
                    <a:lnSpc>
                      <a:spcPct val="90000"/>
                    </a:lnSpc>
                    <a:spcBef>
                      <a:spcPts val="669"/>
                    </a:spcBef>
                    <a:defRPr/>
                  </a:pPr>
                  <a:r>
                    <a:rPr lang="en-US" sz="1200" i="1" kern="0" dirty="0">
                      <a:cs typeface="Helvetica" pitchFamily="34" charset="0"/>
                    </a:rPr>
                    <a:t>Data activity</a:t>
                  </a:r>
                </a:p>
              </p:txBody>
            </p:sp>
            <p:sp>
              <p:nvSpPr>
                <p:cNvPr id="60" name="TextBox 59"/>
                <p:cNvSpPr txBox="1"/>
                <p:nvPr/>
              </p:nvSpPr>
              <p:spPr>
                <a:xfrm>
                  <a:off x="-2275321" y="2108415"/>
                  <a:ext cx="2283043" cy="336532"/>
                </a:xfrm>
                <a:prstGeom prst="rect">
                  <a:avLst/>
                </a:prstGeom>
                <a:noFill/>
                <a:effectLst/>
              </p:spPr>
              <p:txBody>
                <a:bodyPr wrap="square" lIns="101882" tIns="50941" rIns="101882" bIns="50941" rtlCol="0">
                  <a:spAutoFit/>
                </a:bodyPr>
                <a:lstStyle/>
                <a:p>
                  <a:pPr algn="r" fontAlgn="ctr">
                    <a:lnSpc>
                      <a:spcPct val="90000"/>
                    </a:lnSpc>
                    <a:spcBef>
                      <a:spcPts val="669"/>
                    </a:spcBef>
                    <a:defRPr/>
                  </a:pPr>
                  <a:r>
                    <a:rPr lang="en-US" sz="1200" i="1" kern="0" dirty="0">
                      <a:cs typeface="Helvetica" pitchFamily="34" charset="0"/>
                    </a:rPr>
                    <a:t>Network and virtual activity</a:t>
                  </a:r>
                </a:p>
              </p:txBody>
            </p:sp>
            <p:sp>
              <p:nvSpPr>
                <p:cNvPr id="61" name="TextBox 60"/>
                <p:cNvSpPr txBox="1"/>
                <p:nvPr/>
              </p:nvSpPr>
              <p:spPr>
                <a:xfrm>
                  <a:off x="-1847851" y="2955688"/>
                  <a:ext cx="1855574" cy="336532"/>
                </a:xfrm>
                <a:prstGeom prst="rect">
                  <a:avLst/>
                </a:prstGeom>
                <a:noFill/>
                <a:effectLst/>
              </p:spPr>
              <p:txBody>
                <a:bodyPr wrap="square" lIns="101882" tIns="50941" rIns="101882" bIns="50941" rtlCol="0">
                  <a:spAutoFit/>
                </a:bodyPr>
                <a:lstStyle/>
                <a:p>
                  <a:pPr algn="r" fontAlgn="ctr">
                    <a:lnSpc>
                      <a:spcPct val="90000"/>
                    </a:lnSpc>
                    <a:spcBef>
                      <a:spcPts val="669"/>
                    </a:spcBef>
                    <a:defRPr/>
                  </a:pPr>
                  <a:r>
                    <a:rPr lang="en-US" sz="1200" i="1" kern="0" dirty="0">
                      <a:cs typeface="Helvetica" pitchFamily="34" charset="0"/>
                    </a:rPr>
                    <a:t>Application activity</a:t>
                  </a:r>
                </a:p>
              </p:txBody>
            </p:sp>
            <p:sp>
              <p:nvSpPr>
                <p:cNvPr id="62" name="TextBox 61"/>
                <p:cNvSpPr txBox="1"/>
                <p:nvPr/>
              </p:nvSpPr>
              <p:spPr>
                <a:xfrm>
                  <a:off x="-2117287" y="3407705"/>
                  <a:ext cx="2125010" cy="336532"/>
                </a:xfrm>
                <a:prstGeom prst="rect">
                  <a:avLst/>
                </a:prstGeom>
                <a:noFill/>
                <a:effectLst/>
              </p:spPr>
              <p:txBody>
                <a:bodyPr wrap="square" lIns="101882" tIns="50941" rIns="101882" bIns="50941" rtlCol="0">
                  <a:spAutoFit/>
                </a:bodyPr>
                <a:lstStyle/>
                <a:p>
                  <a:pPr algn="r">
                    <a:lnSpc>
                      <a:spcPct val="90000"/>
                    </a:lnSpc>
                    <a:spcBef>
                      <a:spcPts val="669"/>
                    </a:spcBef>
                    <a:defRPr/>
                  </a:pPr>
                  <a:r>
                    <a:rPr lang="en-US" sz="1200" i="1" kern="0" dirty="0">
                      <a:cs typeface="Helvetica" pitchFamily="34" charset="0"/>
                    </a:rPr>
                    <a:t>Configuration information</a:t>
                  </a:r>
                </a:p>
              </p:txBody>
            </p:sp>
            <p:sp>
              <p:nvSpPr>
                <p:cNvPr id="63" name="TextBox 62"/>
                <p:cNvSpPr txBox="1"/>
                <p:nvPr/>
              </p:nvSpPr>
              <p:spPr>
                <a:xfrm>
                  <a:off x="-1525973" y="1232762"/>
                  <a:ext cx="1533696" cy="342306"/>
                </a:xfrm>
                <a:prstGeom prst="rect">
                  <a:avLst/>
                </a:prstGeom>
                <a:noFill/>
                <a:effectLst/>
              </p:spPr>
              <p:txBody>
                <a:bodyPr wrap="square" lIns="101882" tIns="50941" rIns="101882" bIns="50941" rtlCol="0">
                  <a:spAutoFit/>
                </a:bodyPr>
                <a:lstStyle/>
                <a:p>
                  <a:pPr algn="r" fontAlgn="ctr">
                    <a:lnSpc>
                      <a:spcPct val="90000"/>
                    </a:lnSpc>
                    <a:spcBef>
                      <a:spcPts val="669"/>
                    </a:spcBef>
                    <a:defRPr/>
                  </a:pPr>
                  <a:r>
                    <a:rPr lang="en-US" sz="1200" i="1" kern="0" dirty="0">
                      <a:cs typeface="Helvetica" pitchFamily="34" charset="0"/>
                    </a:rPr>
                    <a:t>Security devices</a:t>
                  </a:r>
                </a:p>
              </p:txBody>
            </p:sp>
            <p:sp>
              <p:nvSpPr>
                <p:cNvPr id="64" name="TextBox 63"/>
                <p:cNvSpPr txBox="1"/>
                <p:nvPr/>
              </p:nvSpPr>
              <p:spPr>
                <a:xfrm>
                  <a:off x="-1760891" y="4246858"/>
                  <a:ext cx="1768613" cy="336532"/>
                </a:xfrm>
                <a:prstGeom prst="rect">
                  <a:avLst/>
                </a:prstGeom>
                <a:noFill/>
                <a:effectLst/>
              </p:spPr>
              <p:txBody>
                <a:bodyPr wrap="square" lIns="101882" tIns="50941" rIns="101882" bIns="50941" rtlCol="0">
                  <a:spAutoFit/>
                </a:bodyPr>
                <a:lstStyle/>
                <a:p>
                  <a:pPr algn="r">
                    <a:lnSpc>
                      <a:spcPct val="90000"/>
                    </a:lnSpc>
                    <a:spcBef>
                      <a:spcPts val="669"/>
                    </a:spcBef>
                    <a:defRPr/>
                  </a:pPr>
                  <a:r>
                    <a:rPr lang="en-US" sz="1200" i="1" kern="0" dirty="0">
                      <a:cs typeface="Helvetica" pitchFamily="34" charset="0"/>
                    </a:rPr>
                    <a:t>Users and identities</a:t>
                  </a:r>
                </a:p>
              </p:txBody>
            </p:sp>
            <p:sp>
              <p:nvSpPr>
                <p:cNvPr id="65" name="TextBox 64"/>
                <p:cNvSpPr txBox="1"/>
                <p:nvPr/>
              </p:nvSpPr>
              <p:spPr>
                <a:xfrm>
                  <a:off x="-2172946" y="3827282"/>
                  <a:ext cx="2180668" cy="336532"/>
                </a:xfrm>
                <a:prstGeom prst="rect">
                  <a:avLst/>
                </a:prstGeom>
                <a:noFill/>
                <a:effectLst/>
              </p:spPr>
              <p:txBody>
                <a:bodyPr wrap="square" lIns="101882" tIns="50941" rIns="101882" bIns="50941" rtlCol="0">
                  <a:spAutoFit/>
                </a:bodyPr>
                <a:lstStyle/>
                <a:p>
                  <a:pPr algn="r">
                    <a:lnSpc>
                      <a:spcPct val="90000"/>
                    </a:lnSpc>
                    <a:spcBef>
                      <a:spcPts val="669"/>
                    </a:spcBef>
                    <a:defRPr/>
                  </a:pPr>
                  <a:r>
                    <a:rPr lang="en-US" sz="1200" i="1" kern="0" dirty="0">
                      <a:cs typeface="Helvetica" pitchFamily="34" charset="0"/>
                    </a:rPr>
                    <a:t>Vulnerabilities and threats</a:t>
                  </a:r>
                </a:p>
              </p:txBody>
            </p:sp>
            <p:sp>
              <p:nvSpPr>
                <p:cNvPr id="66" name="TextBox 65"/>
                <p:cNvSpPr txBox="1"/>
                <p:nvPr/>
              </p:nvSpPr>
              <p:spPr>
                <a:xfrm>
                  <a:off x="-2157535" y="4666434"/>
                  <a:ext cx="2165258" cy="336532"/>
                </a:xfrm>
                <a:prstGeom prst="rect">
                  <a:avLst/>
                </a:prstGeom>
                <a:noFill/>
                <a:effectLst/>
              </p:spPr>
              <p:txBody>
                <a:bodyPr wrap="square" lIns="101882" tIns="50941" rIns="101882" bIns="50941" rtlCol="0">
                  <a:spAutoFit/>
                </a:bodyPr>
                <a:lstStyle/>
                <a:p>
                  <a:pPr algn="r">
                    <a:lnSpc>
                      <a:spcPct val="90000"/>
                    </a:lnSpc>
                    <a:spcBef>
                      <a:spcPts val="669"/>
                    </a:spcBef>
                    <a:defRPr/>
                  </a:pPr>
                  <a:r>
                    <a:rPr lang="en-US" sz="1200" i="1" kern="0" dirty="0">
                      <a:cs typeface="Helvetica" pitchFamily="34" charset="0"/>
                    </a:rPr>
                    <a:t>Global threat intelligence</a:t>
                  </a:r>
                </a:p>
              </p:txBody>
            </p:sp>
          </p:grpSp>
          <p:sp>
            <p:nvSpPr>
              <p:cNvPr id="57" name="TextBox 56"/>
              <p:cNvSpPr txBox="1"/>
              <p:nvPr/>
            </p:nvSpPr>
            <p:spPr>
              <a:xfrm>
                <a:off x="353441" y="1693918"/>
                <a:ext cx="2336549" cy="248337"/>
              </a:xfrm>
              <a:prstGeom prst="rect">
                <a:avLst/>
              </a:prstGeom>
              <a:noFill/>
            </p:spPr>
            <p:txBody>
              <a:bodyPr wrap="square" rtlCol="0">
                <a:spAutoFit/>
              </a:bodyPr>
              <a:lstStyle/>
              <a:p>
                <a:pPr algn="r"/>
                <a:r>
                  <a:rPr lang="en-US" b="1" kern="0" dirty="0" smtClean="0"/>
                  <a:t>SOKFÉLE ADATFORRÁS</a:t>
                </a:r>
                <a:endParaRPr lang="en-US" b="1" kern="0" dirty="0"/>
              </a:p>
            </p:txBody>
          </p:sp>
        </p:grpSp>
      </p:grpSp>
      <p:sp>
        <p:nvSpPr>
          <p:cNvPr id="19" name="Title 18"/>
          <p:cNvSpPr>
            <a:spLocks noGrp="1"/>
          </p:cNvSpPr>
          <p:nvPr>
            <p:ph type="title"/>
          </p:nvPr>
        </p:nvSpPr>
        <p:spPr>
          <a:xfrm>
            <a:off x="296334" y="180507"/>
            <a:ext cx="7962899" cy="285574"/>
          </a:xfrm>
        </p:spPr>
        <p:txBody>
          <a:bodyPr>
            <a:normAutofit fontScale="90000"/>
          </a:bodyPr>
          <a:lstStyle/>
          <a:p>
            <a:r>
              <a:rPr lang="en-US" dirty="0" smtClean="0"/>
              <a:t>IBM Sense </a:t>
            </a:r>
            <a:r>
              <a:rPr lang="en-US" dirty="0"/>
              <a:t>Analytics</a:t>
            </a:r>
            <a:br>
              <a:rPr lang="en-US" dirty="0"/>
            </a:br>
            <a:endParaRPr lang="en-US" dirty="0"/>
          </a:p>
        </p:txBody>
      </p:sp>
      <p:sp>
        <p:nvSpPr>
          <p:cNvPr id="20" name="Text Placeholder 19"/>
          <p:cNvSpPr>
            <a:spLocks noGrp="1"/>
          </p:cNvSpPr>
          <p:nvPr>
            <p:ph type="body" sz="quarter" idx="15"/>
          </p:nvPr>
        </p:nvSpPr>
        <p:spPr>
          <a:xfrm>
            <a:off x="1318476" y="5141985"/>
            <a:ext cx="6053577" cy="305128"/>
          </a:xfrm>
        </p:spPr>
        <p:txBody>
          <a:bodyPr>
            <a:normAutofit fontScale="92500"/>
          </a:bodyPr>
          <a:lstStyle/>
          <a:p>
            <a:r>
              <a:rPr lang="hu-HU" sz="1400" dirty="0" smtClean="0"/>
              <a:t>Speciális elemzések a fenyegetések megelőzésére, észlelésére és válaszolására</a:t>
            </a:r>
            <a:endParaRPr lang="hu-HU" sz="1400" dirty="0"/>
          </a:p>
        </p:txBody>
      </p:sp>
    </p:spTree>
    <p:extLst>
      <p:ext uri="{BB962C8B-B14F-4D97-AF65-F5344CB8AC3E}">
        <p14:creationId xmlns:p14="http://schemas.microsoft.com/office/powerpoint/2010/main" val="204764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6600" y="187668"/>
            <a:ext cx="8887400" cy="281786"/>
          </a:xfrm>
        </p:spPr>
        <p:txBody>
          <a:bodyPr>
            <a:normAutofit/>
          </a:bodyPr>
          <a:lstStyle/>
          <a:p>
            <a:r>
              <a:rPr lang="hu-HU" altLang="en-US" sz="1800" dirty="0" smtClean="0"/>
              <a:t>Támadások megelőzésére és helyreállítására vonatkozó kérdések megválaszolása</a:t>
            </a:r>
            <a:endParaRPr lang="hu-HU" sz="1800" dirty="0"/>
          </a:p>
        </p:txBody>
      </p:sp>
      <p:grpSp>
        <p:nvGrpSpPr>
          <p:cNvPr id="15" name="Group 14"/>
          <p:cNvGrpSpPr/>
          <p:nvPr/>
        </p:nvGrpSpPr>
        <p:grpSpPr>
          <a:xfrm>
            <a:off x="256600" y="723900"/>
            <a:ext cx="8678001" cy="4577611"/>
            <a:chOff x="324597" y="1153886"/>
            <a:chExt cx="8678001" cy="4577611"/>
          </a:xfrm>
        </p:grpSpPr>
        <p:pic>
          <p:nvPicPr>
            <p:cNvPr id="16" name="Picture 11"/>
            <p:cNvPicPr>
              <a:picLocks noChangeAspect="1" noChangeArrowheads="1"/>
            </p:cNvPicPr>
            <p:nvPr/>
          </p:nvPicPr>
          <p:blipFill>
            <a:blip r:embed="rId3"/>
            <a:srcRect/>
            <a:stretch>
              <a:fillRect/>
            </a:stretch>
          </p:blipFill>
          <p:spPr bwMode="auto">
            <a:xfrm>
              <a:off x="456316" y="1302733"/>
              <a:ext cx="8418513" cy="4365625"/>
            </a:xfrm>
            <a:prstGeom prst="rect">
              <a:avLst/>
            </a:prstGeom>
            <a:noFill/>
            <a:ln w="9525">
              <a:noFill/>
              <a:miter lim="800000"/>
              <a:headEnd/>
              <a:tailEnd/>
            </a:ln>
            <a:effectLst/>
          </p:spPr>
        </p:pic>
        <p:sp>
          <p:nvSpPr>
            <p:cNvPr id="17" name="Frame 16"/>
            <p:cNvSpPr/>
            <p:nvPr/>
          </p:nvSpPr>
          <p:spPr bwMode="auto">
            <a:xfrm>
              <a:off x="324597" y="1153886"/>
              <a:ext cx="8678001" cy="4577611"/>
            </a:xfrm>
            <a:prstGeom prst="frame">
              <a:avLst>
                <a:gd name="adj1" fmla="val 2383"/>
              </a:avLst>
            </a:prstGeom>
            <a:solidFill>
              <a:schemeClr val="bg1">
                <a:lumMod val="50000"/>
              </a:schemeClr>
            </a:solidFill>
            <a:ln/>
            <a:extLst/>
          </p:spPr>
          <p:style>
            <a:lnRef idx="0">
              <a:schemeClr val="dk1"/>
            </a:lnRef>
            <a:fillRef idx="3">
              <a:schemeClr val="dk1"/>
            </a:fillRef>
            <a:effectRef idx="3">
              <a:schemeClr val="dk1"/>
            </a:effectRef>
            <a:fontRef idx="minor">
              <a:schemeClr val="lt1"/>
            </a:fontRef>
          </p:style>
          <p:txBody>
            <a:bodyPr/>
            <a:lstStyle/>
            <a:p>
              <a:pPr>
                <a:defRPr/>
              </a:pPr>
              <a:endParaRPr lang="en-US" sz="1600" dirty="0">
                <a:solidFill>
                  <a:srgbClr val="FFFFFF"/>
                </a:solidFill>
              </a:endParaRPr>
            </a:p>
          </p:txBody>
        </p:sp>
      </p:grpSp>
      <p:sp>
        <p:nvSpPr>
          <p:cNvPr id="18" name="Rounded Rectangular Callout 17"/>
          <p:cNvSpPr/>
          <p:nvPr/>
        </p:nvSpPr>
        <p:spPr bwMode="auto">
          <a:xfrm>
            <a:off x="876300" y="469454"/>
            <a:ext cx="1765501" cy="351692"/>
          </a:xfrm>
          <a:prstGeom prst="wedgeRoundRectCallout">
            <a:avLst>
              <a:gd name="adj1" fmla="val 8245"/>
              <a:gd name="adj2" fmla="val 246583"/>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Mi volt a támadás?</a:t>
            </a:r>
          </a:p>
        </p:txBody>
      </p:sp>
      <p:sp>
        <p:nvSpPr>
          <p:cNvPr id="19" name="Rounded Rectangular Callout 18"/>
          <p:cNvSpPr/>
          <p:nvPr/>
        </p:nvSpPr>
        <p:spPr bwMode="auto">
          <a:xfrm>
            <a:off x="5715000" y="457916"/>
            <a:ext cx="1765501" cy="351692"/>
          </a:xfrm>
          <a:prstGeom prst="wedgeRoundRectCallout">
            <a:avLst>
              <a:gd name="adj1" fmla="val 51867"/>
              <a:gd name="adj2" fmla="val 179644"/>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Mennyire</a:t>
            </a:r>
            <a:r>
              <a:rPr kumimoji="0" lang="hu-HU" sz="1200" i="0" u="none" strike="noStrike" normalizeH="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 hiteles</a:t>
            </a: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a:t>
            </a:r>
          </a:p>
        </p:txBody>
      </p:sp>
      <p:sp>
        <p:nvSpPr>
          <p:cNvPr id="20" name="Rounded Rectangular Callout 19"/>
          <p:cNvSpPr/>
          <p:nvPr/>
        </p:nvSpPr>
        <p:spPr bwMode="auto">
          <a:xfrm>
            <a:off x="4419797" y="1863139"/>
            <a:ext cx="1904119" cy="351692"/>
          </a:xfrm>
          <a:prstGeom prst="wedgeRoundRectCallout">
            <a:avLst>
              <a:gd name="adj1" fmla="val -98389"/>
              <a:gd name="adj2" fmla="val 156787"/>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Mennyire</a:t>
            </a:r>
            <a:r>
              <a:rPr kumimoji="0" lang="hu-HU" sz="1200" i="0" u="none" strike="noStrike" normalizeH="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 veszélyes?</a:t>
            </a:r>
            <a:endPar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1" name="Rounded Rectangular Callout 20"/>
          <p:cNvSpPr/>
          <p:nvPr/>
        </p:nvSpPr>
        <p:spPr bwMode="auto">
          <a:xfrm>
            <a:off x="3322503" y="2890931"/>
            <a:ext cx="1564499" cy="500272"/>
          </a:xfrm>
          <a:prstGeom prst="wedgeRoundRectCallout">
            <a:avLst>
              <a:gd name="adj1" fmla="val -139750"/>
              <a:gd name="adj2" fmla="val -67994"/>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Ki a felelős a támadásért?</a:t>
            </a:r>
            <a:endPar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endParaRPr>
          </a:p>
        </p:txBody>
      </p:sp>
      <p:sp>
        <p:nvSpPr>
          <p:cNvPr id="22" name="Rounded Rectangular Callout 21"/>
          <p:cNvSpPr/>
          <p:nvPr/>
        </p:nvSpPr>
        <p:spPr bwMode="auto">
          <a:xfrm>
            <a:off x="6927756" y="2965221"/>
            <a:ext cx="1765501" cy="351692"/>
          </a:xfrm>
          <a:prstGeom prst="wedgeRoundRectCallout">
            <a:avLst>
              <a:gd name="adj1" fmla="val -69931"/>
              <a:gd name="adj2" fmla="val -191786"/>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Honnan indították?</a:t>
            </a:r>
          </a:p>
        </p:txBody>
      </p:sp>
      <p:sp>
        <p:nvSpPr>
          <p:cNvPr id="23" name="Rounded Rectangular Callout 22"/>
          <p:cNvSpPr/>
          <p:nvPr/>
        </p:nvSpPr>
        <p:spPr bwMode="auto">
          <a:xfrm>
            <a:off x="3222001" y="3657181"/>
            <a:ext cx="2046839" cy="575834"/>
          </a:xfrm>
          <a:prstGeom prst="wedgeRoundRectCallout">
            <a:avLst>
              <a:gd name="adj1" fmla="val -98915"/>
              <a:gd name="adj2" fmla="val 928"/>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Mit vittek el és mi erre a bizonyíték?</a:t>
            </a:r>
          </a:p>
        </p:txBody>
      </p:sp>
      <p:sp>
        <p:nvSpPr>
          <p:cNvPr id="24" name="Rounded Rectangular Callout 23"/>
          <p:cNvSpPr/>
          <p:nvPr/>
        </p:nvSpPr>
        <p:spPr bwMode="auto">
          <a:xfrm>
            <a:off x="6975500" y="5170731"/>
            <a:ext cx="1765501" cy="455444"/>
          </a:xfrm>
          <a:prstGeom prst="wedgeRoundRectCallout">
            <a:avLst>
              <a:gd name="adj1" fmla="val -70055"/>
              <a:gd name="adj2" fmla="val -63282"/>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Hány célpontja volt a támadásnak?</a:t>
            </a:r>
          </a:p>
        </p:txBody>
      </p:sp>
      <p:sp>
        <p:nvSpPr>
          <p:cNvPr id="25" name="Rounded Rectangular Callout 24"/>
          <p:cNvSpPr/>
          <p:nvPr/>
        </p:nvSpPr>
        <p:spPr bwMode="auto">
          <a:xfrm>
            <a:off x="3322503" y="5199712"/>
            <a:ext cx="1765501" cy="458272"/>
          </a:xfrm>
          <a:prstGeom prst="wedgeRoundRectCallout">
            <a:avLst>
              <a:gd name="adj1" fmla="val -90615"/>
              <a:gd name="adj2" fmla="val -68698"/>
              <a:gd name="adj3" fmla="val 16667"/>
            </a:avLst>
          </a:prstGeom>
          <a:ln/>
          <a:ex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hu-HU" sz="1200" i="0" u="none" strike="noStrike" normalizeH="0" baseline="0" dirty="0" smtClean="0">
                <a:ln w="0"/>
                <a:solidFill>
                  <a:schemeClr val="bg1"/>
                </a:solidFill>
                <a:effectLst>
                  <a:outerShdw blurRad="38100" dist="19050" dir="2700000" algn="tl" rotWithShape="0">
                    <a:schemeClr val="dk1">
                      <a:alpha val="40000"/>
                    </a:schemeClr>
                  </a:outerShdw>
                </a:effectLst>
                <a:latin typeface="Consolas" charset="0"/>
                <a:ea typeface="Consolas" charset="0"/>
                <a:cs typeface="Consolas" charset="0"/>
              </a:rPr>
              <a:t>Sérülékenyek a célpontok?</a:t>
            </a:r>
          </a:p>
        </p:txBody>
      </p:sp>
    </p:spTree>
    <p:extLst>
      <p:ext uri="{BB962C8B-B14F-4D97-AF65-F5344CB8AC3E}">
        <p14:creationId xmlns:p14="http://schemas.microsoft.com/office/powerpoint/2010/main" val="139235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42" y="687464"/>
            <a:ext cx="6830000" cy="4159971"/>
          </a:xfrm>
          <a:prstGeom prst="rect">
            <a:avLst/>
          </a:prstGeom>
        </p:spPr>
      </p:pic>
      <p:sp>
        <p:nvSpPr>
          <p:cNvPr id="8" name="Title 7"/>
          <p:cNvSpPr>
            <a:spLocks noGrp="1"/>
          </p:cNvSpPr>
          <p:nvPr>
            <p:ph type="title"/>
          </p:nvPr>
        </p:nvSpPr>
        <p:spPr>
          <a:xfrm>
            <a:off x="304800" y="190500"/>
            <a:ext cx="8001000" cy="281786"/>
          </a:xfrm>
        </p:spPr>
        <p:txBody>
          <a:bodyPr>
            <a:normAutofit fontScale="90000"/>
          </a:bodyPr>
          <a:lstStyle/>
          <a:p>
            <a:r>
              <a:rPr lang="hu-HU" altLang="en-US" dirty="0" smtClean="0"/>
              <a:t>Figyelemmel kísérni a felhasználókra jellemző kockázatot</a:t>
            </a:r>
            <a:endParaRPr lang="hu-HU" dirty="0"/>
          </a:p>
        </p:txBody>
      </p:sp>
      <p:sp>
        <p:nvSpPr>
          <p:cNvPr id="6" name="Rounded Rectangular Callout 5"/>
          <p:cNvSpPr/>
          <p:nvPr/>
        </p:nvSpPr>
        <p:spPr>
          <a:xfrm>
            <a:off x="296517" y="3002007"/>
            <a:ext cx="1422237" cy="590070"/>
          </a:xfrm>
          <a:prstGeom prst="wedgeRoundRectCallout">
            <a:avLst>
              <a:gd name="adj1" fmla="val 56368"/>
              <a:gd name="adj2" fmla="val -122268"/>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Milyen a kockázat trendje?</a:t>
            </a:r>
            <a:endParaRPr lang="hu-HU" dirty="0">
              <a:latin typeface="Helvetica Neue" charset="0"/>
              <a:ea typeface="Helvetica Neue" charset="0"/>
              <a:cs typeface="Helvetica Neue" charset="0"/>
            </a:endParaRPr>
          </a:p>
        </p:txBody>
      </p:sp>
      <p:sp>
        <p:nvSpPr>
          <p:cNvPr id="20" name="Rounded Rectangular Callout 19"/>
          <p:cNvSpPr/>
          <p:nvPr/>
        </p:nvSpPr>
        <p:spPr>
          <a:xfrm>
            <a:off x="3962400" y="575865"/>
            <a:ext cx="1423450" cy="525574"/>
          </a:xfrm>
          <a:prstGeom prst="wedgeRoundRectCallout">
            <a:avLst>
              <a:gd name="adj1" fmla="val 12908"/>
              <a:gd name="adj2" fmla="val 155396"/>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Nő a kockázat?</a:t>
            </a:r>
            <a:endParaRPr lang="hu-HU" dirty="0">
              <a:latin typeface="Helvetica Neue" charset="0"/>
              <a:ea typeface="Helvetica Neue" charset="0"/>
              <a:cs typeface="Helvetica Neue" charset="0"/>
            </a:endParaRPr>
          </a:p>
        </p:txBody>
      </p:sp>
      <p:sp>
        <p:nvSpPr>
          <p:cNvPr id="21" name="Rounded Rectangular Callout 20"/>
          <p:cNvSpPr/>
          <p:nvPr/>
        </p:nvSpPr>
        <p:spPr>
          <a:xfrm>
            <a:off x="7334982" y="838652"/>
            <a:ext cx="1580836" cy="550364"/>
          </a:xfrm>
          <a:prstGeom prst="wedgeRoundRectCallout">
            <a:avLst>
              <a:gd name="adj1" fmla="val -69428"/>
              <a:gd name="adj2" fmla="val 79359"/>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Milyen támadásokban vettek részt?</a:t>
            </a:r>
            <a:endParaRPr lang="hu-HU" dirty="0">
              <a:latin typeface="Helvetica Neue" charset="0"/>
              <a:ea typeface="Helvetica Neue" charset="0"/>
              <a:cs typeface="Helvetica Neue" charset="0"/>
            </a:endParaRPr>
          </a:p>
        </p:txBody>
      </p:sp>
      <p:sp>
        <p:nvSpPr>
          <p:cNvPr id="23" name="Rounded Rectangular Callout 22"/>
          <p:cNvSpPr/>
          <p:nvPr/>
        </p:nvSpPr>
        <p:spPr>
          <a:xfrm>
            <a:off x="296517" y="1714500"/>
            <a:ext cx="1271050" cy="525574"/>
          </a:xfrm>
          <a:prstGeom prst="wedgeRoundRectCallout">
            <a:avLst>
              <a:gd name="adj1" fmla="val 53767"/>
              <a:gd name="adj2" fmla="val -103685"/>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Ki ő?</a:t>
            </a:r>
            <a:endParaRPr lang="hu-HU" dirty="0">
              <a:latin typeface="Helvetica Neue" charset="0"/>
              <a:ea typeface="Helvetica Neue" charset="0"/>
              <a:cs typeface="Helvetica Neue" charset="0"/>
            </a:endParaRPr>
          </a:p>
        </p:txBody>
      </p:sp>
      <p:sp>
        <p:nvSpPr>
          <p:cNvPr id="24" name="Rounded Rectangular Callout 23"/>
          <p:cNvSpPr/>
          <p:nvPr/>
        </p:nvSpPr>
        <p:spPr>
          <a:xfrm>
            <a:off x="296517" y="4073405"/>
            <a:ext cx="1087946" cy="577651"/>
          </a:xfrm>
          <a:prstGeom prst="wedgeRoundRectCallout">
            <a:avLst>
              <a:gd name="adj1" fmla="val 98028"/>
              <a:gd name="adj2" fmla="val -49743"/>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Előző aktivitások</a:t>
            </a:r>
            <a:endParaRPr lang="hu-HU" dirty="0">
              <a:latin typeface="Helvetica Neue" charset="0"/>
              <a:ea typeface="Helvetica Neue" charset="0"/>
              <a:cs typeface="Helvetica Neue" charset="0"/>
            </a:endParaRPr>
          </a:p>
        </p:txBody>
      </p:sp>
      <p:sp>
        <p:nvSpPr>
          <p:cNvPr id="25" name="Rounded Rectangular Callout 24"/>
          <p:cNvSpPr/>
          <p:nvPr/>
        </p:nvSpPr>
        <p:spPr>
          <a:xfrm>
            <a:off x="5867400" y="3149020"/>
            <a:ext cx="1856477" cy="577651"/>
          </a:xfrm>
          <a:prstGeom prst="wedgeRoundRectCallout">
            <a:avLst>
              <a:gd name="adj1" fmla="val -98422"/>
              <a:gd name="adj2" fmla="val -29095"/>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Miket értek el legutoljára ?</a:t>
            </a:r>
            <a:endParaRPr lang="hu-HU" dirty="0">
              <a:latin typeface="Helvetica Neue" charset="0"/>
              <a:ea typeface="Helvetica Neue" charset="0"/>
              <a:cs typeface="Helvetica Neue" charset="0"/>
            </a:endParaRPr>
          </a:p>
        </p:txBody>
      </p:sp>
      <p:sp>
        <p:nvSpPr>
          <p:cNvPr id="28" name="Rounded Rectangular Callout 27"/>
          <p:cNvSpPr/>
          <p:nvPr/>
        </p:nvSpPr>
        <p:spPr>
          <a:xfrm>
            <a:off x="5257800" y="4651056"/>
            <a:ext cx="1866900" cy="411557"/>
          </a:xfrm>
          <a:prstGeom prst="wedgeRoundRectCallout">
            <a:avLst>
              <a:gd name="adj1" fmla="val -29395"/>
              <a:gd name="adj2" fmla="val -211843"/>
              <a:gd name="adj3" fmla="val 16667"/>
            </a:avLst>
          </a:prstGeom>
          <a:solidFill>
            <a:schemeClr val="accent1">
              <a:lumMod val="40000"/>
              <a:lumOff val="60000"/>
            </a:schemeClr>
          </a:solidFill>
          <a:ln cmpd="sng">
            <a:solidFill>
              <a:schemeClr val="bg1"/>
            </a:solidFill>
            <a:prstDash val="solid"/>
          </a:ln>
          <a:effectLst>
            <a:outerShdw blurRad="50800" dist="50800" dir="5400000" sx="107000" sy="107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Helvetica Neue" charset="0"/>
                <a:ea typeface="Helvetica Neue" charset="0"/>
                <a:cs typeface="Helvetica Neue" charset="0"/>
              </a:rPr>
              <a:t>Bizonyítékok egy klikkre</a:t>
            </a:r>
            <a:endParaRPr lang="hu-HU" dirty="0">
              <a:latin typeface="Helvetica Neue" charset="0"/>
              <a:ea typeface="Helvetica Neue" charset="0"/>
              <a:cs typeface="Helvetica Neue" charset="0"/>
            </a:endParaRPr>
          </a:p>
        </p:txBody>
      </p:sp>
    </p:spTree>
    <p:extLst>
      <p:ext uri="{BB962C8B-B14F-4D97-AF65-F5344CB8AC3E}">
        <p14:creationId xmlns:p14="http://schemas.microsoft.com/office/powerpoint/2010/main" val="324681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rotWithShape="1">
          <a:blip r:embed="rId3" cstate="screen">
            <a:extLst>
              <a:ext uri="{28A0092B-C50C-407E-A947-70E740481C1C}">
                <a14:useLocalDpi xmlns:a14="http://schemas.microsoft.com/office/drawing/2010/main"/>
              </a:ext>
            </a:extLst>
          </a:blip>
          <a:srcRect l="28462"/>
          <a:stretch/>
        </p:blipFill>
        <p:spPr>
          <a:xfrm>
            <a:off x="986325" y="1671195"/>
            <a:ext cx="3161906" cy="2512800"/>
          </a:xfrm>
          <a:prstGeom prst="rect">
            <a:avLst/>
          </a:prstGeom>
        </p:spPr>
      </p:pic>
      <p:sp>
        <p:nvSpPr>
          <p:cNvPr id="28" name="Rounded Rectangle 27"/>
          <p:cNvSpPr/>
          <p:nvPr/>
        </p:nvSpPr>
        <p:spPr bwMode="auto">
          <a:xfrm>
            <a:off x="5043314" y="2190105"/>
            <a:ext cx="3846305" cy="1676261"/>
          </a:xfrm>
          <a:prstGeom prst="roundRect">
            <a:avLst>
              <a:gd name="adj" fmla="val 50000"/>
            </a:avLst>
          </a:prstGeom>
          <a:gradFill flip="none" rotWithShape="1">
            <a:gsLst>
              <a:gs pos="100000">
                <a:schemeClr val="tx2"/>
              </a:gs>
              <a:gs pos="12000">
                <a:schemeClr val="accent1"/>
              </a:gs>
            </a:gsLst>
            <a:lin ang="10800000" scaled="1"/>
            <a:tileRect/>
          </a:gradFill>
          <a:ln w="28575">
            <a:noFill/>
          </a:ln>
          <a:effectLst/>
          <a:extLst/>
        </p:spPr>
        <p:txBody>
          <a:bodyPr/>
          <a:lstStyle/>
          <a:p>
            <a:pPr fontAlgn="auto">
              <a:spcBef>
                <a:spcPts val="0"/>
              </a:spcBef>
              <a:spcAft>
                <a:spcPts val="0"/>
              </a:spcAft>
            </a:pPr>
            <a:endParaRPr lang="en-US" sz="1000" kern="0" dirty="0">
              <a:solidFill>
                <a:srgbClr val="000000"/>
              </a:solidFill>
              <a:latin typeface="Arial"/>
              <a:ea typeface="ＭＳ Ｐゴシック"/>
            </a:endParaRPr>
          </a:p>
        </p:txBody>
      </p:sp>
      <p:grpSp>
        <p:nvGrpSpPr>
          <p:cNvPr id="3" name="Group 61"/>
          <p:cNvGrpSpPr>
            <a:grpSpLocks/>
          </p:cNvGrpSpPr>
          <p:nvPr/>
        </p:nvGrpSpPr>
        <p:grpSpPr bwMode="auto">
          <a:xfrm>
            <a:off x="4463422" y="1831920"/>
            <a:ext cx="1967796" cy="2034446"/>
            <a:chOff x="5838825" y="2841625"/>
            <a:chExt cx="2859088" cy="2955925"/>
          </a:xfrm>
        </p:grpSpPr>
        <p:sp>
          <p:nvSpPr>
            <p:cNvPr id="4" name="Oval 3"/>
            <p:cNvSpPr/>
            <p:nvPr/>
          </p:nvSpPr>
          <p:spPr bwMode="auto">
            <a:xfrm>
              <a:off x="5838825" y="3033713"/>
              <a:ext cx="2859088" cy="2763837"/>
            </a:xfrm>
            <a:prstGeom prst="ellipse">
              <a:avLst/>
            </a:prstGeom>
            <a:solidFill>
              <a:schemeClr val="bg1">
                <a:lumMod val="95000"/>
                <a:alpha val="50196"/>
              </a:schemeClr>
            </a:solidFill>
            <a:ln w="762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sp>
          <p:nvSpPr>
            <p:cNvPr id="5" name="Oval 4"/>
            <p:cNvSpPr/>
            <p:nvPr/>
          </p:nvSpPr>
          <p:spPr bwMode="auto">
            <a:xfrm>
              <a:off x="6305550" y="3484563"/>
              <a:ext cx="1925638" cy="1862137"/>
            </a:xfrm>
            <a:prstGeom prst="ellipse">
              <a:avLst/>
            </a:prstGeom>
            <a:solidFill>
              <a:srgbClr val="D9D9D9">
                <a:alpha val="50196"/>
              </a:srgbClr>
            </a:solidFill>
            <a:ln w="762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sp>
          <p:nvSpPr>
            <p:cNvPr id="6" name="Oval 5"/>
            <p:cNvSpPr/>
            <p:nvPr/>
          </p:nvSpPr>
          <p:spPr bwMode="auto">
            <a:xfrm>
              <a:off x="6788150" y="3951288"/>
              <a:ext cx="960438" cy="928687"/>
            </a:xfrm>
            <a:prstGeom prst="ellipse">
              <a:avLst/>
            </a:prstGeom>
            <a:solidFill>
              <a:srgbClr val="BFBFBF">
                <a:alpha val="50196"/>
              </a:srgbClr>
            </a:solidFill>
            <a:ln w="38100" cap="flat" cmpd="sng" algn="ctr">
              <a:solidFill>
                <a:schemeClr val="bg1">
                  <a:lumMod val="85000"/>
                </a:schemeClr>
              </a:solidFill>
              <a:prstDash val="solid"/>
            </a:ln>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grpSp>
          <p:nvGrpSpPr>
            <p:cNvPr id="7" name="Group 82"/>
            <p:cNvGrpSpPr>
              <a:grpSpLocks/>
            </p:cNvGrpSpPr>
            <p:nvPr/>
          </p:nvGrpSpPr>
          <p:grpSpPr bwMode="auto">
            <a:xfrm>
              <a:off x="7107640" y="4258403"/>
              <a:ext cx="321741" cy="337353"/>
              <a:chOff x="7394247" y="3334441"/>
              <a:chExt cx="317007" cy="332404"/>
            </a:xfrm>
          </p:grpSpPr>
          <p:sp>
            <p:nvSpPr>
              <p:cNvPr id="12" name="Oval 11"/>
              <p:cNvSpPr/>
              <p:nvPr/>
            </p:nvSpPr>
            <p:spPr>
              <a:xfrm>
                <a:off x="7432954" y="3383778"/>
                <a:ext cx="225236" cy="231503"/>
              </a:xfrm>
              <a:prstGeom prst="ellipse">
                <a:avLst/>
              </a:prstGeom>
              <a:solidFill>
                <a:srgbClr val="C00000"/>
              </a:solidFill>
              <a:ln w="19050" cap="flat" cmpd="sng" algn="ctr">
                <a:solidFill>
                  <a:sysClr val="window" lastClr="FFFFFF"/>
                </a:solidFill>
                <a:prstDash val="solid"/>
              </a:ln>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sp>
            <p:nvSpPr>
              <p:cNvPr id="13" name="Oval 12"/>
              <p:cNvSpPr/>
              <p:nvPr/>
            </p:nvSpPr>
            <p:spPr>
              <a:xfrm>
                <a:off x="7526802" y="3479196"/>
                <a:ext cx="39104" cy="40669"/>
              </a:xfrm>
              <a:prstGeom prst="ellipse">
                <a:avLst/>
              </a:prstGeom>
              <a:solidFill>
                <a:sysClr val="window" lastClr="FFFFFF"/>
              </a:solidFill>
              <a:ln w="25400" cap="flat" cmpd="sng" algn="ctr">
                <a:noFill/>
                <a:prstDash val="solid"/>
              </a:ln>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cxnSp>
            <p:nvCxnSpPr>
              <p:cNvPr id="14" name="Straight Connector 95"/>
              <p:cNvCxnSpPr>
                <a:cxnSpLocks noChangeShapeType="1"/>
              </p:cNvCxnSpPr>
              <p:nvPr/>
            </p:nvCxnSpPr>
            <p:spPr bwMode="auto">
              <a:xfrm flipV="1">
                <a:off x="7546156" y="3334441"/>
                <a:ext cx="0" cy="84859"/>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5" name="Straight Connector 96"/>
              <p:cNvCxnSpPr>
                <a:cxnSpLocks noChangeShapeType="1"/>
              </p:cNvCxnSpPr>
              <p:nvPr/>
            </p:nvCxnSpPr>
            <p:spPr bwMode="auto">
              <a:xfrm flipV="1">
                <a:off x="7546156" y="3581985"/>
                <a:ext cx="0" cy="8486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6" name="Straight Connector 97"/>
              <p:cNvCxnSpPr>
                <a:cxnSpLocks noChangeShapeType="1"/>
              </p:cNvCxnSpPr>
              <p:nvPr/>
            </p:nvCxnSpPr>
            <p:spPr bwMode="auto">
              <a:xfrm rot="5400000" flipV="1">
                <a:off x="7670072" y="3453902"/>
                <a:ext cx="0" cy="82364"/>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17" name="Straight Connector 98"/>
              <p:cNvCxnSpPr>
                <a:cxnSpLocks noChangeShapeType="1"/>
              </p:cNvCxnSpPr>
              <p:nvPr/>
            </p:nvCxnSpPr>
            <p:spPr bwMode="auto">
              <a:xfrm rot="5400000" flipV="1">
                <a:off x="7435429" y="3453903"/>
                <a:ext cx="0" cy="82364"/>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grpSp>
        <p:grpSp>
          <p:nvGrpSpPr>
            <p:cNvPr id="8" name="Group 57"/>
            <p:cNvGrpSpPr>
              <a:grpSpLocks/>
            </p:cNvGrpSpPr>
            <p:nvPr/>
          </p:nvGrpSpPr>
          <p:grpSpPr bwMode="auto">
            <a:xfrm>
              <a:off x="6503988" y="3326776"/>
              <a:ext cx="1558925" cy="1081710"/>
              <a:chOff x="6484938" y="2821362"/>
              <a:chExt cx="1558925" cy="1120401"/>
            </a:xfrm>
          </p:grpSpPr>
          <p:sp>
            <p:nvSpPr>
              <p:cNvPr id="10" name="Isosceles Triangle 42"/>
              <p:cNvSpPr/>
              <p:nvPr/>
            </p:nvSpPr>
            <p:spPr bwMode="auto">
              <a:xfrm flipV="1">
                <a:off x="6516688" y="2838450"/>
                <a:ext cx="1465262" cy="1103313"/>
              </a:xfrm>
              <a:custGeom>
                <a:avLst/>
                <a:gdLst>
                  <a:gd name="connsiteX0" fmla="*/ 898541 w 1733703"/>
                  <a:gd name="connsiteY0" fmla="*/ 0 h 920486"/>
                  <a:gd name="connsiteX1" fmla="*/ 1450837 w 1733703"/>
                  <a:gd name="connsiteY1" fmla="*/ 591302 h 920486"/>
                  <a:gd name="connsiteX2" fmla="*/ 1569111 w 1733703"/>
                  <a:gd name="connsiteY2" fmla="*/ 591302 h 920486"/>
                  <a:gd name="connsiteX3" fmla="*/ 1733703 w 1733703"/>
                  <a:gd name="connsiteY3" fmla="*/ 755894 h 920486"/>
                  <a:gd name="connsiteX4" fmla="*/ 1569111 w 1733703"/>
                  <a:gd name="connsiteY4" fmla="*/ 920486 h 920486"/>
                  <a:gd name="connsiteX5" fmla="*/ 164592 w 1733703"/>
                  <a:gd name="connsiteY5" fmla="*/ 920486 h 920486"/>
                  <a:gd name="connsiteX6" fmla="*/ 0 w 1733703"/>
                  <a:gd name="connsiteY6" fmla="*/ 755894 h 920486"/>
                  <a:gd name="connsiteX7" fmla="*/ 164592 w 1733703"/>
                  <a:gd name="connsiteY7" fmla="*/ 591302 h 920486"/>
                  <a:gd name="connsiteX8" fmla="*/ 1282225 w 1733703"/>
                  <a:gd name="connsiteY8" fmla="*/ 591302 h 920486"/>
                  <a:gd name="connsiteX9" fmla="*/ 898541 w 1733703"/>
                  <a:gd name="connsiteY9" fmla="*/ 0 h 92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3703" h="920486">
                    <a:moveTo>
                      <a:pt x="898541" y="0"/>
                    </a:moveTo>
                    <a:lnTo>
                      <a:pt x="1450837" y="591302"/>
                    </a:lnTo>
                    <a:lnTo>
                      <a:pt x="1569111" y="591302"/>
                    </a:lnTo>
                    <a:cubicBezTo>
                      <a:pt x="1660013" y="591302"/>
                      <a:pt x="1733703" y="664992"/>
                      <a:pt x="1733703" y="755894"/>
                    </a:cubicBezTo>
                    <a:cubicBezTo>
                      <a:pt x="1733703" y="846796"/>
                      <a:pt x="1660013" y="920486"/>
                      <a:pt x="1569111" y="920486"/>
                    </a:cubicBezTo>
                    <a:lnTo>
                      <a:pt x="164592" y="920486"/>
                    </a:lnTo>
                    <a:cubicBezTo>
                      <a:pt x="73690" y="920486"/>
                      <a:pt x="0" y="846796"/>
                      <a:pt x="0" y="755894"/>
                    </a:cubicBezTo>
                    <a:cubicBezTo>
                      <a:pt x="0" y="664992"/>
                      <a:pt x="73690" y="591302"/>
                      <a:pt x="164592" y="591302"/>
                    </a:cubicBezTo>
                    <a:lnTo>
                      <a:pt x="1282225" y="591302"/>
                    </a:lnTo>
                    <a:cubicBezTo>
                      <a:pt x="1151083" y="354777"/>
                      <a:pt x="1029683" y="236525"/>
                      <a:pt x="898541" y="0"/>
                    </a:cubicBezTo>
                    <a:close/>
                  </a:path>
                </a:pathLst>
              </a:custGeom>
              <a:solidFill>
                <a:srgbClr val="C00000"/>
              </a:soli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en-US" sz="1000" kern="0" dirty="0">
                  <a:solidFill>
                    <a:sysClr val="window" lastClr="FFFFFF"/>
                  </a:solidFill>
                  <a:latin typeface="Arial"/>
                  <a:ea typeface="ＭＳ Ｐゴシック"/>
                  <a:cs typeface="Helvetica" pitchFamily="34" charset="0"/>
                </a:endParaRPr>
              </a:p>
            </p:txBody>
          </p:sp>
          <p:sp>
            <p:nvSpPr>
              <p:cNvPr id="11" name="TextBox 10"/>
              <p:cNvSpPr txBox="1"/>
              <p:nvPr/>
            </p:nvSpPr>
            <p:spPr bwMode="auto">
              <a:xfrm>
                <a:off x="6484938" y="2821362"/>
                <a:ext cx="1558925" cy="472439"/>
              </a:xfrm>
              <a:prstGeom prst="rect">
                <a:avLst/>
              </a:prstGeom>
              <a:noFill/>
              <a:effectLst/>
            </p:spPr>
            <p:txBody>
              <a:bodyPr anchor="ctr">
                <a:spAutoFit/>
              </a:bodyPr>
              <a:lstStyle/>
              <a:p>
                <a:pPr algn="ctr" fontAlgn="auto">
                  <a:lnSpc>
                    <a:spcPct val="80000"/>
                  </a:lnSpc>
                  <a:spcBef>
                    <a:spcPts val="0"/>
                  </a:spcBef>
                  <a:spcAft>
                    <a:spcPts val="0"/>
                  </a:spcAft>
                  <a:defRPr/>
                </a:pPr>
                <a:r>
                  <a:rPr lang="hu-HU" sz="900" b="1" kern="0" dirty="0" err="1" smtClean="0">
                    <a:solidFill>
                      <a:srgbClr val="FFFFFF"/>
                    </a:solidFill>
                    <a:latin typeface="Arial"/>
                    <a:ea typeface="ＭＳ Ｐゴシック"/>
                    <a:cs typeface="Helvetica" pitchFamily="34" charset="0"/>
                  </a:rPr>
                  <a:t>Priorizált</a:t>
                </a:r>
                <a:endParaRPr lang="hu-HU" sz="900" b="1" kern="0" dirty="0" smtClean="0">
                  <a:solidFill>
                    <a:srgbClr val="FFFFFF"/>
                  </a:solidFill>
                  <a:latin typeface="Arial"/>
                  <a:ea typeface="ＭＳ Ｐゴシック"/>
                  <a:cs typeface="Helvetica" pitchFamily="34" charset="0"/>
                </a:endParaRPr>
              </a:p>
              <a:p>
                <a:pPr algn="ctr" fontAlgn="auto">
                  <a:lnSpc>
                    <a:spcPct val="80000"/>
                  </a:lnSpc>
                  <a:spcBef>
                    <a:spcPts val="0"/>
                  </a:spcBef>
                  <a:spcAft>
                    <a:spcPts val="0"/>
                  </a:spcAft>
                  <a:defRPr/>
                </a:pPr>
                <a:r>
                  <a:rPr lang="hu-HU" sz="900" b="1" kern="0" dirty="0" smtClean="0">
                    <a:solidFill>
                      <a:srgbClr val="FFFFFF"/>
                    </a:solidFill>
                    <a:latin typeface="Arial"/>
                    <a:ea typeface="ＭＳ Ｐゴシック"/>
                    <a:cs typeface="Helvetica" pitchFamily="34" charset="0"/>
                  </a:rPr>
                  <a:t>incidens</a:t>
                </a:r>
                <a:endParaRPr lang="hu-HU" sz="900" b="1" kern="0" dirty="0">
                  <a:solidFill>
                    <a:sysClr val="windowText" lastClr="000000"/>
                  </a:solidFill>
                  <a:latin typeface="Arial"/>
                  <a:ea typeface="ＭＳ Ｐゴシック"/>
                  <a:cs typeface="Helvetica" pitchFamily="34" charset="0"/>
                </a:endParaRPr>
              </a:p>
            </p:txBody>
          </p:sp>
        </p:grpSp>
        <p:pic>
          <p:nvPicPr>
            <p:cNvPr id="9" name="Picture 3"/>
            <p:cNvPicPr>
              <a:picLocks noChangeAspect="1" noChangeArrowheads="1"/>
            </p:cNvPicPr>
            <p:nvPr/>
          </p:nvPicPr>
          <p:blipFill>
            <a:blip r:embed="rId4" cstate="screen">
              <a:duotone>
                <a:srgbClr val="82D1F5">
                  <a:shade val="45000"/>
                  <a:satMod val="135000"/>
                </a:srgbClr>
                <a:prstClr val="white"/>
              </a:duotone>
              <a:lum bright="-100000"/>
              <a:extLst>
                <a:ext uri="{28A0092B-C50C-407E-A947-70E740481C1C}">
                  <a14:useLocalDpi xmlns:a14="http://schemas.microsoft.com/office/drawing/2010/main"/>
                </a:ext>
              </a:extLst>
            </a:blip>
            <a:srcRect/>
            <a:stretch>
              <a:fillRect/>
            </a:stretch>
          </p:blipFill>
          <p:spPr bwMode="auto">
            <a:xfrm>
              <a:off x="7061295" y="2841625"/>
              <a:ext cx="414439" cy="49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7328" y="2924696"/>
            <a:ext cx="2509011" cy="189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749753" y="3932825"/>
            <a:ext cx="1801813" cy="480131"/>
          </a:xfrm>
          <a:prstGeom prst="rect">
            <a:avLst/>
          </a:prstGeom>
          <a:noFill/>
        </p:spPr>
        <p:txBody>
          <a:bodyPr wrap="square" rtlCol="0">
            <a:spAutoFit/>
          </a:bodyPr>
          <a:lstStyle/>
          <a:p>
            <a:pPr algn="r">
              <a:lnSpc>
                <a:spcPct val="90000"/>
              </a:lnSpc>
            </a:pPr>
            <a:r>
              <a:rPr lang="hu-HU" sz="1400" b="1" i="1" dirty="0" smtClean="0">
                <a:solidFill>
                  <a:srgbClr val="004266"/>
                </a:solidFill>
                <a:latin typeface="Arial"/>
                <a:ea typeface="ＭＳ Ｐゴシック"/>
              </a:rPr>
              <a:t>Beépített</a:t>
            </a:r>
            <a:br>
              <a:rPr lang="hu-HU" sz="1400" b="1" i="1" dirty="0" smtClean="0">
                <a:solidFill>
                  <a:srgbClr val="004266"/>
                </a:solidFill>
                <a:latin typeface="Arial"/>
                <a:ea typeface="ＭＳ Ｐゴシック"/>
              </a:rPr>
            </a:br>
            <a:r>
              <a:rPr lang="hu-HU" sz="1400" b="1" i="1" dirty="0" smtClean="0">
                <a:solidFill>
                  <a:srgbClr val="004266"/>
                </a:solidFill>
                <a:latin typeface="Arial"/>
                <a:ea typeface="ＭＳ Ｐゴシック"/>
              </a:rPr>
              <a:t>Intelligencia</a:t>
            </a:r>
            <a:endParaRPr lang="hu-HU" sz="1400" b="1" i="1" dirty="0">
              <a:solidFill>
                <a:srgbClr val="004266"/>
              </a:solidFill>
              <a:latin typeface="Arial"/>
              <a:ea typeface="ＭＳ Ｐゴシック"/>
            </a:endParaRPr>
          </a:p>
        </p:txBody>
      </p:sp>
      <p:sp>
        <p:nvSpPr>
          <p:cNvPr id="18" name="Trapezoid 17"/>
          <p:cNvSpPr/>
          <p:nvPr/>
        </p:nvSpPr>
        <p:spPr bwMode="auto">
          <a:xfrm rot="5400000">
            <a:off x="1271502" y="652291"/>
            <a:ext cx="3622495" cy="4543392"/>
          </a:xfrm>
          <a:prstGeom prst="trapezoid">
            <a:avLst>
              <a:gd name="adj" fmla="val 49729"/>
            </a:avLst>
          </a:prstGeom>
          <a:gradFill flip="none" rotWithShape="0">
            <a:gsLst>
              <a:gs pos="100000">
                <a:schemeClr val="tx2"/>
              </a:gs>
              <a:gs pos="40000">
                <a:schemeClr val="accent1"/>
              </a:gs>
            </a:gsLst>
            <a:lin ang="0" scaled="1"/>
            <a:tileRect/>
          </a:gradFill>
          <a:ln w="28575">
            <a:noFill/>
          </a:ln>
          <a:effectLst/>
        </p:spPr>
        <p:txBody>
          <a:bodyPr/>
          <a:lstStyle/>
          <a:p>
            <a:pPr fontAlgn="auto">
              <a:spcBef>
                <a:spcPts val="0"/>
              </a:spcBef>
              <a:spcAft>
                <a:spcPts val="0"/>
              </a:spcAft>
              <a:defRPr/>
            </a:pPr>
            <a:endParaRPr lang="en-US" sz="1000" kern="0" dirty="0">
              <a:solidFill>
                <a:srgbClr val="000000"/>
              </a:solidFill>
              <a:latin typeface="Arial"/>
              <a:ea typeface="ＭＳ Ｐゴシック"/>
            </a:endParaRPr>
          </a:p>
        </p:txBody>
      </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rot="5400000">
            <a:off x="4743017" y="2506682"/>
            <a:ext cx="426416" cy="834610"/>
          </a:xfrm>
          <a:prstGeom prst="rect">
            <a:avLst/>
          </a:prstGeom>
        </p:spPr>
      </p:pic>
      <p:sp>
        <p:nvSpPr>
          <p:cNvPr id="2" name="Title 1"/>
          <p:cNvSpPr>
            <a:spLocks noGrp="1"/>
          </p:cNvSpPr>
          <p:nvPr>
            <p:ph type="title"/>
          </p:nvPr>
        </p:nvSpPr>
        <p:spPr>
          <a:xfrm>
            <a:off x="289492" y="228600"/>
            <a:ext cx="8587808" cy="339419"/>
          </a:xfrm>
        </p:spPr>
        <p:txBody>
          <a:bodyPr>
            <a:normAutofit fontScale="90000"/>
          </a:bodyPr>
          <a:lstStyle/>
          <a:p>
            <a:r>
              <a:rPr lang="hu-HU" dirty="0" smtClean="0"/>
              <a:t>A kriminalisztika adatainak kiterjesztése az incidensek és a kockázatok körül</a:t>
            </a:r>
            <a:endParaRPr lang="hu-HU" dirty="0"/>
          </a:p>
        </p:txBody>
      </p:sp>
      <p:sp>
        <p:nvSpPr>
          <p:cNvPr id="73" name="TextBox 72"/>
          <p:cNvSpPr txBox="1"/>
          <p:nvPr/>
        </p:nvSpPr>
        <p:spPr>
          <a:xfrm>
            <a:off x="1171849" y="1880610"/>
            <a:ext cx="2742175" cy="1967490"/>
          </a:xfrm>
          <a:prstGeom prst="rect">
            <a:avLst/>
          </a:prstGeom>
          <a:noFill/>
        </p:spPr>
        <p:txBody>
          <a:bodyPr wrap="square" lIns="101882" tIns="50941" rIns="101882" bIns="50941" rtlCol="0">
            <a:spAutoFit/>
          </a:bodyPr>
          <a:lstStyle/>
          <a:p>
            <a:pPr>
              <a:lnSpc>
                <a:spcPct val="95000"/>
              </a:lnSpc>
              <a:spcBef>
                <a:spcPts val="400"/>
              </a:spcBef>
              <a:buClr>
                <a:schemeClr val="tx2"/>
              </a:buClr>
            </a:pPr>
            <a:r>
              <a:rPr lang="en-US" sz="1400" b="1" i="1" dirty="0" smtClean="0">
                <a:solidFill>
                  <a:schemeClr val="tx2"/>
                </a:solidFill>
              </a:rPr>
              <a:t>FELISMERÉS</a:t>
            </a:r>
            <a:endParaRPr lang="en-US" sz="1400" b="1" i="1" dirty="0">
              <a:solidFill>
                <a:schemeClr val="tx2"/>
              </a:solidFill>
            </a:endParaRPr>
          </a:p>
          <a:p>
            <a:pPr marL="114300" indent="-114300">
              <a:lnSpc>
                <a:spcPct val="95000"/>
              </a:lnSpc>
              <a:spcBef>
                <a:spcPts val="400"/>
              </a:spcBef>
              <a:buClr>
                <a:schemeClr val="tx2"/>
              </a:buClr>
              <a:buFont typeface="Arial" charset="0"/>
              <a:buChar char="•"/>
            </a:pPr>
            <a:r>
              <a:rPr lang="hu-HU" dirty="0" smtClean="0">
                <a:solidFill>
                  <a:schemeClr val="bg1"/>
                </a:solidFill>
              </a:rPr>
              <a:t>Adatgyűjtés, Tárolás és elemzés</a:t>
            </a:r>
          </a:p>
          <a:p>
            <a:pPr marL="114300" indent="-114300">
              <a:lnSpc>
                <a:spcPct val="95000"/>
              </a:lnSpc>
              <a:spcBef>
                <a:spcPts val="400"/>
              </a:spcBef>
              <a:buClr>
                <a:schemeClr val="tx2"/>
              </a:buClr>
              <a:buFont typeface="Arial" charset="0"/>
              <a:buChar char="•"/>
            </a:pPr>
            <a:r>
              <a:rPr lang="hu-HU" dirty="0" smtClean="0">
                <a:solidFill>
                  <a:schemeClr val="bg1"/>
                </a:solidFill>
              </a:rPr>
              <a:t>Valós idejű korreláció és biztonsági intelligencia</a:t>
            </a:r>
          </a:p>
          <a:p>
            <a:pPr marL="114300" indent="-114300">
              <a:lnSpc>
                <a:spcPct val="95000"/>
              </a:lnSpc>
              <a:spcBef>
                <a:spcPts val="400"/>
              </a:spcBef>
              <a:buClr>
                <a:schemeClr val="tx2"/>
              </a:buClr>
              <a:buFont typeface="Arial" charset="0"/>
              <a:buChar char="•"/>
            </a:pPr>
            <a:r>
              <a:rPr lang="hu-HU" dirty="0" smtClean="0">
                <a:solidFill>
                  <a:schemeClr val="bg1"/>
                </a:solidFill>
              </a:rPr>
              <a:t>Automatikus eszköz, szolgáltatás és felhasználó felfedezés és profilkészítés</a:t>
            </a:r>
          </a:p>
          <a:p>
            <a:pPr marL="114300" indent="-114300">
              <a:lnSpc>
                <a:spcPct val="95000"/>
              </a:lnSpc>
              <a:spcBef>
                <a:spcPts val="400"/>
              </a:spcBef>
              <a:buClr>
                <a:schemeClr val="tx2"/>
              </a:buClr>
              <a:buFont typeface="Arial" charset="0"/>
              <a:buChar char="•"/>
            </a:pPr>
            <a:r>
              <a:rPr lang="hu-HU" dirty="0" smtClean="0">
                <a:solidFill>
                  <a:schemeClr val="bg1"/>
                </a:solidFill>
              </a:rPr>
              <a:t>Tevékenységek megfigyelése és anomália felderítése</a:t>
            </a:r>
            <a:endParaRPr lang="hu-HU" dirty="0">
              <a:solidFill>
                <a:schemeClr val="bg1"/>
              </a:solidFill>
            </a:endParaRPr>
          </a:p>
        </p:txBody>
      </p:sp>
      <p:pic>
        <p:nvPicPr>
          <p:cNvPr id="76" name="Picture 7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6162" y="2531607"/>
            <a:ext cx="817826" cy="704889"/>
          </a:xfrm>
          <a:prstGeom prst="rect">
            <a:avLst/>
          </a:prstGeom>
          <a:noFill/>
        </p:spPr>
      </p:pic>
      <p:sp>
        <p:nvSpPr>
          <p:cNvPr id="51" name="TextBox 50"/>
          <p:cNvSpPr txBox="1"/>
          <p:nvPr/>
        </p:nvSpPr>
        <p:spPr>
          <a:xfrm>
            <a:off x="6535081" y="2244684"/>
            <a:ext cx="2342219" cy="1320874"/>
          </a:xfrm>
          <a:prstGeom prst="rect">
            <a:avLst/>
          </a:prstGeom>
          <a:noFill/>
        </p:spPr>
        <p:txBody>
          <a:bodyPr wrap="square" rtlCol="0">
            <a:spAutoFit/>
          </a:bodyPr>
          <a:lstStyle/>
          <a:p>
            <a:pPr>
              <a:lnSpc>
                <a:spcPct val="95000"/>
              </a:lnSpc>
              <a:spcBef>
                <a:spcPts val="600"/>
              </a:spcBef>
              <a:buClr>
                <a:schemeClr val="tx2"/>
              </a:buClr>
              <a:defRPr/>
            </a:pPr>
            <a:r>
              <a:rPr lang="hu-HU" sz="1400" b="1" i="1" dirty="0" smtClean="0">
                <a:solidFill>
                  <a:schemeClr val="tx2"/>
                </a:solidFill>
              </a:rPr>
              <a:t>KÁRMENTESÍTÉS</a:t>
            </a:r>
          </a:p>
          <a:p>
            <a:pPr marL="152400" indent="-152400">
              <a:lnSpc>
                <a:spcPct val="95000"/>
              </a:lnSpc>
              <a:spcBef>
                <a:spcPts val="400"/>
              </a:spcBef>
              <a:buClr>
                <a:schemeClr val="tx2"/>
              </a:buClr>
              <a:buFont typeface="Arial" pitchFamily="34" charset="0"/>
              <a:buChar char="•"/>
              <a:defRPr/>
            </a:pPr>
            <a:r>
              <a:rPr lang="hu-HU" sz="1400" dirty="0" smtClean="0">
                <a:solidFill>
                  <a:schemeClr val="bg1"/>
                </a:solidFill>
              </a:rPr>
              <a:t>Nyomozás</a:t>
            </a:r>
          </a:p>
          <a:p>
            <a:pPr marL="152400" indent="-152400">
              <a:lnSpc>
                <a:spcPct val="95000"/>
              </a:lnSpc>
              <a:spcBef>
                <a:spcPts val="600"/>
              </a:spcBef>
              <a:buClr>
                <a:schemeClr val="tx2"/>
              </a:buClr>
              <a:buFont typeface="Arial" pitchFamily="34" charset="0"/>
              <a:buChar char="•"/>
              <a:defRPr/>
            </a:pPr>
            <a:r>
              <a:rPr lang="hu-HU" sz="1400" dirty="0" smtClean="0">
                <a:solidFill>
                  <a:schemeClr val="bg1"/>
                </a:solidFill>
              </a:rPr>
              <a:t>Folyamatos </a:t>
            </a:r>
            <a:r>
              <a:rPr lang="hu-HU" sz="1400" dirty="0" err="1" smtClean="0">
                <a:solidFill>
                  <a:schemeClr val="bg1"/>
                </a:solidFill>
              </a:rPr>
              <a:t>monitorozás</a:t>
            </a:r>
            <a:r>
              <a:rPr lang="hu-HU" sz="1400" dirty="0" smtClean="0">
                <a:solidFill>
                  <a:schemeClr val="bg1"/>
                </a:solidFill>
              </a:rPr>
              <a:t> és védelem</a:t>
            </a:r>
          </a:p>
          <a:p>
            <a:pPr marL="152400" indent="-152400">
              <a:lnSpc>
                <a:spcPct val="95000"/>
              </a:lnSpc>
              <a:spcBef>
                <a:spcPts val="600"/>
              </a:spcBef>
              <a:buClr>
                <a:schemeClr val="tx2"/>
              </a:buClr>
              <a:buFont typeface="Arial" pitchFamily="34" charset="0"/>
              <a:buChar char="•"/>
              <a:defRPr/>
            </a:pPr>
            <a:r>
              <a:rPr lang="hu-HU" sz="1400" dirty="0" smtClean="0">
                <a:solidFill>
                  <a:schemeClr val="bg1"/>
                </a:solidFill>
              </a:rPr>
              <a:t>Incidens válasz</a:t>
            </a:r>
            <a:endParaRPr lang="hu-HU" sz="1400" dirty="0">
              <a:solidFill>
                <a:schemeClr val="bg1"/>
              </a:solidFill>
            </a:endParaRPr>
          </a:p>
        </p:txBody>
      </p:sp>
      <p:pic>
        <p:nvPicPr>
          <p:cNvPr id="42" name="Picture 41"/>
          <p:cNvPicPr>
            <a:picLocks noChangeAspect="1"/>
          </p:cNvPicPr>
          <p:nvPr/>
        </p:nvPicPr>
        <p:blipFill>
          <a:blip r:embed="rId6"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rot="16200000" flipH="1">
            <a:off x="5710144" y="2506682"/>
            <a:ext cx="426416" cy="834610"/>
          </a:xfrm>
          <a:prstGeom prst="rect">
            <a:avLst/>
          </a:prstGeom>
        </p:spPr>
      </p:pic>
      <p:sp>
        <p:nvSpPr>
          <p:cNvPr id="24" name="Oval 23"/>
          <p:cNvSpPr/>
          <p:nvPr/>
        </p:nvSpPr>
        <p:spPr bwMode="auto">
          <a:xfrm>
            <a:off x="499426" y="1073539"/>
            <a:ext cx="687186" cy="3705281"/>
          </a:xfrm>
          <a:prstGeom prst="ellipse">
            <a:avLst/>
          </a:prstGeom>
          <a:gradFill flip="none" rotWithShape="1">
            <a:gsLst>
              <a:gs pos="0">
                <a:schemeClr val="tx2"/>
              </a:gs>
              <a:gs pos="100000">
                <a:schemeClr val="bg2"/>
              </a:gs>
            </a:gsLst>
            <a:lin ang="0" scaled="1"/>
            <a:tileRect/>
          </a:gradFill>
          <a:ln w="25400" cap="flat" cmpd="sng" algn="ctr">
            <a:solidFill>
              <a:schemeClr val="accent1">
                <a:alpha val="50196"/>
              </a:schemeClr>
            </a:solidFill>
            <a:prstDash val="solid"/>
          </a:ln>
          <a:effectLst/>
        </p:spPr>
        <p:txBody>
          <a:bodyPr lIns="84902" tIns="42451" rIns="84902" bIns="42451" anchor="ctr"/>
          <a:lstStyle/>
          <a:p>
            <a:pPr algn="r" fontAlgn="auto">
              <a:spcBef>
                <a:spcPts val="0"/>
              </a:spcBef>
              <a:spcAft>
                <a:spcPts val="0"/>
              </a:spcAft>
              <a:defRPr/>
            </a:pPr>
            <a:endParaRPr lang="en-US" sz="1000" b="1" kern="0" dirty="0">
              <a:solidFill>
                <a:srgbClr val="003E69"/>
              </a:solidFill>
              <a:latin typeface="Arial"/>
              <a:ea typeface="ＭＳ Ｐゴシック"/>
              <a:cs typeface="Helvetica" pitchFamily="34" charset="0"/>
            </a:endParaRPr>
          </a:p>
        </p:txBody>
      </p:sp>
      <p:sp>
        <p:nvSpPr>
          <p:cNvPr id="26" name="Rectangle 96"/>
          <p:cNvSpPr/>
          <p:nvPr/>
        </p:nvSpPr>
        <p:spPr bwMode="auto">
          <a:xfrm>
            <a:off x="341181" y="1112284"/>
            <a:ext cx="821812" cy="3634525"/>
          </a:xfrm>
          <a:custGeom>
            <a:avLst/>
            <a:gdLst>
              <a:gd name="connsiteX0" fmla="*/ 1694567 w 2610361"/>
              <a:gd name="connsiteY0" fmla="*/ 17172 h 3885908"/>
              <a:gd name="connsiteX1" fmla="*/ 2287447 w 2610361"/>
              <a:gd name="connsiteY1" fmla="*/ 0 h 3885908"/>
              <a:gd name="connsiteX2" fmla="*/ 2287447 w 2610361"/>
              <a:gd name="connsiteY2" fmla="*/ 12293 h 3885908"/>
              <a:gd name="connsiteX3" fmla="*/ 2610361 w 2610361"/>
              <a:gd name="connsiteY3" fmla="*/ 1946352 h 3885908"/>
              <a:gd name="connsiteX4" fmla="*/ 2287447 w 2610361"/>
              <a:gd name="connsiteY4" fmla="*/ 3880411 h 3885908"/>
              <a:gd name="connsiteX5" fmla="*/ 2287447 w 2610361"/>
              <a:gd name="connsiteY5" fmla="*/ 3885907 h 3885908"/>
              <a:gd name="connsiteX6" fmla="*/ 2268248 w 2610361"/>
              <a:gd name="connsiteY6" fmla="*/ 3885907 h 3885908"/>
              <a:gd name="connsiteX7" fmla="*/ 2268244 w 2610361"/>
              <a:gd name="connsiteY7" fmla="*/ 3885908 h 3885908"/>
              <a:gd name="connsiteX8" fmla="*/ 2268241 w 2610361"/>
              <a:gd name="connsiteY8" fmla="*/ 3885907 h 3885908"/>
              <a:gd name="connsiteX9" fmla="*/ 0 w 2610361"/>
              <a:gd name="connsiteY9" fmla="*/ 3885907 h 3885908"/>
              <a:gd name="connsiteX10" fmla="*/ 1694567 w 2610361"/>
              <a:gd name="connsiteY10" fmla="*/ 17172 h 3885908"/>
              <a:gd name="connsiteX0" fmla="*/ 0 w 915794"/>
              <a:gd name="connsiteY0" fmla="*/ 17172 h 3894492"/>
              <a:gd name="connsiteX1" fmla="*/ 592880 w 915794"/>
              <a:gd name="connsiteY1" fmla="*/ 0 h 3894492"/>
              <a:gd name="connsiteX2" fmla="*/ 592880 w 915794"/>
              <a:gd name="connsiteY2" fmla="*/ 12293 h 3894492"/>
              <a:gd name="connsiteX3" fmla="*/ 915794 w 915794"/>
              <a:gd name="connsiteY3" fmla="*/ 1946352 h 3894492"/>
              <a:gd name="connsiteX4" fmla="*/ 592880 w 915794"/>
              <a:gd name="connsiteY4" fmla="*/ 3880411 h 3894492"/>
              <a:gd name="connsiteX5" fmla="*/ 592880 w 915794"/>
              <a:gd name="connsiteY5" fmla="*/ 3885907 h 3894492"/>
              <a:gd name="connsiteX6" fmla="*/ 573681 w 915794"/>
              <a:gd name="connsiteY6" fmla="*/ 3885907 h 3894492"/>
              <a:gd name="connsiteX7" fmla="*/ 573677 w 915794"/>
              <a:gd name="connsiteY7" fmla="*/ 3885908 h 3894492"/>
              <a:gd name="connsiteX8" fmla="*/ 573674 w 915794"/>
              <a:gd name="connsiteY8" fmla="*/ 3885907 h 3894492"/>
              <a:gd name="connsiteX9" fmla="*/ 0 w 915794"/>
              <a:gd name="connsiteY9" fmla="*/ 3894492 h 3894492"/>
              <a:gd name="connsiteX10" fmla="*/ 0 w 915794"/>
              <a:gd name="connsiteY10" fmla="*/ 17172 h 3894492"/>
              <a:gd name="connsiteX0" fmla="*/ 0 w 924352"/>
              <a:gd name="connsiteY0" fmla="*/ 17172 h 3894492"/>
              <a:gd name="connsiteX1" fmla="*/ 601438 w 924352"/>
              <a:gd name="connsiteY1" fmla="*/ 0 h 3894492"/>
              <a:gd name="connsiteX2" fmla="*/ 601438 w 924352"/>
              <a:gd name="connsiteY2" fmla="*/ 12293 h 3894492"/>
              <a:gd name="connsiteX3" fmla="*/ 924352 w 924352"/>
              <a:gd name="connsiteY3" fmla="*/ 1946352 h 3894492"/>
              <a:gd name="connsiteX4" fmla="*/ 601438 w 924352"/>
              <a:gd name="connsiteY4" fmla="*/ 3880411 h 3894492"/>
              <a:gd name="connsiteX5" fmla="*/ 601438 w 924352"/>
              <a:gd name="connsiteY5" fmla="*/ 3885907 h 3894492"/>
              <a:gd name="connsiteX6" fmla="*/ 582239 w 924352"/>
              <a:gd name="connsiteY6" fmla="*/ 3885907 h 3894492"/>
              <a:gd name="connsiteX7" fmla="*/ 582235 w 924352"/>
              <a:gd name="connsiteY7" fmla="*/ 3885908 h 3894492"/>
              <a:gd name="connsiteX8" fmla="*/ 582232 w 924352"/>
              <a:gd name="connsiteY8" fmla="*/ 3885907 h 3894492"/>
              <a:gd name="connsiteX9" fmla="*/ 8558 w 924352"/>
              <a:gd name="connsiteY9" fmla="*/ 3894492 h 3894492"/>
              <a:gd name="connsiteX10" fmla="*/ 0 w 924352"/>
              <a:gd name="connsiteY10" fmla="*/ 17172 h 389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4352" h="3894492">
                <a:moveTo>
                  <a:pt x="0" y="17172"/>
                </a:moveTo>
                <a:lnTo>
                  <a:pt x="601438" y="0"/>
                </a:lnTo>
                <a:lnTo>
                  <a:pt x="601438" y="12293"/>
                </a:lnTo>
                <a:cubicBezTo>
                  <a:pt x="781840" y="68570"/>
                  <a:pt x="924352" y="913109"/>
                  <a:pt x="924352" y="1946352"/>
                </a:cubicBezTo>
                <a:cubicBezTo>
                  <a:pt x="924352" y="2979596"/>
                  <a:pt x="781840" y="3824135"/>
                  <a:pt x="601438" y="3880411"/>
                </a:cubicBezTo>
                <a:lnTo>
                  <a:pt x="601438" y="3885907"/>
                </a:lnTo>
                <a:lnTo>
                  <a:pt x="582239" y="3885907"/>
                </a:lnTo>
                <a:cubicBezTo>
                  <a:pt x="582237" y="3885908"/>
                  <a:pt x="582236" y="3885908"/>
                  <a:pt x="582235" y="3885908"/>
                </a:cubicBezTo>
                <a:cubicBezTo>
                  <a:pt x="582234" y="3885908"/>
                  <a:pt x="582233" y="3885907"/>
                  <a:pt x="582232" y="3885907"/>
                </a:cubicBezTo>
                <a:lnTo>
                  <a:pt x="8558" y="3894492"/>
                </a:lnTo>
                <a:cubicBezTo>
                  <a:pt x="5705" y="2602052"/>
                  <a:pt x="2853" y="1309612"/>
                  <a:pt x="0" y="17172"/>
                </a:cubicBezTo>
                <a:close/>
              </a:path>
            </a:pathLst>
          </a:custGeom>
          <a:gradFill flip="none" rotWithShape="0">
            <a:gsLst>
              <a:gs pos="100000">
                <a:schemeClr val="tx2"/>
              </a:gs>
              <a:gs pos="0">
                <a:schemeClr val="bg1"/>
              </a:gs>
            </a:gsLst>
            <a:lin ang="0" scaled="1"/>
            <a:tileRect/>
          </a:gradFill>
          <a:ln w="25400" cap="flat" cmpd="sng" algn="ctr">
            <a:noFill/>
            <a:prstDash val="solid"/>
          </a:ln>
          <a:effectLst/>
        </p:spPr>
        <p:txBody>
          <a:bodyPr lIns="84902" tIns="42451" rIns="84902" bIns="42451" anchor="ctr"/>
          <a:lstStyle/>
          <a:p>
            <a:pPr algn="r" fontAlgn="auto">
              <a:spcBef>
                <a:spcPts val="0"/>
              </a:spcBef>
              <a:spcAft>
                <a:spcPts val="0"/>
              </a:spcAft>
              <a:defRPr/>
            </a:pPr>
            <a:endParaRPr lang="en-US" sz="1000" i="1" kern="0" dirty="0">
              <a:solidFill>
                <a:srgbClr val="000000"/>
              </a:solidFill>
              <a:latin typeface="Arial"/>
              <a:ea typeface="ＭＳ Ｐゴシック"/>
              <a:cs typeface="Helvetica" pitchFamily="34" charset="0"/>
            </a:endParaRPr>
          </a:p>
        </p:txBody>
      </p:sp>
      <p:pic>
        <p:nvPicPr>
          <p:cNvPr id="79" name="Picture 40"/>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1531" y="1120075"/>
            <a:ext cx="1187838" cy="361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4F7D93"/>
                  </a:outerShdw>
                </a:effectLst>
              </a14:hiddenEffects>
            </a:ext>
          </a:extLst>
        </p:spPr>
      </p:pic>
      <p:sp>
        <p:nvSpPr>
          <p:cNvPr id="81" name="Rectangle 80"/>
          <p:cNvSpPr/>
          <p:nvPr/>
        </p:nvSpPr>
        <p:spPr bwMode="auto">
          <a:xfrm flipH="1">
            <a:off x="0" y="1073539"/>
            <a:ext cx="864002" cy="3705281"/>
          </a:xfrm>
          <a:prstGeom prst="rect">
            <a:avLst/>
          </a:prstGeom>
          <a:gradFill flip="none" rotWithShape="1">
            <a:gsLst>
              <a:gs pos="0">
                <a:schemeClr val="bg1">
                  <a:alpha val="0"/>
                </a:schemeClr>
              </a:gs>
              <a:gs pos="100000">
                <a:schemeClr val="bg1"/>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57" name="TextBox 56"/>
          <p:cNvSpPr txBox="1"/>
          <p:nvPr/>
        </p:nvSpPr>
        <p:spPr>
          <a:xfrm>
            <a:off x="85704" y="2533266"/>
            <a:ext cx="1058964" cy="797163"/>
          </a:xfrm>
          <a:prstGeom prst="rect">
            <a:avLst/>
          </a:prstGeom>
          <a:solidFill>
            <a:srgbClr val="FFFFFF">
              <a:alpha val="74902"/>
            </a:srgbClr>
          </a:solidFill>
          <a:effectLst>
            <a:softEdge rad="127000"/>
          </a:effectLst>
        </p:spPr>
        <p:txBody>
          <a:bodyPr wrap="square" lIns="0" tIns="91440" rIns="91440" bIns="91440" rtlCol="0" anchor="ctr" anchorCtr="0">
            <a:noAutofit/>
          </a:bodyPr>
          <a:lstStyle/>
          <a:p>
            <a:pPr algn="ctr"/>
            <a:r>
              <a:rPr lang="en-US" b="1" i="1" kern="0" dirty="0" smtClean="0"/>
              <a:t>ADAT-</a:t>
            </a:r>
          </a:p>
          <a:p>
            <a:pPr algn="ctr"/>
            <a:r>
              <a:rPr lang="en-US" b="1" i="1" kern="0" dirty="0" smtClean="0"/>
              <a:t>FORRÁSOK</a:t>
            </a:r>
            <a:endParaRPr lang="en-US" b="1" i="1" kern="0" dirty="0"/>
          </a:p>
        </p:txBody>
      </p:sp>
    </p:spTree>
    <p:extLst>
      <p:ext uri="{BB962C8B-B14F-4D97-AF65-F5344CB8AC3E}">
        <p14:creationId xmlns:p14="http://schemas.microsoft.com/office/powerpoint/2010/main" val="1761236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4192826" y="3237572"/>
            <a:ext cx="4063771" cy="308410"/>
          </a:xfrm>
          <a:prstGeom prst="rect">
            <a:avLst/>
          </a:prstGeom>
          <a:solidFill>
            <a:srgbClr val="264A60"/>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ea typeface="ＭＳ Ｐゴシック"/>
            </a:endParaRPr>
          </a:p>
        </p:txBody>
      </p:sp>
      <p:sp>
        <p:nvSpPr>
          <p:cNvPr id="77" name="Rectangle 76"/>
          <p:cNvSpPr/>
          <p:nvPr/>
        </p:nvSpPr>
        <p:spPr bwMode="auto">
          <a:xfrm>
            <a:off x="4192826" y="2916395"/>
            <a:ext cx="4063771" cy="312699"/>
          </a:xfrm>
          <a:prstGeom prst="rect">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ea typeface="ＭＳ Ｐゴシック"/>
            </a:endParaRPr>
          </a:p>
        </p:txBody>
      </p:sp>
      <p:sp>
        <p:nvSpPr>
          <p:cNvPr id="2" name="Title 1"/>
          <p:cNvSpPr>
            <a:spLocks noGrp="1"/>
          </p:cNvSpPr>
          <p:nvPr>
            <p:ph type="title"/>
          </p:nvPr>
        </p:nvSpPr>
        <p:spPr>
          <a:xfrm>
            <a:off x="270323" y="230036"/>
            <a:ext cx="7986274" cy="424919"/>
          </a:xfrm>
        </p:spPr>
        <p:txBody>
          <a:bodyPr>
            <a:normAutofit fontScale="90000"/>
          </a:bodyPr>
          <a:lstStyle/>
          <a:p>
            <a:r>
              <a:rPr lang="en-US" spc="-30" dirty="0" smtClean="0"/>
              <a:t>QRadar </a:t>
            </a:r>
            <a:r>
              <a:rPr lang="en-US" spc="-30" dirty="0" err="1" smtClean="0"/>
              <a:t>és</a:t>
            </a:r>
            <a:r>
              <a:rPr lang="en-US" spc="-30" dirty="0" smtClean="0"/>
              <a:t> Resilient </a:t>
            </a:r>
            <a:r>
              <a:rPr lang="en-US" spc="-30" dirty="0" smtClean="0"/>
              <a:t>– </a:t>
            </a:r>
            <a:r>
              <a:rPr lang="hu-HU" spc="-30" dirty="0" smtClean="0"/>
              <a:t>Szervezett, összekapcsolt és hatékony válasz</a:t>
            </a:r>
            <a:endParaRPr lang="hu-HU" spc="-30" dirty="0"/>
          </a:p>
        </p:txBody>
      </p:sp>
      <p:sp>
        <p:nvSpPr>
          <p:cNvPr id="3" name="Rectangle 2"/>
          <p:cNvSpPr/>
          <p:nvPr/>
        </p:nvSpPr>
        <p:spPr>
          <a:xfrm>
            <a:off x="270323" y="2259974"/>
            <a:ext cx="3754919" cy="707886"/>
          </a:xfrm>
          <a:prstGeom prst="rect">
            <a:avLst/>
          </a:prstGeom>
        </p:spPr>
        <p:txBody>
          <a:bodyPr wrap="square">
            <a:spAutoFit/>
          </a:bodyPr>
          <a:lstStyle/>
          <a:p>
            <a:pPr marL="0" lvl="2">
              <a:spcAft>
                <a:spcPts val="0"/>
              </a:spcAft>
              <a:defRPr/>
            </a:pPr>
            <a:r>
              <a:rPr lang="hu-HU" altLang="en-US" sz="1600" b="1" dirty="0" smtClean="0">
                <a:solidFill>
                  <a:srgbClr val="FCA21C"/>
                </a:solidFill>
                <a:latin typeface="Arial" charset="0"/>
                <a:ea typeface="MS PGothic" charset="0"/>
                <a:cs typeface="MS PGothic" charset="0"/>
              </a:rPr>
              <a:t>VÁLASZADÁS ÖSSZEHANGOLÁSA</a:t>
            </a:r>
          </a:p>
          <a:p>
            <a:pPr marL="0" lvl="2">
              <a:spcAft>
                <a:spcPts val="0"/>
              </a:spcAft>
              <a:defRPr/>
            </a:pPr>
            <a:r>
              <a:rPr lang="hu-HU" altLang="en-US" spc="-20" dirty="0" smtClean="0"/>
              <a:t>Jobb kommunikáció, jobb összehangolás, kisebb zavar a csapatok és az eszközök között.</a:t>
            </a:r>
            <a:endParaRPr lang="hu-HU" altLang="en-US" spc="-20" dirty="0"/>
          </a:p>
        </p:txBody>
      </p:sp>
      <p:sp>
        <p:nvSpPr>
          <p:cNvPr id="4" name="Rectangle 3"/>
          <p:cNvSpPr/>
          <p:nvPr/>
        </p:nvSpPr>
        <p:spPr>
          <a:xfrm>
            <a:off x="274367" y="1340703"/>
            <a:ext cx="3806916" cy="769441"/>
          </a:xfrm>
          <a:prstGeom prst="rect">
            <a:avLst/>
          </a:prstGeom>
        </p:spPr>
        <p:txBody>
          <a:bodyPr wrap="square">
            <a:spAutoFit/>
          </a:bodyPr>
          <a:lstStyle/>
          <a:p>
            <a:pPr marL="0" lvl="2" indent="0" eaLnBrk="1" hangingPunct="1">
              <a:spcAft>
                <a:spcPts val="0"/>
              </a:spcAft>
              <a:defRPr/>
            </a:pPr>
            <a:r>
              <a:rPr lang="hu-HU" altLang="en-US" sz="1600" b="1" dirty="0" smtClean="0">
                <a:solidFill>
                  <a:srgbClr val="FCA21C"/>
                </a:solidFill>
                <a:latin typeface="Arial" charset="0"/>
                <a:ea typeface="MS PGothic" charset="0"/>
                <a:cs typeface="MS PGothic" charset="0"/>
              </a:rPr>
              <a:t>MEGHATÁROZOTT VÁLASZADÁSI ELJÁRÁSOK</a:t>
            </a:r>
          </a:p>
          <a:p>
            <a:pPr marL="0" lvl="2" indent="0" eaLnBrk="1" hangingPunct="1">
              <a:spcAft>
                <a:spcPts val="0"/>
              </a:spcAft>
              <a:defRPr/>
            </a:pPr>
            <a:r>
              <a:rPr lang="hu-HU" altLang="en-US" sz="1100" spc="-20" dirty="0" smtClean="0"/>
              <a:t>Optimalizált, hatékony incidensreagálási tervek</a:t>
            </a:r>
            <a:endParaRPr lang="hu-HU" altLang="en-US" sz="1100" spc="-20" dirty="0"/>
          </a:p>
        </p:txBody>
      </p:sp>
      <p:sp>
        <p:nvSpPr>
          <p:cNvPr id="5" name="Rectangle 4"/>
          <p:cNvSpPr/>
          <p:nvPr/>
        </p:nvSpPr>
        <p:spPr>
          <a:xfrm>
            <a:off x="270323" y="4000500"/>
            <a:ext cx="3179861" cy="923330"/>
          </a:xfrm>
          <a:prstGeom prst="rect">
            <a:avLst/>
          </a:prstGeom>
        </p:spPr>
        <p:txBody>
          <a:bodyPr wrap="square">
            <a:spAutoFit/>
          </a:bodyPr>
          <a:lstStyle/>
          <a:p>
            <a:pPr marL="0" lvl="2">
              <a:spcAft>
                <a:spcPts val="0"/>
              </a:spcAft>
              <a:defRPr/>
            </a:pPr>
            <a:r>
              <a:rPr lang="hu-HU" altLang="en-US" sz="1600" b="1" dirty="0" smtClean="0">
                <a:solidFill>
                  <a:srgbClr val="FCA21C"/>
                </a:solidFill>
                <a:latin typeface="Arial" charset="0"/>
                <a:ea typeface="MS PGothic" charset="0"/>
                <a:cs typeface="MS PGothic" charset="0"/>
              </a:rPr>
              <a:t>AUTOMATIZÁLÁS</a:t>
            </a:r>
          </a:p>
          <a:p>
            <a:pPr marL="0" lvl="2">
              <a:spcAft>
                <a:spcPts val="600"/>
              </a:spcAft>
              <a:defRPr/>
            </a:pPr>
            <a:r>
              <a:rPr lang="hu-HU" altLang="en-US" spc="-20" dirty="0" smtClean="0"/>
              <a:t>Előre definiált választervek és összehangolás, amelyek csökkentik a függéseket és felgyorsítják a választ</a:t>
            </a:r>
            <a:endParaRPr lang="hu-HU" altLang="en-US" spc="-20" dirty="0"/>
          </a:p>
        </p:txBody>
      </p:sp>
      <p:sp>
        <p:nvSpPr>
          <p:cNvPr id="6" name="Rectangle 5"/>
          <p:cNvSpPr/>
          <p:nvPr/>
        </p:nvSpPr>
        <p:spPr>
          <a:xfrm>
            <a:off x="270323" y="3099137"/>
            <a:ext cx="3607658" cy="707886"/>
          </a:xfrm>
          <a:prstGeom prst="rect">
            <a:avLst/>
          </a:prstGeom>
        </p:spPr>
        <p:txBody>
          <a:bodyPr wrap="square">
            <a:spAutoFit/>
          </a:bodyPr>
          <a:lstStyle/>
          <a:p>
            <a:pPr marL="0" lvl="2" indent="0" eaLnBrk="1" hangingPunct="1">
              <a:spcAft>
                <a:spcPts val="0"/>
              </a:spcAft>
              <a:defRPr/>
            </a:pPr>
            <a:r>
              <a:rPr lang="hu-HU" altLang="en-US" sz="1600" b="1" dirty="0" smtClean="0">
                <a:solidFill>
                  <a:srgbClr val="FCA21C"/>
                </a:solidFill>
                <a:latin typeface="Arial" charset="0"/>
                <a:ea typeface="MS PGothic" charset="0"/>
                <a:cs typeface="MS PGothic" charset="0"/>
              </a:rPr>
              <a:t>SZABÁLYOZÁSI INTELLIGENCIA </a:t>
            </a:r>
            <a:r>
              <a:rPr lang="hu-HU" altLang="en-US" sz="1400" b="1" spc="-20" dirty="0" smtClean="0">
                <a:solidFill>
                  <a:schemeClr val="accent4"/>
                </a:solidFill>
              </a:rPr>
              <a:t/>
            </a:r>
            <a:br>
              <a:rPr lang="hu-HU" altLang="en-US" sz="1400" b="1" spc="-20" dirty="0" smtClean="0">
                <a:solidFill>
                  <a:schemeClr val="accent4"/>
                </a:solidFill>
              </a:rPr>
            </a:br>
            <a:r>
              <a:rPr lang="hu-HU" altLang="en-US" spc="-20" dirty="0" smtClean="0"/>
              <a:t>Az adatvédelmi kötelezettségek és aggályok automatikus megismerése</a:t>
            </a:r>
            <a:endParaRPr lang="hu-HU" altLang="en-US" spc="-20" dirty="0"/>
          </a:p>
        </p:txBody>
      </p:sp>
      <p:sp>
        <p:nvSpPr>
          <p:cNvPr id="8" name="Rectangle 7"/>
          <p:cNvSpPr/>
          <p:nvPr/>
        </p:nvSpPr>
        <p:spPr bwMode="auto">
          <a:xfrm>
            <a:off x="5084246" y="1507944"/>
            <a:ext cx="476250" cy="228600"/>
          </a:xfrm>
          <a:prstGeom prst="rect">
            <a:avLst/>
          </a:prstGeom>
          <a:solidFill>
            <a:srgbClr val="264A60"/>
          </a:solidFill>
          <a:ln w="127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90000"/>
              </a:lnSpc>
              <a:defRPr/>
            </a:pPr>
            <a:r>
              <a:rPr lang="en-US" sz="1100" b="1" dirty="0">
                <a:solidFill>
                  <a:srgbClr val="FFFFFF"/>
                </a:solidFill>
                <a:ea typeface="ＭＳ Ｐゴシック"/>
              </a:rPr>
              <a:t>Legal</a:t>
            </a:r>
          </a:p>
        </p:txBody>
      </p:sp>
      <p:sp>
        <p:nvSpPr>
          <p:cNvPr id="9" name="Rectangle 8"/>
          <p:cNvSpPr/>
          <p:nvPr/>
        </p:nvSpPr>
        <p:spPr bwMode="auto">
          <a:xfrm>
            <a:off x="4232095" y="1506066"/>
            <a:ext cx="476250" cy="230188"/>
          </a:xfrm>
          <a:prstGeom prst="rect">
            <a:avLst/>
          </a:prstGeom>
          <a:solidFill>
            <a:srgbClr val="264A60"/>
          </a:solidFill>
          <a:ln w="127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90000"/>
              </a:lnSpc>
              <a:defRPr/>
            </a:pPr>
            <a:r>
              <a:rPr lang="en-US" sz="1100" b="1" dirty="0">
                <a:solidFill>
                  <a:srgbClr val="FFFFFF"/>
                </a:solidFill>
                <a:ea typeface="ＭＳ Ｐゴシック"/>
              </a:rPr>
              <a:t>HR</a:t>
            </a:r>
          </a:p>
        </p:txBody>
      </p:sp>
      <p:sp>
        <p:nvSpPr>
          <p:cNvPr id="10" name="Rectangle 9"/>
          <p:cNvSpPr/>
          <p:nvPr/>
        </p:nvSpPr>
        <p:spPr bwMode="auto">
          <a:xfrm>
            <a:off x="5949433" y="1511912"/>
            <a:ext cx="476250" cy="230188"/>
          </a:xfrm>
          <a:prstGeom prst="rect">
            <a:avLst/>
          </a:prstGeom>
          <a:solidFill>
            <a:srgbClr val="264A60"/>
          </a:solidFill>
          <a:ln w="127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90000"/>
              </a:lnSpc>
              <a:defRPr/>
            </a:pPr>
            <a:r>
              <a:rPr lang="en-US" sz="1100" b="1" dirty="0">
                <a:solidFill>
                  <a:srgbClr val="FFFFFF"/>
                </a:solidFill>
                <a:ea typeface="ＭＳ Ｐゴシック"/>
              </a:rPr>
              <a:t>CEO</a:t>
            </a:r>
          </a:p>
        </p:txBody>
      </p:sp>
      <p:sp>
        <p:nvSpPr>
          <p:cNvPr id="11" name="Rectangle 10"/>
          <p:cNvSpPr/>
          <p:nvPr/>
        </p:nvSpPr>
        <p:spPr bwMode="auto">
          <a:xfrm>
            <a:off x="6832829" y="1507944"/>
            <a:ext cx="476250" cy="228600"/>
          </a:xfrm>
          <a:prstGeom prst="rect">
            <a:avLst/>
          </a:prstGeom>
          <a:solidFill>
            <a:srgbClr val="264A60"/>
          </a:solidFill>
          <a:ln w="127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90000"/>
              </a:lnSpc>
              <a:defRPr/>
            </a:pPr>
            <a:r>
              <a:rPr lang="en-US" sz="1100" b="1" dirty="0">
                <a:solidFill>
                  <a:srgbClr val="FFFFFF"/>
                </a:solidFill>
                <a:ea typeface="ＭＳ Ｐゴシック"/>
              </a:rPr>
              <a:t>CISO</a:t>
            </a:r>
          </a:p>
        </p:txBody>
      </p:sp>
      <p:sp>
        <p:nvSpPr>
          <p:cNvPr id="12" name="Rectangle 11"/>
          <p:cNvSpPr/>
          <p:nvPr/>
        </p:nvSpPr>
        <p:spPr bwMode="auto">
          <a:xfrm>
            <a:off x="7597446" y="1506066"/>
            <a:ext cx="476250" cy="230188"/>
          </a:xfrm>
          <a:prstGeom prst="rect">
            <a:avLst/>
          </a:prstGeom>
          <a:solidFill>
            <a:srgbClr val="264A60"/>
          </a:solidFill>
          <a:ln w="12700">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lnSpc>
                <a:spcPct val="90000"/>
              </a:lnSpc>
              <a:defRPr/>
            </a:pPr>
            <a:r>
              <a:rPr lang="en-US" sz="1100" b="1" dirty="0">
                <a:solidFill>
                  <a:srgbClr val="FFFFFF"/>
                </a:solidFill>
                <a:ea typeface="ＭＳ Ｐゴシック"/>
              </a:rPr>
              <a:t>IT</a:t>
            </a:r>
          </a:p>
        </p:txBody>
      </p:sp>
      <p:cxnSp>
        <p:nvCxnSpPr>
          <p:cNvPr id="14" name="Straight Connector 12"/>
          <p:cNvCxnSpPr>
            <a:cxnSpLocks noChangeShapeType="1"/>
            <a:stCxn id="12" idx="2"/>
          </p:cNvCxnSpPr>
          <p:nvPr/>
        </p:nvCxnSpPr>
        <p:spPr bwMode="auto">
          <a:xfrm>
            <a:off x="7835571" y="1736254"/>
            <a:ext cx="0" cy="219280"/>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16" name="Straight Connector 14"/>
          <p:cNvCxnSpPr>
            <a:cxnSpLocks noChangeShapeType="1"/>
          </p:cNvCxnSpPr>
          <p:nvPr/>
        </p:nvCxnSpPr>
        <p:spPr bwMode="auto">
          <a:xfrm>
            <a:off x="5329425" y="1747656"/>
            <a:ext cx="11202" cy="221896"/>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17" name="Straight Connector 15"/>
          <p:cNvCxnSpPr>
            <a:cxnSpLocks noChangeShapeType="1"/>
          </p:cNvCxnSpPr>
          <p:nvPr/>
        </p:nvCxnSpPr>
        <p:spPr bwMode="auto">
          <a:xfrm flipH="1" flipV="1">
            <a:off x="4482494" y="1955534"/>
            <a:ext cx="3364002" cy="7880"/>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18" name="Straight Connector 16"/>
          <p:cNvCxnSpPr>
            <a:cxnSpLocks noChangeShapeType="1"/>
          </p:cNvCxnSpPr>
          <p:nvPr/>
        </p:nvCxnSpPr>
        <p:spPr bwMode="auto">
          <a:xfrm>
            <a:off x="6187558" y="1742100"/>
            <a:ext cx="3217" cy="394732"/>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19" name="Straight Connector 17"/>
          <p:cNvCxnSpPr>
            <a:cxnSpLocks noChangeShapeType="1"/>
            <a:stCxn id="11" idx="2"/>
          </p:cNvCxnSpPr>
          <p:nvPr/>
        </p:nvCxnSpPr>
        <p:spPr bwMode="auto">
          <a:xfrm>
            <a:off x="7070954" y="1736544"/>
            <a:ext cx="0" cy="256025"/>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22" name="Straight Connector 20"/>
          <p:cNvCxnSpPr>
            <a:cxnSpLocks noChangeShapeType="1"/>
            <a:stCxn id="9" idx="2"/>
          </p:cNvCxnSpPr>
          <p:nvPr/>
        </p:nvCxnSpPr>
        <p:spPr bwMode="auto">
          <a:xfrm>
            <a:off x="4470220" y="1736254"/>
            <a:ext cx="12274" cy="219280"/>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sp>
        <p:nvSpPr>
          <p:cNvPr id="28" name="Rectangle 27"/>
          <p:cNvSpPr/>
          <p:nvPr/>
        </p:nvSpPr>
        <p:spPr bwMode="auto">
          <a:xfrm>
            <a:off x="4191000" y="3501789"/>
            <a:ext cx="4065597" cy="511892"/>
          </a:xfrm>
          <a:prstGeom prst="rect">
            <a:avLst/>
          </a:prstGeom>
          <a:solidFill>
            <a:srgbClr val="264A60"/>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defRPr/>
            </a:pPr>
            <a:r>
              <a:rPr lang="en-US" sz="1600" b="1" dirty="0" smtClean="0">
                <a:solidFill>
                  <a:srgbClr val="FFFFFF"/>
                </a:solidFill>
                <a:ea typeface="ＭＳ Ｐゴシック"/>
              </a:rPr>
              <a:t>QRadar Security Intelligence</a:t>
            </a:r>
            <a:endParaRPr lang="en-US" sz="1600" b="1" dirty="0">
              <a:solidFill>
                <a:srgbClr val="FFFFFF"/>
              </a:solidFill>
              <a:ea typeface="ＭＳ Ｐゴシック"/>
            </a:endParaRPr>
          </a:p>
        </p:txBody>
      </p:sp>
      <p:cxnSp>
        <p:nvCxnSpPr>
          <p:cNvPr id="34" name="Straight Connector 29"/>
          <p:cNvCxnSpPr>
            <a:cxnSpLocks noChangeShapeType="1"/>
            <a:endCxn id="32" idx="0"/>
          </p:cNvCxnSpPr>
          <p:nvPr/>
        </p:nvCxnSpPr>
        <p:spPr bwMode="auto">
          <a:xfrm>
            <a:off x="6231635" y="4019675"/>
            <a:ext cx="790226"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35" name="Straight Connector 30"/>
          <p:cNvCxnSpPr>
            <a:cxnSpLocks noChangeShapeType="1"/>
            <a:endCxn id="33" idx="0"/>
          </p:cNvCxnSpPr>
          <p:nvPr/>
        </p:nvCxnSpPr>
        <p:spPr bwMode="auto">
          <a:xfrm>
            <a:off x="6231635" y="4019675"/>
            <a:ext cx="1316720"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36" name="Straight Connector 31"/>
          <p:cNvCxnSpPr>
            <a:cxnSpLocks noChangeShapeType="1"/>
            <a:endCxn id="31" idx="0"/>
          </p:cNvCxnSpPr>
          <p:nvPr/>
        </p:nvCxnSpPr>
        <p:spPr bwMode="auto">
          <a:xfrm flipH="1">
            <a:off x="5442379" y="4019675"/>
            <a:ext cx="789257"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37" name="Straight Connector 32"/>
          <p:cNvCxnSpPr>
            <a:cxnSpLocks noChangeShapeType="1"/>
            <a:endCxn id="30" idx="0"/>
          </p:cNvCxnSpPr>
          <p:nvPr/>
        </p:nvCxnSpPr>
        <p:spPr bwMode="auto">
          <a:xfrm flipH="1">
            <a:off x="4915885" y="4019675"/>
            <a:ext cx="1315750"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38" name="Straight Connector 33"/>
          <p:cNvCxnSpPr>
            <a:cxnSpLocks noChangeShapeType="1"/>
            <a:endCxn id="29" idx="0"/>
          </p:cNvCxnSpPr>
          <p:nvPr/>
        </p:nvCxnSpPr>
        <p:spPr bwMode="auto">
          <a:xfrm flipH="1">
            <a:off x="4389391" y="4019675"/>
            <a:ext cx="1842245"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42" name="Straight Connector 40"/>
          <p:cNvCxnSpPr>
            <a:cxnSpLocks noChangeShapeType="1"/>
            <a:endCxn id="39" idx="0"/>
          </p:cNvCxnSpPr>
          <p:nvPr/>
        </p:nvCxnSpPr>
        <p:spPr bwMode="auto">
          <a:xfrm flipH="1">
            <a:off x="5968873" y="4019675"/>
            <a:ext cx="262762"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43" name="Straight Connector 41"/>
          <p:cNvCxnSpPr>
            <a:cxnSpLocks noChangeShapeType="1"/>
            <a:endCxn id="40" idx="0"/>
          </p:cNvCxnSpPr>
          <p:nvPr/>
        </p:nvCxnSpPr>
        <p:spPr bwMode="auto">
          <a:xfrm>
            <a:off x="6231635" y="4024437"/>
            <a:ext cx="263732" cy="298011"/>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cxnSp>
        <p:nvCxnSpPr>
          <p:cNvPr id="44" name="Straight Connector 42"/>
          <p:cNvCxnSpPr>
            <a:cxnSpLocks noChangeShapeType="1"/>
            <a:endCxn id="41" idx="0"/>
          </p:cNvCxnSpPr>
          <p:nvPr/>
        </p:nvCxnSpPr>
        <p:spPr bwMode="auto">
          <a:xfrm>
            <a:off x="6231635" y="4019675"/>
            <a:ext cx="1843212" cy="302773"/>
          </a:xfrm>
          <a:prstGeom prst="line">
            <a:avLst/>
          </a:prstGeom>
          <a:noFill/>
          <a:ln w="12700">
            <a:solidFill>
              <a:srgbClr val="FF5003"/>
            </a:solidFill>
            <a:prstDash val="sysDot"/>
            <a:round/>
            <a:headEnd/>
            <a:tailEnd/>
          </a:ln>
          <a:extLst>
            <a:ext uri="{909E8E84-426E-40DD-AFC4-6F175D3DCCD1}">
              <a14:hiddenFill xmlns:a14="http://schemas.microsoft.com/office/drawing/2010/main">
                <a:noFill/>
              </a14:hiddenFill>
            </a:ext>
          </a:extLst>
        </p:spPr>
      </p:cxnSp>
      <p:sp>
        <p:nvSpPr>
          <p:cNvPr id="45" name="Rectangle 44"/>
          <p:cNvSpPr/>
          <p:nvPr/>
        </p:nvSpPr>
        <p:spPr bwMode="auto">
          <a:xfrm>
            <a:off x="4191000" y="2460720"/>
            <a:ext cx="4065597" cy="521839"/>
          </a:xfrm>
          <a:prstGeom prst="rect">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r>
              <a:rPr lang="en-US" sz="1600" b="1" dirty="0">
                <a:solidFill>
                  <a:srgbClr val="FFFFFF"/>
                </a:solidFill>
                <a:ea typeface="ＭＳ Ｐゴシック"/>
              </a:rPr>
              <a:t>Resilient Incident Response</a:t>
            </a:r>
          </a:p>
        </p:txBody>
      </p:sp>
      <p:sp>
        <p:nvSpPr>
          <p:cNvPr id="29" name="Rectangle 28"/>
          <p:cNvSpPr/>
          <p:nvPr/>
        </p:nvSpPr>
        <p:spPr bwMode="auto">
          <a:xfrm>
            <a:off x="4197367"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IDS</a:t>
            </a:r>
          </a:p>
        </p:txBody>
      </p:sp>
      <p:sp>
        <p:nvSpPr>
          <p:cNvPr id="30" name="Rectangle 29"/>
          <p:cNvSpPr/>
          <p:nvPr/>
        </p:nvSpPr>
        <p:spPr bwMode="auto">
          <a:xfrm>
            <a:off x="4723861"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NIPS</a:t>
            </a:r>
          </a:p>
        </p:txBody>
      </p:sp>
      <p:sp>
        <p:nvSpPr>
          <p:cNvPr id="31" name="Rectangle 30"/>
          <p:cNvSpPr/>
          <p:nvPr/>
        </p:nvSpPr>
        <p:spPr bwMode="auto">
          <a:xfrm>
            <a:off x="5250355"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AV</a:t>
            </a:r>
          </a:p>
        </p:txBody>
      </p:sp>
      <p:sp>
        <p:nvSpPr>
          <p:cNvPr id="32" name="Rectangle 31"/>
          <p:cNvSpPr/>
          <p:nvPr/>
        </p:nvSpPr>
        <p:spPr bwMode="auto">
          <a:xfrm>
            <a:off x="6829837"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DBs</a:t>
            </a:r>
          </a:p>
        </p:txBody>
      </p:sp>
      <p:sp>
        <p:nvSpPr>
          <p:cNvPr id="33" name="Rectangle 32"/>
          <p:cNvSpPr/>
          <p:nvPr/>
        </p:nvSpPr>
        <p:spPr bwMode="auto">
          <a:xfrm>
            <a:off x="7356331"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Apps</a:t>
            </a:r>
          </a:p>
        </p:txBody>
      </p:sp>
      <p:sp>
        <p:nvSpPr>
          <p:cNvPr id="39" name="Rectangle 38"/>
          <p:cNvSpPr/>
          <p:nvPr/>
        </p:nvSpPr>
        <p:spPr bwMode="auto">
          <a:xfrm>
            <a:off x="5776849"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DLP</a:t>
            </a:r>
          </a:p>
        </p:txBody>
      </p:sp>
      <p:sp>
        <p:nvSpPr>
          <p:cNvPr id="40" name="Rectangle 39"/>
          <p:cNvSpPr/>
          <p:nvPr/>
        </p:nvSpPr>
        <p:spPr bwMode="auto">
          <a:xfrm>
            <a:off x="6303343"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FW</a:t>
            </a:r>
          </a:p>
        </p:txBody>
      </p:sp>
      <p:sp>
        <p:nvSpPr>
          <p:cNvPr id="41" name="Rectangle 40"/>
          <p:cNvSpPr/>
          <p:nvPr/>
        </p:nvSpPr>
        <p:spPr bwMode="auto">
          <a:xfrm>
            <a:off x="7882823" y="4322448"/>
            <a:ext cx="384048" cy="384048"/>
          </a:xfrm>
          <a:prstGeom prst="rect">
            <a:avLst/>
          </a:prstGeom>
          <a:solidFill>
            <a:srgbClr val="264A60"/>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lnSpc>
                <a:spcPct val="90000"/>
              </a:lnSpc>
              <a:defRPr/>
            </a:pPr>
            <a:r>
              <a:rPr lang="en-US" sz="1100" b="1" dirty="0">
                <a:solidFill>
                  <a:srgbClr val="FFFFFF"/>
                </a:solidFill>
                <a:ea typeface="ＭＳ Ｐゴシック"/>
              </a:rPr>
              <a:t>...</a:t>
            </a:r>
          </a:p>
        </p:txBody>
      </p:sp>
      <p:sp>
        <p:nvSpPr>
          <p:cNvPr id="93" name="Rectangle 92"/>
          <p:cNvSpPr/>
          <p:nvPr/>
        </p:nvSpPr>
        <p:spPr bwMode="auto">
          <a:xfrm>
            <a:off x="4191000" y="2156609"/>
            <a:ext cx="1270045" cy="312699"/>
          </a:xfrm>
          <a:prstGeom prst="rect">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r>
              <a:rPr lang="en-US" sz="1600" b="1" dirty="0">
                <a:solidFill>
                  <a:srgbClr val="FFFFFF"/>
                </a:solidFill>
                <a:ea typeface="ＭＳ Ｐゴシック"/>
              </a:rPr>
              <a:t>Risk</a:t>
            </a:r>
          </a:p>
        </p:txBody>
      </p:sp>
      <p:sp>
        <p:nvSpPr>
          <p:cNvPr id="94" name="Rectangle 93"/>
          <p:cNvSpPr/>
          <p:nvPr/>
        </p:nvSpPr>
        <p:spPr bwMode="auto">
          <a:xfrm>
            <a:off x="5460043" y="2156609"/>
            <a:ext cx="1483346" cy="312699"/>
          </a:xfrm>
          <a:prstGeom prst="rect">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r>
              <a:rPr lang="en-US" sz="1600" b="1" dirty="0">
                <a:solidFill>
                  <a:srgbClr val="FFFFFF"/>
                </a:solidFill>
                <a:ea typeface="ＭＳ Ｐゴシック"/>
              </a:rPr>
              <a:t>Tasks</a:t>
            </a:r>
          </a:p>
        </p:txBody>
      </p:sp>
      <p:sp>
        <p:nvSpPr>
          <p:cNvPr id="95" name="Rectangle 94"/>
          <p:cNvSpPr/>
          <p:nvPr/>
        </p:nvSpPr>
        <p:spPr bwMode="auto">
          <a:xfrm>
            <a:off x="6943389" y="2161006"/>
            <a:ext cx="1313208" cy="312699"/>
          </a:xfrm>
          <a:prstGeom prst="rect">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p:spPr>
        <p:style>
          <a:lnRef idx="1">
            <a:schemeClr val="dk1"/>
          </a:lnRef>
          <a:fillRef idx="2">
            <a:schemeClr val="dk1"/>
          </a:fillRef>
          <a:effectRef idx="1">
            <a:schemeClr val="dk1"/>
          </a:effectRef>
          <a:fontRef idx="minor">
            <a:schemeClr val="dk1"/>
          </a:fontRef>
        </p:style>
        <p:txBody>
          <a:bodyPr anchor="ctr"/>
          <a:lstStyle/>
          <a:p>
            <a:pPr algn="ctr">
              <a:lnSpc>
                <a:spcPct val="90000"/>
              </a:lnSpc>
            </a:pPr>
            <a:r>
              <a:rPr lang="en-US" sz="1600" b="1" dirty="0">
                <a:solidFill>
                  <a:srgbClr val="FFFFFF"/>
                </a:solidFill>
                <a:ea typeface="ＭＳ Ｐゴシック"/>
              </a:rPr>
              <a:t>Ownership</a:t>
            </a:r>
          </a:p>
        </p:txBody>
      </p:sp>
      <p:sp>
        <p:nvSpPr>
          <p:cNvPr id="7" name="Oval 6"/>
          <p:cNvSpPr/>
          <p:nvPr/>
        </p:nvSpPr>
        <p:spPr bwMode="auto">
          <a:xfrm>
            <a:off x="4668206" y="2942491"/>
            <a:ext cx="365756" cy="365756"/>
          </a:xfrm>
          <a:prstGeom prst="ellipse">
            <a:avLst/>
          </a:prstGeom>
          <a:solidFill>
            <a:srgbClr val="264A60"/>
          </a:solidFill>
          <a:ln w="12700">
            <a:noFill/>
            <a:headEnd type="none" w="med" len="med"/>
            <a:tailEnd type="none" w="med" len="med"/>
          </a:ln>
          <a:effectLst/>
          <a:scene3d>
            <a:camera prst="orthographicFront">
              <a:rot lat="0" lon="0" rev="0"/>
            </a:camera>
            <a:lightRig rig="balanced" dir="t">
              <a:rot lat="0" lon="0" rev="8700000"/>
            </a:lightRig>
          </a:scene3d>
          <a:sp3d/>
          <a:extLst/>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latin typeface="+mn-lt"/>
              <a:ea typeface="ＭＳ Ｐゴシック"/>
            </a:endParaRPr>
          </a:p>
        </p:txBody>
      </p:sp>
      <p:sp>
        <p:nvSpPr>
          <p:cNvPr id="48" name="Oval 47"/>
          <p:cNvSpPr/>
          <p:nvPr/>
        </p:nvSpPr>
        <p:spPr bwMode="auto">
          <a:xfrm>
            <a:off x="6402310" y="2942491"/>
            <a:ext cx="365756" cy="365756"/>
          </a:xfrm>
          <a:prstGeom prst="ellipse">
            <a:avLst/>
          </a:prstGeom>
          <a:solidFill>
            <a:srgbClr val="264A60"/>
          </a:solidFill>
          <a:ln w="12700">
            <a:noFill/>
            <a:headEnd type="none" w="med" len="med"/>
            <a:tailEnd type="none" w="med" len="med"/>
          </a:ln>
          <a:effectLst/>
          <a:scene3d>
            <a:camera prst="orthographicFront">
              <a:rot lat="0" lon="0" rev="0"/>
            </a:camera>
            <a:lightRig rig="balanced" dir="t">
              <a:rot lat="0" lon="0" rev="8700000"/>
            </a:lightRig>
          </a:scene3d>
          <a:sp3d/>
          <a:extLst/>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ea typeface="ＭＳ Ｐゴシック"/>
            </a:endParaRPr>
          </a:p>
        </p:txBody>
      </p:sp>
      <p:sp>
        <p:nvSpPr>
          <p:cNvPr id="49" name="Oval 48"/>
          <p:cNvSpPr/>
          <p:nvPr/>
        </p:nvSpPr>
        <p:spPr bwMode="auto">
          <a:xfrm>
            <a:off x="5502032" y="3185964"/>
            <a:ext cx="365756" cy="365756"/>
          </a:xfrm>
          <a:prstGeom prst="ellipse">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a:extLst/>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ea typeface="ＭＳ Ｐゴシック"/>
            </a:endParaRPr>
          </a:p>
        </p:txBody>
      </p:sp>
      <p:sp>
        <p:nvSpPr>
          <p:cNvPr id="50" name="Oval 49"/>
          <p:cNvSpPr/>
          <p:nvPr/>
        </p:nvSpPr>
        <p:spPr bwMode="auto">
          <a:xfrm>
            <a:off x="7302589" y="3188500"/>
            <a:ext cx="365756" cy="365756"/>
          </a:xfrm>
          <a:prstGeom prst="ellipse">
            <a:avLst/>
          </a:prstGeom>
          <a:solidFill>
            <a:schemeClr val="tx2"/>
          </a:solidFill>
          <a:ln w="12700">
            <a:noFill/>
            <a:headEnd type="none" w="med" len="med"/>
            <a:tailEnd type="none" w="med" len="med"/>
          </a:ln>
          <a:effectLst/>
          <a:scene3d>
            <a:camera prst="orthographicFront">
              <a:rot lat="0" lon="0" rev="0"/>
            </a:camera>
            <a:lightRig rig="balanced" dir="t">
              <a:rot lat="0" lon="0" rev="8700000"/>
            </a:lightRig>
          </a:scene3d>
          <a:sp3d/>
          <a:extLst/>
        </p:spPr>
        <p:style>
          <a:lnRef idx="1">
            <a:schemeClr val="dk1"/>
          </a:lnRef>
          <a:fillRef idx="2">
            <a:schemeClr val="dk1"/>
          </a:fillRef>
          <a:effectRef idx="1">
            <a:schemeClr val="dk1"/>
          </a:effectRef>
          <a:fontRef idx="minor">
            <a:schemeClr val="dk1"/>
          </a:fontRef>
        </p:style>
        <p:txBody>
          <a:bodyPr anchor="ctr"/>
          <a:lstStyle/>
          <a:p>
            <a:pPr algn="ctr">
              <a:lnSpc>
                <a:spcPct val="90000"/>
              </a:lnSpc>
            </a:pPr>
            <a:endParaRPr lang="en-US" sz="1600" b="1" dirty="0">
              <a:solidFill>
                <a:srgbClr val="FFFFFF"/>
              </a:solidFill>
              <a:ea typeface="ＭＳ Ｐゴシック"/>
            </a:endParaRPr>
          </a:p>
        </p:txBody>
      </p:sp>
      <p:cxnSp>
        <p:nvCxnSpPr>
          <p:cNvPr id="46" name="Straight Connector 45"/>
          <p:cNvCxnSpPr/>
          <p:nvPr/>
        </p:nvCxnSpPr>
        <p:spPr bwMode="auto">
          <a:xfrm flipV="1">
            <a:off x="342900" y="1127029"/>
            <a:ext cx="2857500" cy="550"/>
          </a:xfrm>
          <a:prstGeom prst="line">
            <a:avLst/>
          </a:prstGeom>
          <a:noFill/>
          <a:ln w="9525"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0452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34" y="1013113"/>
            <a:ext cx="5471266" cy="1248103"/>
          </a:xfrm>
        </p:spPr>
        <p:txBody>
          <a:bodyPr/>
          <a:lstStyle/>
          <a:p>
            <a:r>
              <a:rPr lang="en-US" dirty="0"/>
              <a:t>One platform, unified visibility</a:t>
            </a:r>
            <a:br>
              <a:rPr lang="en-US" dirty="0"/>
            </a:b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0300" y="780482"/>
            <a:ext cx="1713364" cy="1713364"/>
          </a:xfrm>
          <a:prstGeom prst="rect">
            <a:avLst/>
          </a:prstGeom>
        </p:spPr>
      </p:pic>
    </p:spTree>
    <p:extLst>
      <p:ext uri="{BB962C8B-B14F-4D97-AF65-F5344CB8AC3E}">
        <p14:creationId xmlns:p14="http://schemas.microsoft.com/office/powerpoint/2010/main" val="703717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76" y="211179"/>
            <a:ext cx="7886699" cy="371827"/>
          </a:xfrm>
        </p:spPr>
        <p:txBody>
          <a:bodyPr/>
          <a:lstStyle/>
          <a:p>
            <a:r>
              <a:rPr lang="en-US" dirty="0"/>
              <a:t>QRadar Sense Platform</a:t>
            </a:r>
          </a:p>
        </p:txBody>
      </p:sp>
      <p:sp>
        <p:nvSpPr>
          <p:cNvPr id="5" name="Down Arrow 4"/>
          <p:cNvSpPr/>
          <p:nvPr/>
        </p:nvSpPr>
        <p:spPr bwMode="auto">
          <a:xfrm rot="10800000">
            <a:off x="934100" y="770710"/>
            <a:ext cx="259895" cy="4118352"/>
          </a:xfrm>
          <a:prstGeom prst="downArrow">
            <a:avLst>
              <a:gd name="adj1" fmla="val 50000"/>
              <a:gd name="adj2" fmla="val 97455"/>
            </a:avLst>
          </a:prstGeom>
          <a:solidFill>
            <a:schemeClr val="bg1">
              <a:lumMod val="95000"/>
            </a:schemeClr>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ysClr val="windowText" lastClr="000000"/>
              </a:solidFill>
              <a:effectLst/>
              <a:uLnTx/>
              <a:uFillTx/>
            </a:endParaRPr>
          </a:p>
        </p:txBody>
      </p:sp>
      <p:sp>
        <p:nvSpPr>
          <p:cNvPr id="6" name="Rectangle 5"/>
          <p:cNvSpPr/>
          <p:nvPr/>
        </p:nvSpPr>
        <p:spPr bwMode="auto">
          <a:xfrm>
            <a:off x="1520073" y="788665"/>
            <a:ext cx="6275143" cy="4328128"/>
          </a:xfrm>
          <a:prstGeom prst="rect">
            <a:avLst/>
          </a:prstGeom>
          <a:solidFill>
            <a:schemeClr val="bg1">
              <a:lumMod val="95000"/>
            </a:schemeClr>
          </a:solidFill>
          <a:ln w="9525">
            <a:noFill/>
            <a:prstDash val="solid"/>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ysClr val="windowText" lastClr="000000"/>
              </a:solidFill>
              <a:effectLst/>
              <a:uLnTx/>
              <a:uFillTx/>
              <a:latin typeface="Arial" charset="0"/>
              <a:ea typeface="ＭＳ Ｐゴシック" charset="0"/>
            </a:endParaRPr>
          </a:p>
        </p:txBody>
      </p:sp>
      <p:sp>
        <p:nvSpPr>
          <p:cNvPr id="7" name="Rectangle 6"/>
          <p:cNvSpPr/>
          <p:nvPr/>
        </p:nvSpPr>
        <p:spPr bwMode="auto">
          <a:xfrm>
            <a:off x="1723996"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Advanced Threat Detection</a:t>
            </a:r>
          </a:p>
        </p:txBody>
      </p:sp>
      <p:sp>
        <p:nvSpPr>
          <p:cNvPr id="8" name="Rectangle 7"/>
          <p:cNvSpPr/>
          <p:nvPr/>
        </p:nvSpPr>
        <p:spPr bwMode="auto">
          <a:xfrm>
            <a:off x="2560752"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Insider Threat Detection</a:t>
            </a:r>
          </a:p>
        </p:txBody>
      </p:sp>
      <p:sp>
        <p:nvSpPr>
          <p:cNvPr id="9" name="Rectangle 8"/>
          <p:cNvSpPr/>
          <p:nvPr/>
        </p:nvSpPr>
        <p:spPr bwMode="auto">
          <a:xfrm>
            <a:off x="3378970"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sz="750" b="0" i="0" u="none" strike="noStrike" kern="0" cap="none" spc="0" normalizeH="0" baseline="0" noProof="0" dirty="0">
                <a:ln>
                  <a:noFill/>
                </a:ln>
                <a:solidFill>
                  <a:schemeClr val="bg1"/>
                </a:solidFill>
                <a:effectLst/>
                <a:uLnTx/>
                <a:uFillTx/>
                <a:latin typeface="Arial" charset="0"/>
                <a:ea typeface="ＭＳ Ｐゴシック" charset="0"/>
              </a:rPr>
              <a:t>Risk &amp; Vulnerability</a:t>
            </a: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 </a:t>
            </a:r>
            <a:r>
              <a:rPr kumimoji="0" lang="en-US" sz="750" b="0" i="0" u="none" strike="noStrike" kern="0" cap="none" spc="0" normalizeH="0" baseline="0" noProof="0" dirty="0">
                <a:ln>
                  <a:noFill/>
                </a:ln>
                <a:solidFill>
                  <a:schemeClr val="bg1"/>
                </a:solidFill>
                <a:effectLst/>
                <a:uLnTx/>
                <a:uFillTx/>
                <a:latin typeface="Arial" charset="0"/>
                <a:ea typeface="ＭＳ Ｐゴシック" charset="0"/>
              </a:rPr>
              <a:t>Management</a:t>
            </a:r>
          </a:p>
        </p:txBody>
      </p:sp>
      <p:sp>
        <p:nvSpPr>
          <p:cNvPr id="10" name="Rectangle 9"/>
          <p:cNvSpPr/>
          <p:nvPr/>
        </p:nvSpPr>
        <p:spPr bwMode="auto">
          <a:xfrm>
            <a:off x="4215726"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Incident Forensics</a:t>
            </a:r>
          </a:p>
        </p:txBody>
      </p:sp>
      <p:sp>
        <p:nvSpPr>
          <p:cNvPr id="11" name="Rectangle 10"/>
          <p:cNvSpPr/>
          <p:nvPr/>
        </p:nvSpPr>
        <p:spPr bwMode="auto">
          <a:xfrm>
            <a:off x="5043967"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Incident Response</a:t>
            </a:r>
          </a:p>
        </p:txBody>
      </p:sp>
      <p:sp>
        <p:nvSpPr>
          <p:cNvPr id="12" name="Rectangle 11"/>
          <p:cNvSpPr/>
          <p:nvPr/>
        </p:nvSpPr>
        <p:spPr bwMode="auto">
          <a:xfrm>
            <a:off x="5880723"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Compliance Reporting</a:t>
            </a:r>
          </a:p>
        </p:txBody>
      </p:sp>
      <p:sp>
        <p:nvSpPr>
          <p:cNvPr id="13" name="Rectangle 12"/>
          <p:cNvSpPr/>
          <p:nvPr/>
        </p:nvSpPr>
        <p:spPr bwMode="auto">
          <a:xfrm>
            <a:off x="6698941" y="1008395"/>
            <a:ext cx="778601" cy="565531"/>
          </a:xfrm>
          <a:prstGeom prst="rect">
            <a:avLst/>
          </a:prstGeom>
          <a:solidFill>
            <a:schemeClr val="accent3">
              <a:lumMod val="75000"/>
            </a:schemeClr>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Securing Cloud</a:t>
            </a:r>
          </a:p>
        </p:txBody>
      </p:sp>
      <p:sp>
        <p:nvSpPr>
          <p:cNvPr id="14" name="Down Arrow 13"/>
          <p:cNvSpPr/>
          <p:nvPr/>
        </p:nvSpPr>
        <p:spPr bwMode="auto">
          <a:xfrm flipV="1">
            <a:off x="2046914"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15" name="Down Arrow 14"/>
          <p:cNvSpPr/>
          <p:nvPr/>
        </p:nvSpPr>
        <p:spPr bwMode="auto">
          <a:xfrm flipV="1">
            <a:off x="2818788"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16" name="Down Arrow 15"/>
          <p:cNvSpPr/>
          <p:nvPr/>
        </p:nvSpPr>
        <p:spPr bwMode="auto">
          <a:xfrm flipV="1">
            <a:off x="3693150"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17" name="Down Arrow 16"/>
          <p:cNvSpPr/>
          <p:nvPr/>
        </p:nvSpPr>
        <p:spPr bwMode="auto">
          <a:xfrm flipV="1">
            <a:off x="4532043"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18" name="Down Arrow 17"/>
          <p:cNvSpPr/>
          <p:nvPr/>
        </p:nvSpPr>
        <p:spPr bwMode="auto">
          <a:xfrm flipV="1">
            <a:off x="5342363"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19" name="Down Arrow 18"/>
          <p:cNvSpPr/>
          <p:nvPr/>
        </p:nvSpPr>
        <p:spPr bwMode="auto">
          <a:xfrm flipV="1">
            <a:off x="6194903"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20" name="Down Arrow 19"/>
          <p:cNvSpPr/>
          <p:nvPr/>
        </p:nvSpPr>
        <p:spPr bwMode="auto">
          <a:xfrm flipV="1">
            <a:off x="7013120" y="1488506"/>
            <a:ext cx="170572" cy="225821"/>
          </a:xfrm>
          <a:prstGeom prst="downArrow">
            <a:avLst/>
          </a:prstGeom>
          <a:solidFill>
            <a:srgbClr val="8CD21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21" name="Rectangle 20"/>
          <p:cNvSpPr/>
          <p:nvPr/>
        </p:nvSpPr>
        <p:spPr bwMode="auto">
          <a:xfrm>
            <a:off x="1723996" y="1714328"/>
            <a:ext cx="5753545" cy="477367"/>
          </a:xfrm>
          <a:prstGeom prst="rect">
            <a:avLst/>
          </a:prstGeom>
          <a:solidFill>
            <a:srgbClr val="264A60"/>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		</a:t>
            </a:r>
          </a:p>
        </p:txBody>
      </p:sp>
      <p:sp>
        <p:nvSpPr>
          <p:cNvPr id="22" name="Rectangle 21"/>
          <p:cNvSpPr/>
          <p:nvPr/>
        </p:nvSpPr>
        <p:spPr bwMode="auto">
          <a:xfrm>
            <a:off x="1723997" y="2313377"/>
            <a:ext cx="5753545" cy="1010893"/>
          </a:xfrm>
          <a:prstGeom prst="rect">
            <a:avLst/>
          </a:prstGeom>
          <a:solidFill>
            <a:srgbClr val="264A60"/>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24" name="Rectangle 23"/>
          <p:cNvSpPr/>
          <p:nvPr/>
        </p:nvSpPr>
        <p:spPr>
          <a:xfrm>
            <a:off x="649852" y="1154415"/>
            <a:ext cx="822889" cy="3693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accent3">
                    <a:lumMod val="75000"/>
                  </a:schemeClr>
                </a:solidFill>
                <a:effectLst/>
                <a:uLnTx/>
                <a:uFillTx/>
                <a:latin typeface="Arial" charset="0"/>
                <a:ea typeface="ＭＳ Ｐゴシック" charset="0"/>
              </a:rPr>
              <a:t>USE CASES</a:t>
            </a:r>
            <a:endParaRPr kumimoji="0" lang="en-US" sz="1000" b="1" i="0" u="none" strike="noStrike" kern="0" cap="none" spc="0" normalizeH="0" baseline="0" noProof="0" dirty="0">
              <a:ln>
                <a:noFill/>
              </a:ln>
              <a:solidFill>
                <a:schemeClr val="accent3">
                  <a:lumMod val="75000"/>
                </a:schemeClr>
              </a:solidFill>
              <a:effectLst/>
              <a:uLnTx/>
              <a:uFillTx/>
            </a:endParaRPr>
          </a:p>
        </p:txBody>
      </p:sp>
      <p:sp>
        <p:nvSpPr>
          <p:cNvPr id="25" name="Rectangle 24"/>
          <p:cNvSpPr/>
          <p:nvPr/>
        </p:nvSpPr>
        <p:spPr>
          <a:xfrm>
            <a:off x="703181" y="1811715"/>
            <a:ext cx="716230" cy="246684"/>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64A60"/>
                </a:solidFill>
                <a:effectLst/>
                <a:uLnTx/>
                <a:uFillTx/>
              </a:rPr>
              <a:t>ACTION</a:t>
            </a:r>
          </a:p>
        </p:txBody>
      </p:sp>
      <p:sp>
        <p:nvSpPr>
          <p:cNvPr id="26" name="Rectangle 25"/>
          <p:cNvSpPr/>
          <p:nvPr/>
        </p:nvSpPr>
        <p:spPr>
          <a:xfrm>
            <a:off x="704029" y="2677527"/>
            <a:ext cx="714535" cy="246684"/>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64A60"/>
                </a:solidFill>
                <a:effectLst/>
                <a:uLnTx/>
                <a:uFillTx/>
              </a:rPr>
              <a:t>ENGINE</a:t>
            </a:r>
          </a:p>
        </p:txBody>
      </p:sp>
      <p:sp>
        <p:nvSpPr>
          <p:cNvPr id="27" name="Rectangle 26"/>
          <p:cNvSpPr/>
          <p:nvPr/>
        </p:nvSpPr>
        <p:spPr>
          <a:xfrm>
            <a:off x="522516" y="3634599"/>
            <a:ext cx="1077567" cy="246684"/>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64A60"/>
                </a:solidFill>
                <a:effectLst/>
                <a:uLnTx/>
                <a:uFillTx/>
              </a:rPr>
              <a:t>COLLECTION</a:t>
            </a:r>
          </a:p>
        </p:txBody>
      </p:sp>
      <p:sp>
        <p:nvSpPr>
          <p:cNvPr id="29" name="Rectangle 28"/>
          <p:cNvSpPr/>
          <p:nvPr/>
        </p:nvSpPr>
        <p:spPr>
          <a:xfrm>
            <a:off x="1520073" y="4872586"/>
            <a:ext cx="6270486" cy="24622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chemeClr val="bg1">
                    <a:lumMod val="85000"/>
                  </a:schemeClr>
                </a:solidFill>
                <a:effectLst/>
                <a:uLnTx/>
                <a:uFillTx/>
                <a:latin typeface="Arial" charset="0"/>
                <a:ea typeface="ＭＳ Ｐゴシック" charset="0"/>
              </a:rPr>
              <a:t>DEPLOYMENT MODELS</a:t>
            </a:r>
            <a:endParaRPr kumimoji="0" lang="en-US" sz="917" b="1" i="1" u="none" strike="noStrike" kern="0" cap="none" spc="0" normalizeH="0" baseline="0" noProof="0" dirty="0">
              <a:ln>
                <a:noFill/>
              </a:ln>
              <a:solidFill>
                <a:schemeClr val="bg1">
                  <a:lumMod val="85000"/>
                </a:schemeClr>
              </a:solidFill>
              <a:effectLst/>
              <a:uLnTx/>
              <a:uFillTx/>
            </a:endParaRPr>
          </a:p>
        </p:txBody>
      </p:sp>
      <p:sp>
        <p:nvSpPr>
          <p:cNvPr id="30" name="Rectangle 29"/>
          <p:cNvSpPr/>
          <p:nvPr/>
        </p:nvSpPr>
        <p:spPr>
          <a:xfrm>
            <a:off x="4830501" y="2606309"/>
            <a:ext cx="1135717" cy="400315"/>
          </a:xfrm>
          <a:prstGeom prst="rect">
            <a:avLst/>
          </a:prstGeom>
          <a:solidFill>
            <a:srgbClr val="264A60"/>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Behavior-Based Analytics</a:t>
            </a:r>
          </a:p>
        </p:txBody>
      </p:sp>
      <p:sp>
        <p:nvSpPr>
          <p:cNvPr id="31" name="Down Arrow 30"/>
          <p:cNvSpPr/>
          <p:nvPr/>
        </p:nvSpPr>
        <p:spPr bwMode="auto">
          <a:xfrm flipV="1">
            <a:off x="4440303" y="2075909"/>
            <a:ext cx="213643" cy="229094"/>
          </a:xfrm>
          <a:prstGeom prst="downArrow">
            <a:avLst/>
          </a:prstGeom>
          <a:solidFill>
            <a:srgbClr val="FF5003"/>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2" name="Rectangle 31"/>
          <p:cNvSpPr/>
          <p:nvPr/>
        </p:nvSpPr>
        <p:spPr>
          <a:xfrm>
            <a:off x="4552827" y="2155846"/>
            <a:ext cx="1418550" cy="222017"/>
          </a:xfrm>
          <a:prstGeom prst="rect">
            <a:avLst/>
          </a:prstGeom>
          <a:noFill/>
          <a:ln>
            <a:no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FF0000"/>
                </a:solidFill>
                <a:effectLst/>
                <a:uLnTx/>
                <a:uFillTx/>
                <a:latin typeface="Arial" charset="0"/>
                <a:ea typeface="ＭＳ Ｐゴシック" charset="0"/>
              </a:rPr>
              <a:t>PRIORITIZED INCIDENTS</a:t>
            </a:r>
          </a:p>
        </p:txBody>
      </p:sp>
      <p:sp>
        <p:nvSpPr>
          <p:cNvPr id="33" name="Down Arrow 32"/>
          <p:cNvSpPr/>
          <p:nvPr/>
        </p:nvSpPr>
        <p:spPr bwMode="auto">
          <a:xfrm flipV="1">
            <a:off x="3211069" y="3236833"/>
            <a:ext cx="224575" cy="209420"/>
          </a:xfrm>
          <a:prstGeom prst="downArrow">
            <a:avLst/>
          </a:prstGeom>
          <a:solidFill>
            <a:srgbClr val="264A60"/>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4" name="Down Arrow 33"/>
          <p:cNvSpPr/>
          <p:nvPr/>
        </p:nvSpPr>
        <p:spPr bwMode="auto">
          <a:xfrm flipV="1">
            <a:off x="4429370" y="3236833"/>
            <a:ext cx="224575" cy="209420"/>
          </a:xfrm>
          <a:prstGeom prst="downArrow">
            <a:avLst/>
          </a:prstGeom>
          <a:solidFill>
            <a:srgbClr val="264A60"/>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5" name="Down Arrow 34"/>
          <p:cNvSpPr/>
          <p:nvPr/>
        </p:nvSpPr>
        <p:spPr bwMode="auto">
          <a:xfrm flipV="1">
            <a:off x="5634515" y="3236833"/>
            <a:ext cx="224575" cy="209420"/>
          </a:xfrm>
          <a:prstGeom prst="downArrow">
            <a:avLst/>
          </a:prstGeom>
          <a:solidFill>
            <a:srgbClr val="264A60"/>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9" name="Rectangle 38"/>
          <p:cNvSpPr/>
          <p:nvPr/>
        </p:nvSpPr>
        <p:spPr>
          <a:xfrm>
            <a:off x="3713716" y="2606309"/>
            <a:ext cx="1017325" cy="400315"/>
          </a:xfrm>
          <a:prstGeom prst="rect">
            <a:avLst/>
          </a:prstGeom>
          <a:solidFill>
            <a:srgbClr val="264A60"/>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Context-Based Analytics</a:t>
            </a:r>
          </a:p>
        </p:txBody>
      </p:sp>
      <p:sp>
        <p:nvSpPr>
          <p:cNvPr id="40" name="Rectangle 39"/>
          <p:cNvSpPr/>
          <p:nvPr/>
        </p:nvSpPr>
        <p:spPr>
          <a:xfrm>
            <a:off x="6023613" y="2606309"/>
            <a:ext cx="937155" cy="400315"/>
          </a:xfrm>
          <a:prstGeom prst="rect">
            <a:avLst/>
          </a:prstGeom>
          <a:solidFill>
            <a:srgbClr val="264A60"/>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Time-Based Analytics</a:t>
            </a:r>
          </a:p>
        </p:txBody>
      </p:sp>
      <p:sp>
        <p:nvSpPr>
          <p:cNvPr id="41" name="Rectangle 40"/>
          <p:cNvSpPr/>
          <p:nvPr/>
        </p:nvSpPr>
        <p:spPr>
          <a:xfrm>
            <a:off x="2597575" y="2535592"/>
            <a:ext cx="1016032" cy="507831"/>
          </a:xfrm>
          <a:prstGeom prst="rect">
            <a:avLst/>
          </a:prstGeom>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5AAAFA"/>
                </a:solidFill>
                <a:effectLst/>
                <a:uLnTx/>
                <a:uFillTx/>
                <a:latin typeface="Arial" charset="0"/>
                <a:ea typeface="ＭＳ Ｐゴシック" charset="0"/>
              </a:rPr>
              <a:t>QRadar Sense </a:t>
            </a:r>
            <a:r>
              <a:rPr kumimoji="0" lang="en-US" sz="1000" b="1" i="0" u="none" strike="noStrike" kern="0" cap="none" spc="0" normalizeH="0" baseline="0" noProof="0" dirty="0" smtClean="0">
                <a:ln>
                  <a:noFill/>
                </a:ln>
                <a:solidFill>
                  <a:srgbClr val="5AAAFA"/>
                </a:solidFill>
                <a:effectLst/>
                <a:uLnTx/>
                <a:uFillTx/>
                <a:latin typeface="Arial" charset="0"/>
                <a:ea typeface="ＭＳ Ｐゴシック" charset="0"/>
              </a:rPr>
              <a:t>Analytics</a:t>
            </a:r>
            <a:endParaRPr kumimoji="0" lang="en-US" sz="1000" b="1" i="0" u="none" strike="noStrike" kern="0" cap="none" spc="0" normalizeH="0" baseline="30000" noProof="0" dirty="0">
              <a:ln>
                <a:noFill/>
              </a:ln>
              <a:solidFill>
                <a:srgbClr val="5AAAFA"/>
              </a:solidFill>
              <a:effectLst/>
              <a:uLnTx/>
              <a:uFillTx/>
              <a:latin typeface="Arial" charset="0"/>
              <a:ea typeface="ＭＳ Ｐゴシック" charset="0"/>
            </a:endParaRP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9496" y="2535592"/>
            <a:ext cx="617639" cy="537577"/>
          </a:xfrm>
          <a:prstGeom prst="rect">
            <a:avLst/>
          </a:prstGeom>
        </p:spPr>
      </p:pic>
      <p:sp>
        <p:nvSpPr>
          <p:cNvPr id="47" name="Rectangle 46"/>
          <p:cNvSpPr/>
          <p:nvPr/>
        </p:nvSpPr>
        <p:spPr bwMode="auto">
          <a:xfrm>
            <a:off x="7542547" y="1008395"/>
            <a:ext cx="778601" cy="565531"/>
          </a:xfrm>
          <a:prstGeom prst="rect">
            <a:avLst/>
          </a:prstGeom>
          <a:solidFill>
            <a:schemeClr val="bg1"/>
          </a:solidFill>
          <a:ln w="19050">
            <a:solidFill>
              <a:schemeClr val="accent3">
                <a:lumMod val="75000"/>
              </a:schemeClr>
            </a:solid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accent3">
                    <a:lumMod val="75000"/>
                  </a:schemeClr>
                </a:solidFill>
                <a:effectLst/>
                <a:uLnTx/>
                <a:uFillTx/>
                <a:latin typeface="Arial" charset="0"/>
                <a:ea typeface="ＭＳ Ｐゴシック" charset="0"/>
              </a:rPr>
              <a:t>Third-Party Usage</a:t>
            </a:r>
          </a:p>
        </p:txBody>
      </p:sp>
      <p:sp>
        <p:nvSpPr>
          <p:cNvPr id="48" name="Down Arrow 47"/>
          <p:cNvSpPr/>
          <p:nvPr/>
        </p:nvSpPr>
        <p:spPr bwMode="auto">
          <a:xfrm flipV="1">
            <a:off x="7847239" y="1488505"/>
            <a:ext cx="203580" cy="225821"/>
          </a:xfrm>
          <a:prstGeom prst="downArrow">
            <a:avLst/>
          </a:prstGeom>
          <a:solidFill>
            <a:srgbClr val="8CD211"/>
          </a:solidFill>
          <a:ln w="1905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55" name="Rectangle 54"/>
          <p:cNvSpPr/>
          <p:nvPr/>
        </p:nvSpPr>
        <p:spPr>
          <a:xfrm>
            <a:off x="2293082" y="1819593"/>
            <a:ext cx="858730" cy="24949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Automation </a:t>
            </a:r>
            <a:endParaRPr kumimoji="0" lang="en-US" sz="917" b="0" i="0" u="none" strike="noStrike" kern="0" cap="none" spc="0" normalizeH="0" baseline="0" noProof="0" dirty="0">
              <a:ln>
                <a:noFill/>
              </a:ln>
              <a:solidFill>
                <a:sysClr val="windowText" lastClr="000000"/>
              </a:solidFill>
              <a:effectLst/>
              <a:uLnTx/>
              <a:uFillTx/>
            </a:endParaRPr>
          </a:p>
        </p:txBody>
      </p:sp>
      <p:sp>
        <p:nvSpPr>
          <p:cNvPr id="56" name="Rectangle 55"/>
          <p:cNvSpPr/>
          <p:nvPr/>
        </p:nvSpPr>
        <p:spPr>
          <a:xfrm>
            <a:off x="6124482" y="1819593"/>
            <a:ext cx="768819" cy="24949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Workflows</a:t>
            </a:r>
            <a:endParaRPr kumimoji="0" lang="en-US" sz="917" b="0" i="0" u="none" strike="noStrike" kern="0" cap="none" spc="0" normalizeH="0" baseline="0" noProof="0" dirty="0">
              <a:ln>
                <a:noFill/>
              </a:ln>
              <a:solidFill>
                <a:sysClr val="windowText" lastClr="000000"/>
              </a:solidFill>
              <a:effectLst/>
              <a:uLnTx/>
              <a:uFillTx/>
            </a:endParaRPr>
          </a:p>
        </p:txBody>
      </p:sp>
      <p:sp>
        <p:nvSpPr>
          <p:cNvPr id="57" name="Rectangle 56"/>
          <p:cNvSpPr/>
          <p:nvPr/>
        </p:nvSpPr>
        <p:spPr>
          <a:xfrm>
            <a:off x="3467879" y="1819593"/>
            <a:ext cx="902838" cy="24949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Dashboards </a:t>
            </a:r>
            <a:endParaRPr kumimoji="0" lang="en-US" sz="917" b="0" i="0" u="none" strike="noStrike" kern="0" cap="none" spc="0" normalizeH="0" baseline="0" noProof="0" dirty="0">
              <a:ln>
                <a:noFill/>
              </a:ln>
              <a:solidFill>
                <a:sysClr val="windowText" lastClr="000000"/>
              </a:solidFill>
              <a:effectLst/>
              <a:uLnTx/>
              <a:uFillTx/>
            </a:endParaRPr>
          </a:p>
        </p:txBody>
      </p:sp>
      <p:sp>
        <p:nvSpPr>
          <p:cNvPr id="58" name="Rectangle 57"/>
          <p:cNvSpPr/>
          <p:nvPr/>
        </p:nvSpPr>
        <p:spPr>
          <a:xfrm>
            <a:off x="4815798" y="1819593"/>
            <a:ext cx="957123" cy="24949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Visualizations</a:t>
            </a:r>
            <a:endParaRPr kumimoji="0" lang="en-US" sz="917" b="0" i="0" u="none" strike="noStrike" kern="0" cap="none" spc="0" normalizeH="0" baseline="0" noProof="0" dirty="0">
              <a:ln>
                <a:noFill/>
              </a:ln>
              <a:solidFill>
                <a:sysClr val="windowText" lastClr="000000"/>
              </a:solidFill>
              <a:effectLst/>
              <a:uLnTx/>
              <a:uFillTx/>
            </a:endParaRPr>
          </a:p>
        </p:txBody>
      </p:sp>
      <p:grpSp>
        <p:nvGrpSpPr>
          <p:cNvPr id="59" name="Group 58"/>
          <p:cNvGrpSpPr/>
          <p:nvPr/>
        </p:nvGrpSpPr>
        <p:grpSpPr>
          <a:xfrm>
            <a:off x="2059322" y="4150419"/>
            <a:ext cx="930037" cy="664546"/>
            <a:chOff x="1784287" y="5055022"/>
            <a:chExt cx="1054585" cy="746208"/>
          </a:xfrm>
        </p:grpSpPr>
        <p:sp>
          <p:nvSpPr>
            <p:cNvPr id="75" name="Rectangle 74"/>
            <p:cNvSpPr/>
            <p:nvPr/>
          </p:nvSpPr>
          <p:spPr>
            <a:xfrm>
              <a:off x="1784287" y="5055022"/>
              <a:ext cx="1054585" cy="263226"/>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lumMod val="65000"/>
                    </a:schemeClr>
                  </a:solidFill>
                  <a:effectLst/>
                  <a:uLnTx/>
                  <a:uFillTx/>
                  <a:latin typeface="Arial" charset="0"/>
                  <a:ea typeface="ＭＳ Ｐゴシック" charset="0"/>
                </a:rPr>
                <a:t>ON PREM</a:t>
              </a:r>
            </a:p>
          </p:txBody>
        </p:sp>
        <p:grpSp>
          <p:nvGrpSpPr>
            <p:cNvPr id="76" name="Group 75"/>
            <p:cNvGrpSpPr/>
            <p:nvPr/>
          </p:nvGrpSpPr>
          <p:grpSpPr>
            <a:xfrm>
              <a:off x="2041496" y="5280756"/>
              <a:ext cx="540167" cy="520474"/>
              <a:chOff x="9422902" y="636434"/>
              <a:chExt cx="2340671" cy="2255334"/>
            </a:xfrm>
          </p:grpSpPr>
          <p:pic>
            <p:nvPicPr>
              <p:cNvPr id="77" name="Picture 76"/>
              <p:cNvPicPr>
                <a:picLocks noChangeAspect="1"/>
              </p:cNvPicPr>
              <p:nvPr/>
            </p:nvPicPr>
            <p:blipFill>
              <a:blip r:embed="rId4"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9422902" y="636434"/>
                <a:ext cx="2340671" cy="2255334"/>
              </a:xfrm>
              <a:prstGeom prst="rect">
                <a:avLst/>
              </a:prstGeom>
            </p:spPr>
          </p:pic>
          <p:pic>
            <p:nvPicPr>
              <p:cNvPr id="78" name="Picture 77"/>
              <p:cNvPicPr>
                <a:picLocks noChangeAspect="1"/>
              </p:cNvPicPr>
              <p:nvPr/>
            </p:nvPicPr>
            <p:blipFill>
              <a:blip r:embed="rId5"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10587635" y="897146"/>
                <a:ext cx="776919" cy="990854"/>
              </a:xfrm>
              <a:prstGeom prst="rect">
                <a:avLst/>
              </a:prstGeom>
            </p:spPr>
          </p:pic>
        </p:grpSp>
      </p:grpSp>
      <p:grpSp>
        <p:nvGrpSpPr>
          <p:cNvPr id="60" name="Group 59"/>
          <p:cNvGrpSpPr/>
          <p:nvPr/>
        </p:nvGrpSpPr>
        <p:grpSpPr>
          <a:xfrm>
            <a:off x="3367228" y="4150419"/>
            <a:ext cx="1179017" cy="679217"/>
            <a:chOff x="3568559" y="5055022"/>
            <a:chExt cx="1336908" cy="762682"/>
          </a:xfrm>
        </p:grpSpPr>
        <p:sp>
          <p:nvSpPr>
            <p:cNvPr id="70" name="Cloud"/>
            <p:cNvSpPr>
              <a:spLocks noChangeAspect="1" noEditPoints="1" noChangeArrowheads="1"/>
            </p:cNvSpPr>
            <p:nvPr/>
          </p:nvSpPr>
          <p:spPr bwMode="auto">
            <a:xfrm>
              <a:off x="3877853" y="5303437"/>
              <a:ext cx="718321" cy="51426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75000"/>
              </a:schemeClr>
            </a:solidFill>
            <a:ln w="9525">
              <a:noFill/>
              <a:miter lim="800000"/>
              <a:headEnd/>
              <a:tailEnd/>
            </a:ln>
            <a:effectLst/>
          </p:spPr>
          <p:txBody>
            <a:bodyPr vert="horz" wrap="square" lIns="76200" tIns="38100" rIns="76200" bIns="381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p:txBody>
        </p:sp>
        <p:grpSp>
          <p:nvGrpSpPr>
            <p:cNvPr id="71" name="Group 70"/>
            <p:cNvGrpSpPr/>
            <p:nvPr/>
          </p:nvGrpSpPr>
          <p:grpSpPr>
            <a:xfrm>
              <a:off x="3961941" y="5307458"/>
              <a:ext cx="550144" cy="416558"/>
              <a:chOff x="508001" y="2413000"/>
              <a:chExt cx="603819" cy="457200"/>
            </a:xfrm>
          </p:grpSpPr>
          <p:pic>
            <p:nvPicPr>
              <p:cNvPr id="73" name="Picture 2"/>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508001" y="2413000"/>
                <a:ext cx="603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687005" y="2486874"/>
                <a:ext cx="230522" cy="158398"/>
              </a:xfrm>
              <a:prstGeom prst="rect">
                <a:avLst/>
              </a:prstGeom>
            </p:spPr>
          </p:pic>
        </p:grpSp>
        <p:sp>
          <p:nvSpPr>
            <p:cNvPr id="72" name="Rectangle 71"/>
            <p:cNvSpPr/>
            <p:nvPr/>
          </p:nvSpPr>
          <p:spPr>
            <a:xfrm>
              <a:off x="3568559" y="5055022"/>
              <a:ext cx="1336908" cy="263226"/>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lumMod val="65000"/>
                    </a:schemeClr>
                  </a:solidFill>
                  <a:effectLst/>
                  <a:uLnTx/>
                  <a:uFillTx/>
                  <a:latin typeface="Arial" charset="0"/>
                  <a:ea typeface="ＭＳ Ｐゴシック" charset="0"/>
                </a:rPr>
                <a:t>AS A SERVICE</a:t>
              </a:r>
            </a:p>
          </p:txBody>
        </p:sp>
      </p:grpSp>
      <p:grpSp>
        <p:nvGrpSpPr>
          <p:cNvPr id="61" name="Group 60"/>
          <p:cNvGrpSpPr/>
          <p:nvPr/>
        </p:nvGrpSpPr>
        <p:grpSpPr>
          <a:xfrm>
            <a:off x="4967998" y="4150419"/>
            <a:ext cx="779199" cy="623657"/>
            <a:chOff x="5415973" y="5055022"/>
            <a:chExt cx="883547" cy="700295"/>
          </a:xfrm>
        </p:grpSpPr>
        <p:pic>
          <p:nvPicPr>
            <p:cNvPr id="68" name="Picture 67"/>
            <p:cNvPicPr>
              <a:picLocks noChangeAspect="1"/>
            </p:cNvPicPr>
            <p:nvPr/>
          </p:nvPicPr>
          <p:blipFill>
            <a:blip r:embed="rId8"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5565163" y="5340823"/>
              <a:ext cx="585167" cy="414494"/>
            </a:xfrm>
            <a:prstGeom prst="rect">
              <a:avLst/>
            </a:prstGeom>
          </p:spPr>
        </p:pic>
        <p:sp>
          <p:nvSpPr>
            <p:cNvPr id="69" name="Rectangle 68"/>
            <p:cNvSpPr/>
            <p:nvPr/>
          </p:nvSpPr>
          <p:spPr>
            <a:xfrm>
              <a:off x="5415973" y="5055022"/>
              <a:ext cx="883547" cy="263226"/>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lumMod val="65000"/>
                    </a:schemeClr>
                  </a:solidFill>
                  <a:effectLst/>
                  <a:uLnTx/>
                  <a:uFillTx/>
                  <a:latin typeface="Arial" charset="0"/>
                  <a:ea typeface="ＭＳ Ｐゴシック" charset="0"/>
                </a:rPr>
                <a:t>CLOUD</a:t>
              </a:r>
              <a:endParaRPr kumimoji="0" lang="en-US" sz="1000" b="0" i="0" u="none" strike="noStrike" kern="0" cap="none" spc="0" normalizeH="0" baseline="0" noProof="0" dirty="0">
                <a:ln>
                  <a:noFill/>
                </a:ln>
                <a:solidFill>
                  <a:schemeClr val="bg1">
                    <a:lumMod val="65000"/>
                  </a:schemeClr>
                </a:solidFill>
                <a:effectLst/>
                <a:uLnTx/>
                <a:uFillTx/>
                <a:latin typeface="Arial" charset="0"/>
                <a:ea typeface="ＭＳ Ｐゴシック" charset="0"/>
              </a:endParaRPr>
            </a:p>
          </p:txBody>
        </p:sp>
      </p:grpSp>
      <p:grpSp>
        <p:nvGrpSpPr>
          <p:cNvPr id="62" name="Group 61"/>
          <p:cNvGrpSpPr/>
          <p:nvPr/>
        </p:nvGrpSpPr>
        <p:grpSpPr>
          <a:xfrm>
            <a:off x="6292283" y="4150419"/>
            <a:ext cx="821885" cy="657496"/>
            <a:chOff x="6810026" y="5055022"/>
            <a:chExt cx="931949" cy="738292"/>
          </a:xfrm>
        </p:grpSpPr>
        <p:grpSp>
          <p:nvGrpSpPr>
            <p:cNvPr id="63" name="Group 62"/>
            <p:cNvGrpSpPr/>
            <p:nvPr/>
          </p:nvGrpSpPr>
          <p:grpSpPr>
            <a:xfrm>
              <a:off x="7155547" y="5366863"/>
              <a:ext cx="413067" cy="426451"/>
              <a:chOff x="9422902" y="636434"/>
              <a:chExt cx="2340671" cy="2255334"/>
            </a:xfrm>
          </p:grpSpPr>
          <p:pic>
            <p:nvPicPr>
              <p:cNvPr id="66" name="Picture 65"/>
              <p:cNvPicPr>
                <a:picLocks noChangeAspect="1"/>
              </p:cNvPicPr>
              <p:nvPr/>
            </p:nvPicPr>
            <p:blipFill>
              <a:blip r:embed="rId9"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9422902" y="636434"/>
                <a:ext cx="2340671" cy="2255334"/>
              </a:xfrm>
              <a:prstGeom prst="rect">
                <a:avLst/>
              </a:prstGeom>
            </p:spPr>
          </p:pic>
          <p:pic>
            <p:nvPicPr>
              <p:cNvPr id="67" name="Picture 66"/>
              <p:cNvPicPr>
                <a:picLocks noChangeAspect="1"/>
              </p:cNvPicPr>
              <p:nvPr/>
            </p:nvPicPr>
            <p:blipFill>
              <a:blip r:embed="rId10"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10587635" y="897146"/>
                <a:ext cx="776919" cy="990854"/>
              </a:xfrm>
              <a:prstGeom prst="rect">
                <a:avLst/>
              </a:prstGeom>
            </p:spPr>
          </p:pic>
        </p:grpSp>
        <p:pic>
          <p:nvPicPr>
            <p:cNvPr id="64" name="Picture 63"/>
            <p:cNvPicPr>
              <a:picLocks noChangeAspect="1"/>
            </p:cNvPicPr>
            <p:nvPr/>
          </p:nvPicPr>
          <p:blipFill>
            <a:blip r:embed="rId11" cstate="screen">
              <a:duotone>
                <a:prstClr val="black"/>
                <a:schemeClr val="tx1">
                  <a:lumMod val="65000"/>
                  <a:lumOff val="35000"/>
                  <a:tint val="45000"/>
                  <a:satMod val="400000"/>
                </a:schemeClr>
              </a:duotone>
              <a:extLst>
                <a:ext uri="{28A0092B-C50C-407E-A947-70E740481C1C}">
                  <a14:useLocalDpi xmlns:a14="http://schemas.microsoft.com/office/drawing/2010/main"/>
                </a:ext>
              </a:extLst>
            </a:blip>
            <a:stretch>
              <a:fillRect/>
            </a:stretch>
          </p:blipFill>
          <p:spPr>
            <a:xfrm>
              <a:off x="6847786" y="5300330"/>
              <a:ext cx="495557" cy="351020"/>
            </a:xfrm>
            <a:prstGeom prst="rect">
              <a:avLst/>
            </a:prstGeom>
          </p:spPr>
        </p:pic>
        <p:sp>
          <p:nvSpPr>
            <p:cNvPr id="65" name="Rectangle 64"/>
            <p:cNvSpPr/>
            <p:nvPr/>
          </p:nvSpPr>
          <p:spPr>
            <a:xfrm>
              <a:off x="6810026" y="5055022"/>
              <a:ext cx="931949" cy="263226"/>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lumMod val="65000"/>
                    </a:schemeClr>
                  </a:solidFill>
                  <a:effectLst/>
                  <a:uLnTx/>
                  <a:uFillTx/>
                  <a:latin typeface="Arial" charset="0"/>
                  <a:ea typeface="ＭＳ Ｐゴシック" charset="0"/>
                </a:rPr>
                <a:t>HYBRID</a:t>
              </a:r>
              <a:endParaRPr kumimoji="0" lang="en-US" sz="1000" b="0" i="0" u="none" strike="noStrike" kern="0" cap="none" spc="0" normalizeH="0" baseline="0" noProof="0" dirty="0">
                <a:ln>
                  <a:noFill/>
                </a:ln>
                <a:solidFill>
                  <a:schemeClr val="bg1">
                    <a:lumMod val="65000"/>
                  </a:schemeClr>
                </a:solidFill>
                <a:effectLst/>
                <a:uLnTx/>
                <a:uFillTx/>
                <a:latin typeface="Arial" charset="0"/>
                <a:ea typeface="ＭＳ Ｐゴシック" charset="0"/>
              </a:endParaRPr>
            </a:p>
          </p:txBody>
        </p:sp>
      </p:grpSp>
      <p:sp>
        <p:nvSpPr>
          <p:cNvPr id="23" name="Rectangle 22"/>
          <p:cNvSpPr/>
          <p:nvPr/>
        </p:nvSpPr>
        <p:spPr bwMode="auto">
          <a:xfrm>
            <a:off x="1722349" y="3430312"/>
            <a:ext cx="5753545" cy="650529"/>
          </a:xfrm>
          <a:prstGeom prst="rect">
            <a:avLst/>
          </a:prstGeom>
          <a:solidFill>
            <a:srgbClr val="264A60"/>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			</a:t>
            </a:r>
          </a:p>
        </p:txBody>
      </p:sp>
      <p:sp>
        <p:nvSpPr>
          <p:cNvPr id="28" name="Rectangle 27"/>
          <p:cNvSpPr/>
          <p:nvPr/>
        </p:nvSpPr>
        <p:spPr bwMode="auto">
          <a:xfrm>
            <a:off x="6085183" y="3626154"/>
            <a:ext cx="969058" cy="238684"/>
          </a:xfrm>
          <a:prstGeom prst="rect">
            <a:avLst/>
          </a:prstGeom>
          <a:solidFill>
            <a:srgbClr val="264A60"/>
          </a:solid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Business Systems</a:t>
            </a:r>
          </a:p>
        </p:txBody>
      </p:sp>
      <p:sp>
        <p:nvSpPr>
          <p:cNvPr id="36" name="Down Arrow 35"/>
          <p:cNvSpPr/>
          <p:nvPr/>
        </p:nvSpPr>
        <p:spPr bwMode="auto">
          <a:xfrm rot="5400000">
            <a:off x="7338652" y="1858318"/>
            <a:ext cx="259363" cy="196170"/>
          </a:xfrm>
          <a:prstGeom prst="downArrow">
            <a:avLst>
              <a:gd name="adj1" fmla="val 50000"/>
              <a:gd name="adj2" fmla="val 50001"/>
            </a:avLst>
          </a:prstGeom>
          <a:solidFill>
            <a:srgbClr val="5AAAFF"/>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7" name="Down Arrow 36"/>
          <p:cNvSpPr/>
          <p:nvPr/>
        </p:nvSpPr>
        <p:spPr bwMode="auto">
          <a:xfrm rot="5400000">
            <a:off x="7346301" y="2696007"/>
            <a:ext cx="259363" cy="196170"/>
          </a:xfrm>
          <a:prstGeom prst="downArrow">
            <a:avLst>
              <a:gd name="adj1" fmla="val 50000"/>
              <a:gd name="adj2" fmla="val 50001"/>
            </a:avLst>
          </a:prstGeom>
          <a:solidFill>
            <a:srgbClr val="5AAAFF"/>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38" name="Down Arrow 37"/>
          <p:cNvSpPr/>
          <p:nvPr/>
        </p:nvSpPr>
        <p:spPr bwMode="auto">
          <a:xfrm rot="5400000">
            <a:off x="7342869" y="3643089"/>
            <a:ext cx="259363" cy="196170"/>
          </a:xfrm>
          <a:prstGeom prst="downArrow">
            <a:avLst>
              <a:gd name="adj1" fmla="val 50000"/>
              <a:gd name="adj2" fmla="val 50001"/>
            </a:avLst>
          </a:prstGeom>
          <a:solidFill>
            <a:srgbClr val="5AAAFF"/>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43" name="Rectangle 42"/>
          <p:cNvSpPr/>
          <p:nvPr/>
        </p:nvSpPr>
        <p:spPr>
          <a:xfrm>
            <a:off x="2216650" y="3626154"/>
            <a:ext cx="824983" cy="2494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Cloud</a:t>
            </a:r>
            <a:endParaRPr kumimoji="0" lang="en-US" sz="917" b="0" i="0" u="none" strike="noStrike" kern="0" cap="none" spc="0" normalizeH="0" baseline="0" noProof="0" dirty="0">
              <a:ln>
                <a:noFill/>
              </a:ln>
              <a:solidFill>
                <a:sysClr val="windowText" lastClr="000000"/>
              </a:solidFill>
              <a:effectLst/>
              <a:uLnTx/>
              <a:uFillTx/>
            </a:endParaRPr>
          </a:p>
        </p:txBody>
      </p:sp>
      <p:sp>
        <p:nvSpPr>
          <p:cNvPr id="44" name="Rectangle 43"/>
          <p:cNvSpPr/>
          <p:nvPr/>
        </p:nvSpPr>
        <p:spPr>
          <a:xfrm>
            <a:off x="3093655" y="3626154"/>
            <a:ext cx="926587" cy="24949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Infrastructure</a:t>
            </a:r>
            <a:endParaRPr kumimoji="0" lang="en-US" sz="917" b="0" i="0" u="none" strike="noStrike" kern="0" cap="none" spc="0" normalizeH="0" baseline="0" noProof="0" dirty="0">
              <a:ln>
                <a:noFill/>
              </a:ln>
              <a:solidFill>
                <a:sysClr val="windowText" lastClr="000000"/>
              </a:solidFill>
              <a:effectLst/>
              <a:uLnTx/>
              <a:uFillTx/>
            </a:endParaRPr>
          </a:p>
        </p:txBody>
      </p:sp>
      <p:sp>
        <p:nvSpPr>
          <p:cNvPr id="45" name="Rectangle 44"/>
          <p:cNvSpPr/>
          <p:nvPr/>
        </p:nvSpPr>
        <p:spPr>
          <a:xfrm>
            <a:off x="4172716" y="3626154"/>
            <a:ext cx="823104" cy="24949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Threat Intel</a:t>
            </a:r>
            <a:endParaRPr kumimoji="0" lang="en-US" sz="917" b="0" i="0" u="none" strike="noStrike" kern="0" cap="none" spc="0" normalizeH="0" baseline="0" noProof="0" dirty="0">
              <a:ln>
                <a:noFill/>
              </a:ln>
              <a:solidFill>
                <a:sysClr val="windowText" lastClr="000000"/>
              </a:solidFill>
              <a:effectLst/>
              <a:uLnTx/>
              <a:uFillTx/>
            </a:endParaRPr>
          </a:p>
        </p:txBody>
      </p:sp>
      <p:sp>
        <p:nvSpPr>
          <p:cNvPr id="46" name="Rectangle 45"/>
          <p:cNvSpPr/>
          <p:nvPr/>
        </p:nvSpPr>
        <p:spPr>
          <a:xfrm>
            <a:off x="5214502" y="3626154"/>
            <a:ext cx="867211" cy="24949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a:ln>
                  <a:noFill/>
                </a:ln>
                <a:solidFill>
                  <a:schemeClr val="bg1"/>
                </a:solidFill>
                <a:effectLst/>
                <a:uLnTx/>
                <a:uFillTx/>
                <a:latin typeface="Arial" charset="0"/>
                <a:ea typeface="ＭＳ Ｐゴシック" charset="0"/>
              </a:rPr>
              <a:t>Applications</a:t>
            </a:r>
            <a:endParaRPr kumimoji="0" lang="en-US" sz="917" b="0" i="0" u="none" strike="noStrike" kern="0" cap="none" spc="0" normalizeH="0" baseline="0" noProof="0" dirty="0">
              <a:ln>
                <a:noFill/>
              </a:ln>
              <a:solidFill>
                <a:sysClr val="windowText" lastClr="000000"/>
              </a:solidFill>
              <a:effectLst/>
              <a:uLnTx/>
              <a:uFillTx/>
            </a:endParaRPr>
          </a:p>
        </p:txBody>
      </p:sp>
      <p:sp>
        <p:nvSpPr>
          <p:cNvPr id="49" name="Rectangle 48"/>
          <p:cNvSpPr/>
          <p:nvPr/>
        </p:nvSpPr>
        <p:spPr bwMode="auto">
          <a:xfrm flipH="1">
            <a:off x="7553922" y="1714329"/>
            <a:ext cx="767225" cy="2369993"/>
          </a:xfrm>
          <a:prstGeom prst="rect">
            <a:avLst/>
          </a:prstGeom>
          <a:solidFill>
            <a:srgbClr val="5AAAFF"/>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r>
              <a:rPr kumimoji="0" lang="en-US" sz="750" b="0" i="1" u="none" strike="noStrike" kern="0" cap="none" spc="0" normalizeH="0" baseline="0" noProof="0" dirty="0">
                <a:ln>
                  <a:noFill/>
                </a:ln>
                <a:solidFill>
                  <a:schemeClr val="tx2">
                    <a:lumMod val="20000"/>
                    <a:lumOff val="80000"/>
                  </a:schemeClr>
                </a:solidFill>
                <a:effectLst/>
                <a:uLnTx/>
                <a:uFillTx/>
                <a:latin typeface="Arial" charset="0"/>
                <a:ea typeface="ＭＳ Ｐゴシック" charset="0"/>
              </a:rPr>
              <a:t>Capability</a:t>
            </a:r>
            <a:br>
              <a:rPr kumimoji="0" lang="en-US" sz="750" b="0" i="1" u="none" strike="noStrike" kern="0" cap="none" spc="0" normalizeH="0" baseline="0" noProof="0" dirty="0">
                <a:ln>
                  <a:noFill/>
                </a:ln>
                <a:solidFill>
                  <a:schemeClr val="tx2">
                    <a:lumMod val="20000"/>
                    <a:lumOff val="80000"/>
                  </a:schemeClr>
                </a:solidFill>
                <a:effectLst/>
                <a:uLnTx/>
                <a:uFillTx/>
                <a:latin typeface="Arial" charset="0"/>
                <a:ea typeface="ＭＳ Ｐゴシック" charset="0"/>
              </a:rPr>
            </a:br>
            <a:r>
              <a:rPr kumimoji="0" lang="en-US" sz="750" b="0" i="1" u="none" strike="noStrike" kern="0" cap="none" spc="0" normalizeH="0" baseline="0" noProof="0" dirty="0">
                <a:ln>
                  <a:noFill/>
                </a:ln>
                <a:solidFill>
                  <a:schemeClr val="tx2">
                    <a:lumMod val="20000"/>
                    <a:lumOff val="80000"/>
                  </a:schemeClr>
                </a:solidFill>
                <a:effectLst/>
                <a:uLnTx/>
                <a:uFillTx/>
                <a:latin typeface="Arial" charset="0"/>
                <a:ea typeface="ＭＳ Ｐゴシック" charset="0"/>
              </a:rPr>
              <a:t>and Threat Intelligence Collaboration  Platforms</a:t>
            </a: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50" name="Down Arrow 49"/>
          <p:cNvSpPr/>
          <p:nvPr/>
        </p:nvSpPr>
        <p:spPr bwMode="auto">
          <a:xfrm rot="16200000" flipH="1">
            <a:off x="7434314" y="2816047"/>
            <a:ext cx="259363" cy="192791"/>
          </a:xfrm>
          <a:prstGeom prst="downArrow">
            <a:avLst>
              <a:gd name="adj1" fmla="val 50000"/>
              <a:gd name="adj2" fmla="val 50001"/>
            </a:avLst>
          </a:prstGeom>
          <a:solidFill>
            <a:srgbClr val="264A60"/>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defTabSz="76197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chemeClr val="bg1"/>
              </a:solidFill>
              <a:effectLst/>
              <a:uLnTx/>
              <a:uFillTx/>
              <a:latin typeface="Arial" charset="0"/>
              <a:ea typeface="ＭＳ Ｐゴシック" charset="0"/>
            </a:endParaRPr>
          </a:p>
        </p:txBody>
      </p:sp>
      <p:sp>
        <p:nvSpPr>
          <p:cNvPr id="51" name="Rectangle 50"/>
          <p:cNvSpPr/>
          <p:nvPr/>
        </p:nvSpPr>
        <p:spPr>
          <a:xfrm>
            <a:off x="7534937" y="2535606"/>
            <a:ext cx="813587" cy="34522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App Exchange</a:t>
            </a:r>
          </a:p>
        </p:txBody>
      </p:sp>
      <p:sp>
        <p:nvSpPr>
          <p:cNvPr id="52" name="Rectangle 51"/>
          <p:cNvSpPr/>
          <p:nvPr/>
        </p:nvSpPr>
        <p:spPr>
          <a:xfrm>
            <a:off x="7588872" y="3148517"/>
            <a:ext cx="724583" cy="34522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33" b="0" i="0" u="none" strike="noStrike" kern="0" cap="none" spc="0" normalizeH="0" baseline="0" noProof="0" dirty="0">
                <a:ln>
                  <a:noFill/>
                </a:ln>
                <a:solidFill>
                  <a:schemeClr val="bg1"/>
                </a:solidFill>
                <a:effectLst/>
                <a:uLnTx/>
                <a:uFillTx/>
                <a:latin typeface="Arial" charset="0"/>
                <a:ea typeface="ＭＳ Ｐゴシック" charset="0"/>
              </a:rPr>
              <a:t>X-Force Exchange</a:t>
            </a:r>
          </a:p>
        </p:txBody>
      </p:sp>
      <p:pic>
        <p:nvPicPr>
          <p:cNvPr id="53" name="Picture 52" descr="xforce.png"/>
          <p:cNvPicPr>
            <a:picLocks noChangeAspect="1"/>
          </p:cNvPicPr>
          <p:nvPr/>
        </p:nvPicPr>
        <p:blipFill>
          <a:blip r:embed="rId1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790559" y="3474424"/>
            <a:ext cx="282576" cy="359373"/>
          </a:xfrm>
          <a:prstGeom prst="rect">
            <a:avLst/>
          </a:prstGeom>
        </p:spPr>
      </p:pic>
      <p:sp>
        <p:nvSpPr>
          <p:cNvPr id="54" name="Rectangle 53"/>
          <p:cNvSpPr/>
          <p:nvPr/>
        </p:nvSpPr>
        <p:spPr bwMode="auto">
          <a:xfrm>
            <a:off x="7259500" y="2917944"/>
            <a:ext cx="217297" cy="264824"/>
          </a:xfrm>
          <a:prstGeom prst="rect">
            <a:avLst/>
          </a:prstGeom>
          <a:solidFill>
            <a:srgbClr val="264A60"/>
          </a:soli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a:p>
            <a:pPr marL="0" marR="0" lvl="0" indent="0" algn="ctr" defTabSz="761970" eaLnBrk="1" fontAlgn="auto" latinLnBrk="0" hangingPunct="1">
              <a:lnSpc>
                <a:spcPct val="90000"/>
              </a:lnSpc>
              <a:spcBef>
                <a:spcPts val="0"/>
              </a:spcBef>
              <a:spcAft>
                <a:spcPts val="0"/>
              </a:spcAft>
              <a:buClrTx/>
              <a:buSzTx/>
              <a:buFontTx/>
              <a:buNone/>
              <a:tabLst/>
              <a:defRPr/>
            </a:pPr>
            <a:endParaRPr kumimoji="0" lang="en-US" sz="833" b="0" i="0" u="none" strike="noStrike" kern="0" cap="none" spc="0" normalizeH="0" baseline="0" noProof="0" dirty="0">
              <a:ln>
                <a:noFill/>
              </a:ln>
              <a:solidFill>
                <a:schemeClr val="bg1"/>
              </a:solidFill>
              <a:effectLst/>
              <a:uLnTx/>
              <a:uFillTx/>
              <a:latin typeface="Arial" charset="0"/>
              <a:ea typeface="ＭＳ Ｐゴシック" charset="0"/>
            </a:endParaRPr>
          </a:p>
        </p:txBody>
      </p:sp>
    </p:spTree>
    <p:extLst>
      <p:ext uri="{BB962C8B-B14F-4D97-AF65-F5344CB8AC3E}">
        <p14:creationId xmlns:p14="http://schemas.microsoft.com/office/powerpoint/2010/main" val="105465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47700" y="838200"/>
            <a:ext cx="5181600" cy="4422192"/>
          </a:xfrm>
          <a:prstGeom prst="rect">
            <a:avLst/>
          </a:prstGeom>
          <a:solidFill>
            <a:schemeClr val="accent1"/>
          </a:solidFill>
          <a:ln w="19050">
            <a:solidFill>
              <a:schemeClr val="bg1">
                <a:lumMod val="95000"/>
              </a:schemeClr>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defTabSz="761970"/>
            <a:endParaRPr lang="en-US" sz="1400" dirty="0">
              <a:latin typeface="Arial" charset="0"/>
              <a:ea typeface="ＭＳ Ｐゴシック" charset="0"/>
            </a:endParaRPr>
          </a:p>
        </p:txBody>
      </p:sp>
      <p:sp>
        <p:nvSpPr>
          <p:cNvPr id="6" name="TextBox 5"/>
          <p:cNvSpPr txBox="1"/>
          <p:nvPr/>
        </p:nvSpPr>
        <p:spPr>
          <a:xfrm>
            <a:off x="1205108" y="961672"/>
            <a:ext cx="4168728" cy="523220"/>
          </a:xfrm>
          <a:prstGeom prst="rect">
            <a:avLst/>
          </a:prstGeom>
          <a:noFill/>
        </p:spPr>
        <p:txBody>
          <a:bodyPr wrap="square" rtlCol="0">
            <a:spAutoFit/>
          </a:bodyPr>
          <a:lstStyle/>
          <a:p>
            <a:pPr algn="ctr"/>
            <a:r>
              <a:rPr lang="hu-HU" sz="1400" b="1" kern="0" dirty="0" smtClean="0">
                <a:solidFill>
                  <a:schemeClr val="bg1"/>
                </a:solidFill>
              </a:rPr>
              <a:t>Új platform a</a:t>
            </a:r>
          </a:p>
          <a:p>
            <a:pPr algn="ctr"/>
            <a:r>
              <a:rPr lang="hu-HU" sz="1400" b="1" kern="0" dirty="0" smtClean="0">
                <a:solidFill>
                  <a:schemeClr val="bg1"/>
                </a:solidFill>
              </a:rPr>
              <a:t>Biztonsági Intelligencia Együttműködésre</a:t>
            </a:r>
            <a:endParaRPr lang="hu-HU" sz="1400" b="1" kern="0" dirty="0">
              <a:solidFill>
                <a:schemeClr val="bg1"/>
              </a:solidFill>
            </a:endParaRPr>
          </a:p>
        </p:txBody>
      </p:sp>
      <p:sp>
        <p:nvSpPr>
          <p:cNvPr id="7" name="TextBox 6"/>
          <p:cNvSpPr txBox="1"/>
          <p:nvPr/>
        </p:nvSpPr>
        <p:spPr>
          <a:xfrm>
            <a:off x="1022522" y="4507040"/>
            <a:ext cx="4533900" cy="566822"/>
          </a:xfrm>
          <a:prstGeom prst="rect">
            <a:avLst/>
          </a:prstGeom>
          <a:noFill/>
        </p:spPr>
        <p:txBody>
          <a:bodyPr wrap="square" rtlCol="0">
            <a:spAutoFit/>
          </a:bodyPr>
          <a:lstStyle/>
          <a:p>
            <a:pPr algn="ctr">
              <a:lnSpc>
                <a:spcPct val="90000"/>
              </a:lnSpc>
              <a:spcBef>
                <a:spcPts val="500"/>
              </a:spcBef>
              <a:spcAft>
                <a:spcPts val="500"/>
              </a:spcAft>
            </a:pPr>
            <a:r>
              <a:rPr lang="hu-HU" sz="1250" kern="0" spc="-17" dirty="0" smtClean="0">
                <a:solidFill>
                  <a:schemeClr val="bg1"/>
                </a:solidFill>
              </a:rPr>
              <a:t>Egyetlen együttműködési platform a gyors reagáláshoz</a:t>
            </a:r>
          </a:p>
          <a:p>
            <a:pPr algn="ctr">
              <a:lnSpc>
                <a:spcPct val="90000"/>
              </a:lnSpc>
              <a:spcBef>
                <a:spcPts val="500"/>
              </a:spcBef>
              <a:spcAft>
                <a:spcPts val="500"/>
              </a:spcAft>
            </a:pPr>
            <a:r>
              <a:rPr lang="hu-HU" sz="1250" kern="0" spc="-17" dirty="0" smtClean="0">
                <a:solidFill>
                  <a:schemeClr val="bg1"/>
                </a:solidFill>
              </a:rPr>
              <a:t>Új alkalmazások és tartalmak az IBM </a:t>
            </a:r>
            <a:r>
              <a:rPr lang="hu-HU" sz="1250" kern="0" spc="-17" dirty="0" err="1" smtClean="0">
                <a:solidFill>
                  <a:schemeClr val="bg1"/>
                </a:solidFill>
              </a:rPr>
              <a:t>Security</a:t>
            </a:r>
            <a:r>
              <a:rPr lang="hu-HU" sz="1250" kern="0" spc="-17" dirty="0" smtClean="0">
                <a:solidFill>
                  <a:schemeClr val="bg1"/>
                </a:solidFill>
              </a:rPr>
              <a:t> megoldásokhoz</a:t>
            </a:r>
            <a:endParaRPr lang="hu-HU" sz="1250" kern="0" spc="-17" dirty="0">
              <a:solidFill>
                <a:schemeClr val="bg1"/>
              </a:solidFill>
            </a:endParaRPr>
          </a:p>
        </p:txBody>
      </p:sp>
      <p:pic>
        <p:nvPicPr>
          <p:cNvPr id="17" name="Picture 16" descr="Screen Shot 2016-02-01 at 19.06.3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5108" y="1508890"/>
            <a:ext cx="4168728" cy="2846839"/>
          </a:xfrm>
          <a:prstGeom prst="rect">
            <a:avLst/>
          </a:prstGeom>
        </p:spPr>
      </p:pic>
      <p:sp>
        <p:nvSpPr>
          <p:cNvPr id="14" name="TextBox 62"/>
          <p:cNvSpPr txBox="1">
            <a:spLocks noChangeArrowheads="1"/>
          </p:cNvSpPr>
          <p:nvPr/>
        </p:nvSpPr>
        <p:spPr bwMode="auto">
          <a:xfrm>
            <a:off x="6225304" y="1097686"/>
            <a:ext cx="2918696"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287338" algn="l"/>
              </a:tabLst>
              <a:defRPr sz="1200">
                <a:solidFill>
                  <a:schemeClr val="tx1"/>
                </a:solidFill>
                <a:latin typeface="Arial" charset="0"/>
                <a:ea typeface="MS PGothic" charset="0"/>
                <a:cs typeface="MS PGothic" charset="0"/>
              </a:defRPr>
            </a:lvl1pPr>
            <a:lvl2pPr marL="742950" indent="-285750">
              <a:tabLst>
                <a:tab pos="287338" algn="l"/>
              </a:tabLst>
              <a:defRPr sz="1200">
                <a:solidFill>
                  <a:schemeClr val="tx1"/>
                </a:solidFill>
                <a:latin typeface="Arial" charset="0"/>
                <a:ea typeface="MS PGothic" charset="0"/>
                <a:cs typeface="MS PGothic" charset="0"/>
              </a:defRPr>
            </a:lvl2pPr>
            <a:lvl3pPr marL="1143000" indent="-228600">
              <a:tabLst>
                <a:tab pos="287338" algn="l"/>
              </a:tabLst>
              <a:defRPr sz="1200">
                <a:solidFill>
                  <a:schemeClr val="tx1"/>
                </a:solidFill>
                <a:latin typeface="Arial" charset="0"/>
                <a:ea typeface="MS PGothic" charset="0"/>
                <a:cs typeface="MS PGothic" charset="0"/>
              </a:defRPr>
            </a:lvl3pPr>
            <a:lvl4pPr marL="1600200" indent="-228600">
              <a:tabLst>
                <a:tab pos="287338" algn="l"/>
              </a:tabLst>
              <a:defRPr sz="1200">
                <a:solidFill>
                  <a:schemeClr val="tx1"/>
                </a:solidFill>
                <a:latin typeface="Arial" charset="0"/>
                <a:ea typeface="MS PGothic" charset="0"/>
                <a:cs typeface="MS PGothic" charset="0"/>
              </a:defRPr>
            </a:lvl4pPr>
            <a:lvl5pPr marL="2057400" indent="-228600">
              <a:tabLst>
                <a:tab pos="287338"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9pPr>
          </a:lstStyle>
          <a:p>
            <a:pPr>
              <a:lnSpc>
                <a:spcPct val="90000"/>
              </a:lnSpc>
            </a:pPr>
            <a:r>
              <a:rPr lang="hu-HU" sz="1600" b="1" dirty="0" smtClean="0">
                <a:solidFill>
                  <a:srgbClr val="FCA21C"/>
                </a:solidFill>
              </a:rPr>
              <a:t>ELLENŐRZÖTT TARTALOM</a:t>
            </a:r>
            <a:r>
              <a:rPr lang="hu-HU" sz="1800" b="1" dirty="0" smtClean="0">
                <a:solidFill>
                  <a:srgbClr val="FCA21C"/>
                </a:solidFill>
              </a:rPr>
              <a:t/>
            </a:r>
            <a:br>
              <a:rPr lang="hu-HU" sz="1800" b="1" dirty="0" smtClean="0">
                <a:solidFill>
                  <a:srgbClr val="FCA21C"/>
                </a:solidFill>
              </a:rPr>
            </a:br>
            <a:r>
              <a:rPr lang="hu-HU" altLang="en-US" sz="1400" dirty="0" smtClean="0">
                <a:ea typeface="MS Gothic" pitchFamily="49" charset="-128"/>
              </a:rPr>
              <a:t>Tesztelt, </a:t>
            </a:r>
            <a:r>
              <a:rPr lang="hu-HU" altLang="en-US" sz="1400" dirty="0" err="1" smtClean="0">
                <a:ea typeface="MS Gothic" pitchFamily="49" charset="-128"/>
              </a:rPr>
              <a:t>validált</a:t>
            </a:r>
            <a:r>
              <a:rPr lang="hu-HU" altLang="en-US" sz="1400" dirty="0" smtClean="0">
                <a:ea typeface="MS Gothic" pitchFamily="49" charset="-128"/>
              </a:rPr>
              <a:t> tartalom minimalizálja a kockázatot, biztosítva az összhangot és a minőséget</a:t>
            </a:r>
            <a:endParaRPr lang="hu-HU" sz="1400" dirty="0"/>
          </a:p>
        </p:txBody>
      </p:sp>
      <p:sp>
        <p:nvSpPr>
          <p:cNvPr id="15" name="TextBox 62"/>
          <p:cNvSpPr txBox="1">
            <a:spLocks noChangeArrowheads="1"/>
          </p:cNvSpPr>
          <p:nvPr/>
        </p:nvSpPr>
        <p:spPr bwMode="auto">
          <a:xfrm>
            <a:off x="6229876" y="2362200"/>
            <a:ext cx="2287587"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287338" algn="l"/>
              </a:tabLst>
              <a:defRPr sz="1200">
                <a:solidFill>
                  <a:schemeClr val="tx1"/>
                </a:solidFill>
                <a:latin typeface="Arial" charset="0"/>
                <a:ea typeface="MS PGothic" charset="0"/>
                <a:cs typeface="MS PGothic" charset="0"/>
              </a:defRPr>
            </a:lvl1pPr>
            <a:lvl2pPr marL="742950" indent="-285750">
              <a:tabLst>
                <a:tab pos="287338" algn="l"/>
              </a:tabLst>
              <a:defRPr sz="1200">
                <a:solidFill>
                  <a:schemeClr val="tx1"/>
                </a:solidFill>
                <a:latin typeface="Arial" charset="0"/>
                <a:ea typeface="MS PGothic" charset="0"/>
                <a:cs typeface="MS PGothic" charset="0"/>
              </a:defRPr>
            </a:lvl2pPr>
            <a:lvl3pPr marL="1143000" indent="-228600">
              <a:tabLst>
                <a:tab pos="287338" algn="l"/>
              </a:tabLst>
              <a:defRPr sz="1200">
                <a:solidFill>
                  <a:schemeClr val="tx1"/>
                </a:solidFill>
                <a:latin typeface="Arial" charset="0"/>
                <a:ea typeface="MS PGothic" charset="0"/>
                <a:cs typeface="MS PGothic" charset="0"/>
              </a:defRPr>
            </a:lvl3pPr>
            <a:lvl4pPr marL="1600200" indent="-228600">
              <a:tabLst>
                <a:tab pos="287338" algn="l"/>
              </a:tabLst>
              <a:defRPr sz="1200">
                <a:solidFill>
                  <a:schemeClr val="tx1"/>
                </a:solidFill>
                <a:latin typeface="Arial" charset="0"/>
                <a:ea typeface="MS PGothic" charset="0"/>
                <a:cs typeface="MS PGothic" charset="0"/>
              </a:defRPr>
            </a:lvl4pPr>
            <a:lvl5pPr marL="2057400" indent="-228600">
              <a:tabLst>
                <a:tab pos="287338"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9pPr>
          </a:lstStyle>
          <a:p>
            <a:pPr>
              <a:lnSpc>
                <a:spcPct val="90000"/>
              </a:lnSpc>
            </a:pPr>
            <a:r>
              <a:rPr lang="hu-HU" sz="1600" b="1" dirty="0" smtClean="0">
                <a:solidFill>
                  <a:srgbClr val="FCA21C"/>
                </a:solidFill>
              </a:rPr>
              <a:t>INNOVÁCIÓ</a:t>
            </a:r>
            <a:r>
              <a:rPr lang="hu-HU" sz="1800" b="1" dirty="0" smtClean="0">
                <a:solidFill>
                  <a:srgbClr val="FCA21C"/>
                </a:solidFill>
              </a:rPr>
              <a:t/>
            </a:r>
            <a:br>
              <a:rPr lang="hu-HU" sz="1800" b="1" dirty="0" smtClean="0">
                <a:solidFill>
                  <a:srgbClr val="FCA21C"/>
                </a:solidFill>
              </a:rPr>
            </a:br>
            <a:r>
              <a:rPr lang="hu-HU" altLang="en-US" sz="1400" dirty="0" smtClean="0">
                <a:ea typeface="MS Gothic" pitchFamily="49" charset="-128"/>
              </a:rPr>
              <a:t>Új agilis képességek a partnerektől, az IBM-től, a biztonságkutatástól és más gyártóktól</a:t>
            </a:r>
            <a:endParaRPr lang="hu-HU" sz="1400" dirty="0"/>
          </a:p>
        </p:txBody>
      </p:sp>
      <p:sp>
        <p:nvSpPr>
          <p:cNvPr id="18" name="TextBox 62"/>
          <p:cNvSpPr txBox="1">
            <a:spLocks noChangeArrowheads="1"/>
          </p:cNvSpPr>
          <p:nvPr/>
        </p:nvSpPr>
        <p:spPr bwMode="auto">
          <a:xfrm>
            <a:off x="6226107" y="3657600"/>
            <a:ext cx="2680319" cy="1117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287338" algn="l"/>
              </a:tabLst>
              <a:defRPr sz="1200">
                <a:solidFill>
                  <a:schemeClr val="tx1"/>
                </a:solidFill>
                <a:latin typeface="Arial" charset="0"/>
                <a:ea typeface="MS PGothic" charset="0"/>
                <a:cs typeface="MS PGothic" charset="0"/>
              </a:defRPr>
            </a:lvl1pPr>
            <a:lvl2pPr marL="742950" indent="-285750">
              <a:tabLst>
                <a:tab pos="287338" algn="l"/>
              </a:tabLst>
              <a:defRPr sz="1200">
                <a:solidFill>
                  <a:schemeClr val="tx1"/>
                </a:solidFill>
                <a:latin typeface="Arial" charset="0"/>
                <a:ea typeface="MS PGothic" charset="0"/>
                <a:cs typeface="MS PGothic" charset="0"/>
              </a:defRPr>
            </a:lvl2pPr>
            <a:lvl3pPr marL="1143000" indent="-228600">
              <a:tabLst>
                <a:tab pos="287338" algn="l"/>
              </a:tabLst>
              <a:defRPr sz="1200">
                <a:solidFill>
                  <a:schemeClr val="tx1"/>
                </a:solidFill>
                <a:latin typeface="Arial" charset="0"/>
                <a:ea typeface="MS PGothic" charset="0"/>
                <a:cs typeface="MS PGothic" charset="0"/>
              </a:defRPr>
            </a:lvl3pPr>
            <a:lvl4pPr marL="1600200" indent="-228600">
              <a:tabLst>
                <a:tab pos="287338" algn="l"/>
              </a:tabLst>
              <a:defRPr sz="1200">
                <a:solidFill>
                  <a:schemeClr val="tx1"/>
                </a:solidFill>
                <a:latin typeface="Arial" charset="0"/>
                <a:ea typeface="MS PGothic" charset="0"/>
                <a:cs typeface="MS PGothic" charset="0"/>
              </a:defRPr>
            </a:lvl4pPr>
            <a:lvl5pPr marL="2057400" indent="-228600">
              <a:tabLst>
                <a:tab pos="287338"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287338" algn="l"/>
              </a:tabLst>
              <a:defRPr sz="1200">
                <a:solidFill>
                  <a:schemeClr val="tx1"/>
                </a:solidFill>
                <a:latin typeface="Arial" charset="0"/>
                <a:ea typeface="MS PGothic" charset="0"/>
                <a:cs typeface="MS PGothic" charset="0"/>
              </a:defRPr>
            </a:lvl9pPr>
          </a:lstStyle>
          <a:p>
            <a:pPr>
              <a:lnSpc>
                <a:spcPct val="90000"/>
              </a:lnSpc>
            </a:pPr>
            <a:r>
              <a:rPr lang="hu-HU" sz="1800" b="1" dirty="0" smtClean="0">
                <a:solidFill>
                  <a:srgbClr val="FCA21C"/>
                </a:solidFill>
              </a:rPr>
              <a:t>SEBESSÉG</a:t>
            </a:r>
            <a:br>
              <a:rPr lang="hu-HU" sz="1800" b="1" dirty="0" smtClean="0">
                <a:solidFill>
                  <a:srgbClr val="FCA21C"/>
                </a:solidFill>
              </a:rPr>
            </a:br>
            <a:r>
              <a:rPr lang="hu-HU" sz="1400" dirty="0" smtClean="0">
                <a:ea typeface="MS Gothic" pitchFamily="49" charset="-128"/>
              </a:rPr>
              <a:t>Gyors-indítsa a biztonsági operációt a funkciókban gazdag bővítményekkel és integrációkkal</a:t>
            </a:r>
            <a:endParaRPr lang="hu-HU" altLang="en-US" sz="1400" dirty="0">
              <a:ea typeface="MS Gothic" pitchFamily="49" charset="-128"/>
            </a:endParaRPr>
          </a:p>
        </p:txBody>
      </p:sp>
      <p:cxnSp>
        <p:nvCxnSpPr>
          <p:cNvPr id="20" name="Straight Connector 19"/>
          <p:cNvCxnSpPr/>
          <p:nvPr/>
        </p:nvCxnSpPr>
        <p:spPr>
          <a:xfrm>
            <a:off x="6346493" y="862584"/>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266700" y="237781"/>
            <a:ext cx="8001000" cy="384564"/>
          </a:xfrm>
        </p:spPr>
        <p:txBody>
          <a:bodyPr/>
          <a:lstStyle/>
          <a:p>
            <a:r>
              <a:rPr lang="en-US" dirty="0" smtClean="0"/>
              <a:t>IBM Security App Exchange</a:t>
            </a:r>
            <a:endParaRPr lang="en-US" dirty="0"/>
          </a:p>
        </p:txBody>
      </p:sp>
    </p:spTree>
    <p:extLst>
      <p:ext uri="{BB962C8B-B14F-4D97-AF65-F5344CB8AC3E}">
        <p14:creationId xmlns:p14="http://schemas.microsoft.com/office/powerpoint/2010/main" val="1083736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Napjaink biztonsági kihívásai</a:t>
            </a:r>
            <a:endParaRPr lang="hu-HU" dirty="0"/>
          </a:p>
        </p:txBody>
      </p:sp>
      <p:grpSp>
        <p:nvGrpSpPr>
          <p:cNvPr id="14" name="Group 13"/>
          <p:cNvGrpSpPr/>
          <p:nvPr/>
        </p:nvGrpSpPr>
        <p:grpSpPr>
          <a:xfrm>
            <a:off x="780468" y="1028700"/>
            <a:ext cx="7583065" cy="3845837"/>
            <a:chOff x="768750" y="923686"/>
            <a:chExt cx="7583065" cy="3845837"/>
          </a:xfrm>
        </p:grpSpPr>
        <p:sp>
          <p:nvSpPr>
            <p:cNvPr id="4" name="Hexagon 3"/>
            <p:cNvSpPr/>
            <p:nvPr/>
          </p:nvSpPr>
          <p:spPr>
            <a:xfrm>
              <a:off x="775564" y="923686"/>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MEGFELELÉSEK</a:t>
              </a:r>
              <a:endParaRPr lang="en-US" sz="1600" b="1" dirty="0">
                <a:solidFill>
                  <a:schemeClr val="bg1"/>
                </a:solidFill>
              </a:endParaRPr>
            </a:p>
          </p:txBody>
        </p:sp>
        <p:sp>
          <p:nvSpPr>
            <p:cNvPr id="3" name="Hexagon 2"/>
            <p:cNvSpPr/>
            <p:nvPr/>
          </p:nvSpPr>
          <p:spPr>
            <a:xfrm>
              <a:off x="768750" y="2502200"/>
              <a:ext cx="1738929" cy="1492923"/>
            </a:xfrm>
            <a:prstGeom prst="hexagon">
              <a:avLst>
                <a:gd name="adj" fmla="val 25000"/>
                <a:gd name="vf" fmla="val 115470"/>
              </a:avLst>
            </a:prstGeom>
            <a:blipFill dpi="0" rotWithShape="0">
              <a:blip r:embed="rId3"/>
              <a:srcRect/>
              <a:stretch>
                <a:fillRect l="-3000"/>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Hexagon 4"/>
            <p:cNvSpPr/>
            <p:nvPr/>
          </p:nvSpPr>
          <p:spPr>
            <a:xfrm>
              <a:off x="2233672" y="1688334"/>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EMBERI</a:t>
              </a:r>
            </a:p>
            <a:p>
              <a:pPr algn="ctr"/>
              <a:r>
                <a:rPr lang="en-US" sz="1600" b="1" dirty="0" smtClean="0">
                  <a:solidFill>
                    <a:schemeClr val="bg1"/>
                  </a:solidFill>
                </a:rPr>
                <a:t>HIBÁK</a:t>
              </a:r>
              <a:endParaRPr lang="en-US" sz="1600" b="1" dirty="0">
                <a:solidFill>
                  <a:schemeClr val="bg1"/>
                </a:solidFill>
              </a:endParaRPr>
            </a:p>
          </p:txBody>
        </p:sp>
        <p:sp>
          <p:nvSpPr>
            <p:cNvPr id="7" name="Hexagon 6"/>
            <p:cNvSpPr/>
            <p:nvPr/>
          </p:nvSpPr>
          <p:spPr>
            <a:xfrm>
              <a:off x="3691780" y="923686"/>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FELKÉSZÜ-</a:t>
              </a:r>
            </a:p>
            <a:p>
              <a:pPr algn="ctr"/>
              <a:r>
                <a:rPr lang="en-US" sz="1600" b="1" dirty="0" smtClean="0">
                  <a:solidFill>
                    <a:schemeClr val="bg1"/>
                  </a:solidFill>
                </a:rPr>
                <a:t>LETLENSÉG</a:t>
              </a:r>
              <a:endParaRPr lang="en-US" sz="1600" b="1" dirty="0">
                <a:solidFill>
                  <a:schemeClr val="bg1"/>
                </a:solidFill>
              </a:endParaRPr>
            </a:p>
          </p:txBody>
        </p:sp>
        <p:sp>
          <p:nvSpPr>
            <p:cNvPr id="8" name="Hexagon 7"/>
            <p:cNvSpPr/>
            <p:nvPr/>
          </p:nvSpPr>
          <p:spPr>
            <a:xfrm>
              <a:off x="6607996" y="923686"/>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FEJLETT</a:t>
              </a:r>
            </a:p>
            <a:p>
              <a:pPr algn="ctr"/>
              <a:r>
                <a:rPr lang="en-US" sz="1600" b="1" dirty="0" smtClean="0">
                  <a:solidFill>
                    <a:schemeClr val="bg1"/>
                  </a:solidFill>
                </a:rPr>
                <a:t>TÁMADÁSOK</a:t>
              </a:r>
              <a:endParaRPr lang="en-US" sz="1600" b="1" dirty="0">
                <a:solidFill>
                  <a:schemeClr val="bg1"/>
                </a:solidFill>
              </a:endParaRPr>
            </a:p>
          </p:txBody>
        </p:sp>
        <p:sp>
          <p:nvSpPr>
            <p:cNvPr id="9" name="Hexagon 8"/>
            <p:cNvSpPr/>
            <p:nvPr/>
          </p:nvSpPr>
          <p:spPr>
            <a:xfrm>
              <a:off x="5149888" y="1688334"/>
              <a:ext cx="1738929" cy="1492923"/>
            </a:xfrm>
            <a:prstGeom prst="hexagon">
              <a:avLst>
                <a:gd name="adj" fmla="val 25000"/>
                <a:gd name="vf" fmla="val 115470"/>
              </a:avLst>
            </a:prstGeom>
            <a:solidFill>
              <a:schemeClr val="tx2"/>
            </a:solidFill>
            <a:ln>
              <a:noFill/>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lIns="0" tIns="0" rIns="0" bIns="0" anchor="ctr" anchorCtr="0"/>
            <a:lstStyle/>
            <a:p>
              <a:pPr algn="ctr"/>
              <a:r>
                <a:rPr lang="en-US" sz="1600" b="1" dirty="0" smtClean="0">
                  <a:solidFill>
                    <a:schemeClr val="bg1"/>
                  </a:solidFill>
                </a:rPr>
                <a:t>INNOVÁCIÓ</a:t>
              </a:r>
              <a:endParaRPr lang="en-US" sz="1600" b="1" dirty="0">
                <a:solidFill>
                  <a:schemeClr val="bg1"/>
                </a:solidFill>
              </a:endParaRPr>
            </a:p>
          </p:txBody>
        </p:sp>
        <p:sp>
          <p:nvSpPr>
            <p:cNvPr id="10" name="Hexagon 9"/>
            <p:cNvSpPr/>
            <p:nvPr/>
          </p:nvSpPr>
          <p:spPr>
            <a:xfrm>
              <a:off x="2229784" y="3276600"/>
              <a:ext cx="1738929" cy="1492923"/>
            </a:xfrm>
            <a:prstGeom prst="hexagon">
              <a:avLst>
                <a:gd name="adj" fmla="val 25000"/>
                <a:gd name="vf" fmla="val 115470"/>
              </a:avLst>
            </a:prstGeom>
            <a:blipFill dpi="0" rotWithShape="0">
              <a:blip r:embed="rId4"/>
              <a:srcRect/>
              <a:tile tx="0" ty="0" sx="28000" sy="28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Hexagon 10"/>
            <p:cNvSpPr/>
            <p:nvPr/>
          </p:nvSpPr>
          <p:spPr>
            <a:xfrm>
              <a:off x="3690818" y="2502200"/>
              <a:ext cx="1738929" cy="1492923"/>
            </a:xfrm>
            <a:prstGeom prst="hexagon">
              <a:avLst>
                <a:gd name="adj" fmla="val 25000"/>
                <a:gd name="vf" fmla="val 115470"/>
              </a:avLst>
            </a:prstGeom>
            <a:blipFill dpi="0" rotWithShape="0">
              <a:blip r:embed="rId5"/>
              <a:srcRect/>
              <a:tile tx="0" ty="0" sx="35000" sy="35000" flip="none" algn="bl"/>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Hexagon 11"/>
            <p:cNvSpPr/>
            <p:nvPr/>
          </p:nvSpPr>
          <p:spPr>
            <a:xfrm>
              <a:off x="6612886" y="2502200"/>
              <a:ext cx="1738929" cy="1492923"/>
            </a:xfrm>
            <a:prstGeom prst="hexagon">
              <a:avLst>
                <a:gd name="adj" fmla="val 25000"/>
                <a:gd name="vf" fmla="val 115470"/>
              </a:avLst>
            </a:prstGeom>
            <a:blipFill dpi="0" rotWithShape="1">
              <a:blip r:embed="rId6"/>
              <a:srcRect/>
              <a:tile tx="0" ty="0" sx="25000" sy="25000" flip="none" algn="b"/>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Hexagon 12"/>
            <p:cNvSpPr/>
            <p:nvPr/>
          </p:nvSpPr>
          <p:spPr>
            <a:xfrm>
              <a:off x="5151852" y="3276600"/>
              <a:ext cx="1738929" cy="1492923"/>
            </a:xfrm>
            <a:prstGeom prst="hexagon">
              <a:avLst>
                <a:gd name="adj" fmla="val 25000"/>
                <a:gd name="vf" fmla="val 115470"/>
              </a:avLst>
            </a:prstGeom>
            <a:blipFill dpi="0" rotWithShape="1">
              <a:blip r:embed="rId7"/>
              <a:srcRect/>
              <a:tile tx="0" ty="0" sx="26000" sy="26000" flip="none" algn="ctr"/>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845936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rapezoid 53"/>
          <p:cNvSpPr/>
          <p:nvPr/>
        </p:nvSpPr>
        <p:spPr bwMode="auto">
          <a:xfrm rot="5400000">
            <a:off x="-372621" y="2869801"/>
            <a:ext cx="3992851" cy="504458"/>
          </a:xfrm>
          <a:prstGeom prst="trapezoid">
            <a:avLst>
              <a:gd name="adj" fmla="val 25954"/>
            </a:avLst>
          </a:prstGeom>
          <a:gradFill flip="none" rotWithShape="1">
            <a:gsLst>
              <a:gs pos="0">
                <a:schemeClr val="bg1">
                  <a:lumMod val="65000"/>
                </a:schemeClr>
              </a:gs>
              <a:gs pos="100000">
                <a:schemeClr val="bg1">
                  <a:lumMod val="95000"/>
                </a:schemeClr>
              </a:gs>
            </a:gsLst>
            <a:lin ang="54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56" name="Rounded Rectangle 4"/>
          <p:cNvSpPr>
            <a:spLocks noChangeArrowheads="1"/>
          </p:cNvSpPr>
          <p:nvPr/>
        </p:nvSpPr>
        <p:spPr bwMode="auto">
          <a:xfrm>
            <a:off x="273122" y="1125603"/>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defRPr/>
            </a:pPr>
            <a:r>
              <a:rPr lang="en-US" sz="1050" b="1" kern="0" dirty="0">
                <a:solidFill>
                  <a:srgbClr val="FFFFFF"/>
                </a:solidFill>
                <a:cs typeface="Arial" charset="0"/>
              </a:rPr>
              <a:t>Log</a:t>
            </a:r>
            <a:br>
              <a:rPr lang="en-US" sz="1050" b="1" kern="0" dirty="0">
                <a:solidFill>
                  <a:srgbClr val="FFFFFF"/>
                </a:solidFill>
                <a:cs typeface="Arial" charset="0"/>
              </a:rPr>
            </a:br>
            <a:r>
              <a:rPr lang="en-US" sz="1050" b="1" kern="0" dirty="0">
                <a:solidFill>
                  <a:srgbClr val="FFFFFF"/>
                </a:solidFill>
                <a:cs typeface="Arial" charset="0"/>
              </a:rPr>
              <a:t>Management</a:t>
            </a:r>
          </a:p>
        </p:txBody>
      </p:sp>
      <p:sp>
        <p:nvSpPr>
          <p:cNvPr id="57" name="Rounded Rectangle 56"/>
          <p:cNvSpPr>
            <a:spLocks noChangeArrowheads="1"/>
          </p:cNvSpPr>
          <p:nvPr/>
        </p:nvSpPr>
        <p:spPr bwMode="auto">
          <a:xfrm>
            <a:off x="273122" y="1816121"/>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pPr>
            <a:r>
              <a:rPr lang="en-US" sz="1050" b="1" kern="0" dirty="0">
                <a:solidFill>
                  <a:srgbClr val="FFFFFF"/>
                </a:solidFill>
                <a:cs typeface="Arial" charset="0"/>
              </a:rPr>
              <a:t>Security Intelligence and Sense Analytics</a:t>
            </a:r>
          </a:p>
        </p:txBody>
      </p:sp>
      <p:sp>
        <p:nvSpPr>
          <p:cNvPr id="58" name="Rounded Rectangle 57"/>
          <p:cNvSpPr>
            <a:spLocks noChangeArrowheads="1"/>
          </p:cNvSpPr>
          <p:nvPr/>
        </p:nvSpPr>
        <p:spPr bwMode="auto">
          <a:xfrm>
            <a:off x="273122" y="2506639"/>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defRPr/>
            </a:pPr>
            <a:r>
              <a:rPr lang="en-US" sz="1050" b="1" kern="0" dirty="0">
                <a:solidFill>
                  <a:srgbClr val="FFFFFF"/>
                </a:solidFill>
                <a:cs typeface="Arial" charset="0"/>
              </a:rPr>
              <a:t>Network Activity Monitoring</a:t>
            </a:r>
          </a:p>
        </p:txBody>
      </p:sp>
      <p:sp>
        <p:nvSpPr>
          <p:cNvPr id="61" name="Rounded Rectangle 60"/>
          <p:cNvSpPr>
            <a:spLocks noChangeArrowheads="1"/>
          </p:cNvSpPr>
          <p:nvPr/>
        </p:nvSpPr>
        <p:spPr bwMode="auto">
          <a:xfrm>
            <a:off x="273122" y="3878992"/>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defRPr/>
            </a:pPr>
            <a:r>
              <a:rPr lang="en-US" sz="1050" b="1" kern="0" dirty="0">
                <a:solidFill>
                  <a:srgbClr val="FFFFFF"/>
                </a:solidFill>
                <a:cs typeface="Arial" charset="0"/>
              </a:rPr>
              <a:t>Network</a:t>
            </a:r>
            <a:br>
              <a:rPr lang="en-US" sz="1050" b="1" kern="0" dirty="0">
                <a:solidFill>
                  <a:srgbClr val="FFFFFF"/>
                </a:solidFill>
                <a:cs typeface="Arial" charset="0"/>
              </a:rPr>
            </a:br>
            <a:r>
              <a:rPr lang="en-US" sz="1050" b="1" kern="0" dirty="0">
                <a:solidFill>
                  <a:srgbClr val="FFFFFF"/>
                </a:solidFill>
                <a:cs typeface="Arial" charset="0"/>
              </a:rPr>
              <a:t>Forensics</a:t>
            </a:r>
          </a:p>
        </p:txBody>
      </p:sp>
      <p:grpSp>
        <p:nvGrpSpPr>
          <p:cNvPr id="4" name="Group 3"/>
          <p:cNvGrpSpPr/>
          <p:nvPr/>
        </p:nvGrpSpPr>
        <p:grpSpPr>
          <a:xfrm>
            <a:off x="1883986" y="1254941"/>
            <a:ext cx="6971273" cy="3742672"/>
            <a:chOff x="1883986" y="1274159"/>
            <a:chExt cx="6971273" cy="3742672"/>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4520" y="1398521"/>
              <a:ext cx="6755402" cy="3488478"/>
            </a:xfrm>
            <a:prstGeom prst="rect">
              <a:avLst/>
            </a:prstGeom>
          </p:spPr>
        </p:pic>
        <p:sp>
          <p:nvSpPr>
            <p:cNvPr id="55" name="Frame 54"/>
            <p:cNvSpPr/>
            <p:nvPr/>
          </p:nvSpPr>
          <p:spPr bwMode="auto">
            <a:xfrm>
              <a:off x="1883986" y="1274159"/>
              <a:ext cx="6971273" cy="3742672"/>
            </a:xfrm>
            <a:prstGeom prst="frame">
              <a:avLst>
                <a:gd name="adj1" fmla="val 3007"/>
              </a:avLst>
            </a:prstGeom>
            <a:solidFill>
              <a:schemeClr val="bg1">
                <a:lumMod val="50000"/>
              </a:schemeClr>
            </a:solidFill>
            <a:ln/>
            <a:ex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ea typeface="ＭＳ Ｐゴシック" charset="0"/>
              </a:endParaRPr>
            </a:p>
          </p:txBody>
        </p:sp>
      </p:grpSp>
      <p:sp>
        <p:nvSpPr>
          <p:cNvPr id="10242" name="Rectangle 2"/>
          <p:cNvSpPr>
            <a:spLocks noGrp="1" noChangeArrowheads="1"/>
          </p:cNvSpPr>
          <p:nvPr>
            <p:ph type="title"/>
          </p:nvPr>
        </p:nvSpPr>
        <p:spPr>
          <a:xfrm>
            <a:off x="273122" y="190500"/>
            <a:ext cx="8413678" cy="541020"/>
          </a:xfrm>
        </p:spPr>
        <p:txBody>
          <a:bodyPr>
            <a:normAutofit/>
          </a:bodyPr>
          <a:lstStyle/>
          <a:p>
            <a:pPr>
              <a:defRPr/>
            </a:pPr>
            <a:r>
              <a:rPr lang="hu-HU" dirty="0" smtClean="0"/>
              <a:t>Integrált és egységes architektúra egyetlen webes konzolon</a:t>
            </a:r>
            <a:endParaRPr lang="hu-HU" sz="1800" i="1" strike="sngStrike" kern="1200" dirty="0">
              <a:solidFill>
                <a:schemeClr val="tx1">
                  <a:lumMod val="85000"/>
                  <a:lumOff val="15000"/>
                </a:schemeClr>
              </a:solidFill>
              <a:latin typeface="+mn-lt"/>
              <a:ea typeface="+mn-ea"/>
              <a:cs typeface="+mn-cs"/>
            </a:endParaRPr>
          </a:p>
        </p:txBody>
      </p:sp>
      <p:sp>
        <p:nvSpPr>
          <p:cNvPr id="21" name="Rounded Rectangle 20"/>
          <p:cNvSpPr>
            <a:spLocks noChangeArrowheads="1"/>
          </p:cNvSpPr>
          <p:nvPr/>
        </p:nvSpPr>
        <p:spPr bwMode="auto">
          <a:xfrm>
            <a:off x="273122" y="3198108"/>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defRPr/>
            </a:pPr>
            <a:r>
              <a:rPr lang="en-US" sz="1050" b="1" kern="0" dirty="0">
                <a:solidFill>
                  <a:srgbClr val="FFFFFF"/>
                </a:solidFill>
                <a:cs typeface="Arial" charset="0"/>
              </a:rPr>
              <a:t>Vulnerability</a:t>
            </a:r>
            <a:br>
              <a:rPr lang="en-US" sz="1050" b="1" kern="0" dirty="0">
                <a:solidFill>
                  <a:srgbClr val="FFFFFF"/>
                </a:solidFill>
                <a:cs typeface="Arial" charset="0"/>
              </a:rPr>
            </a:br>
            <a:r>
              <a:rPr lang="en-US" sz="1050" b="1" kern="0" dirty="0">
                <a:solidFill>
                  <a:srgbClr val="FFFFFF"/>
                </a:solidFill>
                <a:cs typeface="Arial" charset="0"/>
              </a:rPr>
              <a:t>and Risk</a:t>
            </a:r>
            <a:br>
              <a:rPr lang="en-US" sz="1050" b="1" kern="0" dirty="0">
                <a:solidFill>
                  <a:srgbClr val="FFFFFF"/>
                </a:solidFill>
                <a:cs typeface="Arial" charset="0"/>
              </a:rPr>
            </a:br>
            <a:r>
              <a:rPr lang="en-US" sz="1050" b="1" kern="0" dirty="0">
                <a:solidFill>
                  <a:srgbClr val="FFFFFF"/>
                </a:solidFill>
                <a:cs typeface="Arial" charset="0"/>
              </a:rPr>
              <a:t>Management</a:t>
            </a:r>
          </a:p>
        </p:txBody>
      </p:sp>
      <p:sp>
        <p:nvSpPr>
          <p:cNvPr id="23" name="Rounded Rectangle 22"/>
          <p:cNvSpPr>
            <a:spLocks noChangeArrowheads="1"/>
          </p:cNvSpPr>
          <p:nvPr/>
        </p:nvSpPr>
        <p:spPr bwMode="auto">
          <a:xfrm>
            <a:off x="273122" y="4558737"/>
            <a:ext cx="1276731" cy="579174"/>
          </a:xfrm>
          <a:prstGeom prst="roundRect">
            <a:avLst>
              <a:gd name="adj" fmla="val 16667"/>
            </a:avLst>
          </a:prstGeom>
          <a:solidFill>
            <a:srgbClr val="1D3649"/>
          </a:solidFill>
          <a:ln>
            <a:noFill/>
            <a:headEnd/>
            <a:tailEnd/>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12813" eaLnBrk="0" fontAlgn="base" hangingPunct="0">
              <a:lnSpc>
                <a:spcPct val="90000"/>
              </a:lnSpc>
              <a:spcBef>
                <a:spcPct val="0"/>
              </a:spcBef>
              <a:spcAft>
                <a:spcPct val="0"/>
              </a:spcAft>
              <a:defRPr/>
            </a:pPr>
            <a:r>
              <a:rPr lang="en-US" sz="1050" b="1" kern="0" dirty="0">
                <a:solidFill>
                  <a:srgbClr val="FFFFFF"/>
                </a:solidFill>
                <a:cs typeface="Arial" charset="0"/>
              </a:rPr>
              <a:t>Incident</a:t>
            </a:r>
            <a:br>
              <a:rPr lang="en-US" sz="1050" b="1" kern="0" dirty="0">
                <a:solidFill>
                  <a:srgbClr val="FFFFFF"/>
                </a:solidFill>
                <a:cs typeface="Arial" charset="0"/>
              </a:rPr>
            </a:br>
            <a:r>
              <a:rPr lang="en-US" sz="1050" b="1" kern="0" dirty="0">
                <a:solidFill>
                  <a:srgbClr val="FFFFFF"/>
                </a:solidFill>
                <a:cs typeface="Arial" charset="0"/>
              </a:rPr>
              <a:t>Response</a:t>
            </a:r>
          </a:p>
        </p:txBody>
      </p:sp>
    </p:spTree>
    <p:extLst>
      <p:ext uri="{BB962C8B-B14F-4D97-AF65-F5344CB8AC3E}">
        <p14:creationId xmlns:p14="http://schemas.microsoft.com/office/powerpoint/2010/main" val="604400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8691" y="903982"/>
            <a:ext cx="8717354" cy="4035172"/>
            <a:chOff x="268691" y="1217747"/>
            <a:chExt cx="8717354" cy="4035172"/>
          </a:xfrm>
        </p:grpSpPr>
        <p:pic>
          <p:nvPicPr>
            <p:cNvPr id="25" name="Picture 24"/>
            <p:cNvPicPr>
              <a:picLocks noChangeAspect="1"/>
            </p:cNvPicPr>
            <p:nvPr/>
          </p:nvPicPr>
          <p:blipFill>
            <a:blip r:embed="rId3" cstate="screen">
              <a:lum bright="50000"/>
              <a:extLst>
                <a:ext uri="{28A0092B-C50C-407E-A947-70E740481C1C}">
                  <a14:useLocalDpi xmlns:a14="http://schemas.microsoft.com/office/drawing/2010/main"/>
                </a:ext>
              </a:extLst>
            </a:blip>
            <a:stretch>
              <a:fillRect/>
            </a:stretch>
          </p:blipFill>
          <p:spPr>
            <a:xfrm>
              <a:off x="456754" y="2027047"/>
              <a:ext cx="8244186" cy="3024434"/>
            </a:xfrm>
            <a:prstGeom prst="rect">
              <a:avLst/>
            </a:prstGeom>
            <a:effectLst/>
          </p:spPr>
        </p:pic>
        <p:sp>
          <p:nvSpPr>
            <p:cNvPr id="22" name="Rectangle 21"/>
            <p:cNvSpPr/>
            <p:nvPr/>
          </p:nvSpPr>
          <p:spPr bwMode="auto">
            <a:xfrm>
              <a:off x="574431" y="1372217"/>
              <a:ext cx="8199491" cy="3833569"/>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73152" rIns="91440" bIns="45720" numCol="1" spcCol="0" rtlCol="0" fromWordArt="0" anchor="t" anchorCtr="0" forceAA="0" compatLnSpc="1">
              <a:prstTxWarp prst="textNoShape">
                <a:avLst/>
              </a:prstTxWarp>
              <a:noAutofit/>
            </a:bodyPr>
            <a:lstStyle/>
            <a:p>
              <a:pPr algn="r" fontAlgn="base">
                <a:spcBef>
                  <a:spcPts val="600"/>
                </a:spcBef>
                <a:spcAft>
                  <a:spcPct val="0"/>
                </a:spcAft>
              </a:pPr>
              <a:r>
                <a:rPr lang="en-US" sz="1200" b="1" dirty="0">
                  <a:solidFill>
                    <a:srgbClr val="000000"/>
                  </a:solidFill>
                </a:rPr>
                <a:t>Incident</a:t>
              </a:r>
              <a:br>
                <a:rPr lang="en-US" sz="1200" b="1" dirty="0">
                  <a:solidFill>
                    <a:srgbClr val="000000"/>
                  </a:solidFill>
                </a:rPr>
              </a:br>
              <a:r>
                <a:rPr lang="en-US" sz="1200" b="1" dirty="0">
                  <a:solidFill>
                    <a:srgbClr val="000000"/>
                  </a:solidFill>
                </a:rPr>
                <a:t>Response</a:t>
              </a:r>
            </a:p>
            <a:p>
              <a:pPr algn="r">
                <a:spcBef>
                  <a:spcPts val="600"/>
                </a:spcBef>
                <a:defRPr/>
              </a:pPr>
              <a:r>
                <a:rPr lang="en-US" sz="1000" b="1" dirty="0">
                  <a:solidFill>
                    <a:schemeClr val="accent1"/>
                  </a:solidFill>
                </a:rPr>
                <a:t>Build and </a:t>
              </a:r>
              <a:br>
                <a:rPr lang="en-US" sz="1000" b="1" dirty="0">
                  <a:solidFill>
                    <a:schemeClr val="accent1"/>
                  </a:solidFill>
                </a:rPr>
              </a:br>
              <a:r>
                <a:rPr lang="en-US" sz="1000" b="1" dirty="0">
                  <a:solidFill>
                    <a:schemeClr val="accent1"/>
                  </a:solidFill>
                </a:rPr>
                <a:t>execute an</a:t>
              </a:r>
              <a:br>
                <a:rPr lang="en-US" sz="1000" b="1" dirty="0">
                  <a:solidFill>
                    <a:schemeClr val="accent1"/>
                  </a:solidFill>
                </a:rPr>
              </a:br>
              <a:r>
                <a:rPr lang="en-US" sz="1000" b="1" dirty="0">
                  <a:solidFill>
                    <a:schemeClr val="accent1"/>
                  </a:solidFill>
                </a:rPr>
                <a:t>automated</a:t>
              </a:r>
              <a:br>
                <a:rPr lang="en-US" sz="1000" b="1" dirty="0">
                  <a:solidFill>
                    <a:schemeClr val="accent1"/>
                  </a:solidFill>
                </a:rPr>
              </a:br>
              <a:r>
                <a:rPr lang="en-US" sz="1000" b="1" dirty="0">
                  <a:solidFill>
                    <a:schemeClr val="accent1"/>
                  </a:solidFill>
                </a:rPr>
                <a:t>incident </a:t>
              </a:r>
              <a:br>
                <a:rPr lang="en-US" sz="1000" b="1" dirty="0">
                  <a:solidFill>
                    <a:schemeClr val="accent1"/>
                  </a:solidFill>
                </a:rPr>
              </a:br>
              <a:r>
                <a:rPr lang="en-US" sz="1000" b="1" dirty="0">
                  <a:solidFill>
                    <a:schemeClr val="accent1"/>
                  </a:solidFill>
                </a:rPr>
                <a:t>response</a:t>
              </a:r>
              <a:br>
                <a:rPr lang="en-US" sz="1000" b="1" dirty="0">
                  <a:solidFill>
                    <a:schemeClr val="accent1"/>
                  </a:solidFill>
                </a:rPr>
              </a:br>
              <a:r>
                <a:rPr lang="en-US" sz="1000" b="1" dirty="0">
                  <a:solidFill>
                    <a:schemeClr val="accent1"/>
                  </a:solidFill>
                </a:rPr>
                <a:t>plans</a:t>
              </a:r>
            </a:p>
            <a:p>
              <a:pPr algn="r">
                <a:spcBef>
                  <a:spcPts val="600"/>
                </a:spcBef>
              </a:pPr>
              <a:endParaRPr lang="en-US" sz="1000" b="1" dirty="0">
                <a:solidFill>
                  <a:schemeClr val="bg2"/>
                </a:solidFill>
              </a:endParaRPr>
            </a:p>
          </p:txBody>
        </p:sp>
        <p:sp>
          <p:nvSpPr>
            <p:cNvPr id="27" name="Rectangle 26"/>
            <p:cNvSpPr/>
            <p:nvPr/>
          </p:nvSpPr>
          <p:spPr bwMode="auto">
            <a:xfrm>
              <a:off x="565609" y="1678587"/>
              <a:ext cx="7167280" cy="3535054"/>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91440" bIns="45720" numCol="1" spcCol="0" rtlCol="0" fromWordArt="0" anchor="t" anchorCtr="0" forceAA="0" compatLnSpc="1">
              <a:prstTxWarp prst="textNoShape">
                <a:avLst/>
              </a:prstTxWarp>
              <a:noAutofit/>
            </a:bodyPr>
            <a:lstStyle/>
            <a:p>
              <a:pPr algn="r" fontAlgn="base">
                <a:spcBef>
                  <a:spcPts val="600"/>
                </a:spcBef>
                <a:spcAft>
                  <a:spcPct val="0"/>
                </a:spcAft>
              </a:pPr>
              <a:r>
                <a:rPr lang="en-US" sz="1200" b="1" dirty="0"/>
                <a:t>Security </a:t>
              </a:r>
              <a:br>
                <a:rPr lang="en-US" sz="1200" b="1" dirty="0"/>
              </a:br>
              <a:r>
                <a:rPr lang="en-US" sz="1200" b="1" dirty="0"/>
                <a:t>Intelligence </a:t>
              </a:r>
              <a:br>
                <a:rPr lang="en-US" sz="1200" b="1" dirty="0"/>
              </a:br>
              <a:r>
                <a:rPr lang="en-US" sz="1200" b="1" dirty="0"/>
                <a:t>on Cloud</a:t>
              </a:r>
            </a:p>
            <a:p>
              <a:pPr algn="r">
                <a:spcBef>
                  <a:spcPts val="600"/>
                </a:spcBef>
                <a:defRPr/>
              </a:pPr>
              <a:r>
                <a:rPr lang="en-US" sz="1000" b="1" dirty="0">
                  <a:solidFill>
                    <a:schemeClr val="accent1"/>
                  </a:solidFill>
                </a:rPr>
                <a:t>Flexible solution</a:t>
              </a:r>
              <a:br>
                <a:rPr lang="en-US" sz="1000" b="1" dirty="0">
                  <a:solidFill>
                    <a:schemeClr val="accent1"/>
                  </a:solidFill>
                </a:rPr>
              </a:br>
              <a:r>
                <a:rPr lang="en-US" sz="1000" b="1" dirty="0">
                  <a:solidFill>
                    <a:schemeClr val="accent1"/>
                  </a:solidFill>
                </a:rPr>
                <a:t>that can deploy as</a:t>
              </a:r>
              <a:br>
                <a:rPr lang="en-US" sz="1000" b="1" dirty="0">
                  <a:solidFill>
                    <a:schemeClr val="accent1"/>
                  </a:solidFill>
                </a:rPr>
              </a:br>
              <a:r>
                <a:rPr lang="en-US" sz="1000" b="1" dirty="0">
                  <a:solidFill>
                    <a:schemeClr val="accent1"/>
                  </a:solidFill>
                </a:rPr>
                <a:t>either a true SaaS</a:t>
              </a:r>
              <a:br>
                <a:rPr lang="en-US" sz="1000" b="1" dirty="0">
                  <a:solidFill>
                    <a:schemeClr val="accent1"/>
                  </a:solidFill>
                </a:rPr>
              </a:br>
              <a:r>
                <a:rPr lang="en-US" sz="1000" b="1" dirty="0">
                  <a:solidFill>
                    <a:schemeClr val="accent1"/>
                  </a:solidFill>
                </a:rPr>
                <a:t>offering or combine</a:t>
              </a:r>
              <a:br>
                <a:rPr lang="en-US" sz="1000" b="1" dirty="0">
                  <a:solidFill>
                    <a:schemeClr val="accent1"/>
                  </a:solidFill>
                </a:rPr>
              </a:br>
              <a:r>
                <a:rPr lang="en-US" sz="1000" b="1" dirty="0">
                  <a:solidFill>
                    <a:schemeClr val="accent1"/>
                  </a:solidFill>
                </a:rPr>
                <a:t>with hybrid cloud</a:t>
              </a:r>
              <a:br>
                <a:rPr lang="en-US" sz="1000" b="1" dirty="0">
                  <a:solidFill>
                    <a:schemeClr val="accent1"/>
                  </a:solidFill>
                </a:rPr>
              </a:br>
              <a:r>
                <a:rPr lang="en-US" sz="1000" b="1" dirty="0">
                  <a:solidFill>
                    <a:schemeClr val="accent1"/>
                  </a:solidFill>
                </a:rPr>
                <a:t>environments to </a:t>
              </a:r>
              <a:br>
                <a:rPr lang="en-US" sz="1000" b="1" dirty="0">
                  <a:solidFill>
                    <a:schemeClr val="accent1"/>
                  </a:solidFill>
                </a:rPr>
              </a:br>
              <a:r>
                <a:rPr lang="en-US" sz="1000" b="1" dirty="0">
                  <a:solidFill>
                    <a:schemeClr val="accent1"/>
                  </a:solidFill>
                </a:rPr>
                <a:t>improve visibility</a:t>
              </a:r>
              <a:br>
                <a:rPr lang="en-US" sz="1000" b="1" dirty="0">
                  <a:solidFill>
                    <a:schemeClr val="accent1"/>
                  </a:solidFill>
                </a:rPr>
              </a:br>
              <a:r>
                <a:rPr lang="en-US" sz="1000" b="1" dirty="0">
                  <a:solidFill>
                    <a:schemeClr val="accent1"/>
                  </a:solidFill>
                </a:rPr>
                <a:t>into cloud-based</a:t>
              </a:r>
              <a:br>
                <a:rPr lang="en-US" sz="1000" b="1" dirty="0">
                  <a:solidFill>
                    <a:schemeClr val="accent1"/>
                  </a:solidFill>
                </a:rPr>
              </a:br>
              <a:r>
                <a:rPr lang="en-US" sz="1000" b="1" dirty="0">
                  <a:solidFill>
                    <a:schemeClr val="accent1"/>
                  </a:solidFill>
                </a:rPr>
                <a:t>applications</a:t>
              </a:r>
              <a:br>
                <a:rPr lang="en-US" sz="1000" b="1" dirty="0">
                  <a:solidFill>
                    <a:schemeClr val="accent1"/>
                  </a:solidFill>
                </a:rPr>
              </a:br>
              <a:endParaRPr lang="en-US" sz="1000" b="1" dirty="0">
                <a:solidFill>
                  <a:schemeClr val="accent1"/>
                </a:solidFill>
              </a:endParaRPr>
            </a:p>
            <a:p>
              <a:pPr algn="r">
                <a:spcBef>
                  <a:spcPts val="600"/>
                </a:spcBef>
                <a:defRPr/>
              </a:pPr>
              <a:endParaRPr lang="en-US" sz="1000" b="1" dirty="0">
                <a:solidFill>
                  <a:schemeClr val="accent1"/>
                </a:solidFill>
              </a:endParaRPr>
            </a:p>
          </p:txBody>
        </p:sp>
        <p:sp>
          <p:nvSpPr>
            <p:cNvPr id="60" name="Rectangle 59"/>
            <p:cNvSpPr/>
            <p:nvPr/>
          </p:nvSpPr>
          <p:spPr bwMode="auto">
            <a:xfrm>
              <a:off x="557496" y="2008526"/>
              <a:ext cx="5871584" cy="3197261"/>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91440" bIns="45720" numCol="1" spcCol="0" rtlCol="0" fromWordArt="0" anchor="t" anchorCtr="0" forceAA="0" compatLnSpc="1">
              <a:prstTxWarp prst="textNoShape">
                <a:avLst/>
              </a:prstTxWarp>
              <a:noAutofit/>
            </a:bodyPr>
            <a:lstStyle/>
            <a:p>
              <a:pPr algn="r" fontAlgn="base">
                <a:spcBef>
                  <a:spcPts val="600"/>
                </a:spcBef>
                <a:spcAft>
                  <a:spcPct val="0"/>
                </a:spcAft>
              </a:pPr>
              <a:r>
                <a:rPr lang="en-US" sz="1200" b="1" dirty="0"/>
                <a:t>Network </a:t>
              </a:r>
              <a:br>
                <a:rPr lang="en-US" sz="1200" b="1" dirty="0"/>
              </a:br>
              <a:r>
                <a:rPr lang="en-US" sz="1200" b="1" dirty="0"/>
                <a:t>Forensics</a:t>
              </a:r>
            </a:p>
            <a:p>
              <a:pPr algn="r">
                <a:spcBef>
                  <a:spcPts val="600"/>
                </a:spcBef>
                <a:defRPr/>
              </a:pPr>
              <a:r>
                <a:rPr lang="en-US" sz="1000" b="1" dirty="0">
                  <a:solidFill>
                    <a:schemeClr val="accent1"/>
                  </a:solidFill>
                </a:rPr>
                <a:t>Incident</a:t>
              </a:r>
              <a:br>
                <a:rPr lang="en-US" sz="1000" b="1" dirty="0">
                  <a:solidFill>
                    <a:schemeClr val="accent1"/>
                  </a:solidFill>
                </a:rPr>
              </a:br>
              <a:r>
                <a:rPr lang="en-US" sz="1000" b="1" dirty="0">
                  <a:solidFill>
                    <a:schemeClr val="accent1"/>
                  </a:solidFill>
                </a:rPr>
                <a:t>forensics </a:t>
              </a:r>
              <a:br>
                <a:rPr lang="en-US" sz="1000" b="1" dirty="0">
                  <a:solidFill>
                    <a:schemeClr val="accent1"/>
                  </a:solidFill>
                </a:rPr>
              </a:br>
              <a:r>
                <a:rPr lang="en-US" sz="1000" b="1" dirty="0">
                  <a:solidFill>
                    <a:schemeClr val="accent1"/>
                  </a:solidFill>
                </a:rPr>
                <a:t>and packet </a:t>
              </a:r>
              <a:br>
                <a:rPr lang="en-US" sz="1000" b="1" dirty="0">
                  <a:solidFill>
                    <a:schemeClr val="accent1"/>
                  </a:solidFill>
                </a:rPr>
              </a:br>
              <a:r>
                <a:rPr lang="en-US" sz="1000" b="1" dirty="0">
                  <a:solidFill>
                    <a:schemeClr val="accent1"/>
                  </a:solidFill>
                </a:rPr>
                <a:t>captures</a:t>
              </a:r>
            </a:p>
          </p:txBody>
        </p:sp>
        <p:sp>
          <p:nvSpPr>
            <p:cNvPr id="42" name="Rectangle 41"/>
            <p:cNvSpPr/>
            <p:nvPr/>
          </p:nvSpPr>
          <p:spPr bwMode="auto">
            <a:xfrm>
              <a:off x="557494" y="2349919"/>
              <a:ext cx="4827306" cy="2863723"/>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91440" bIns="45720" numCol="1" spcCol="0" rtlCol="0" fromWordArt="0" anchor="t" anchorCtr="0" forceAA="0" compatLnSpc="1">
              <a:prstTxWarp prst="textNoShape">
                <a:avLst/>
              </a:prstTxWarp>
              <a:noAutofit/>
            </a:bodyPr>
            <a:lstStyle/>
            <a:p>
              <a:pPr algn="r" fontAlgn="base">
                <a:spcBef>
                  <a:spcPts val="600"/>
                </a:spcBef>
                <a:spcAft>
                  <a:spcPct val="0"/>
                </a:spcAft>
              </a:pPr>
              <a:r>
                <a:rPr lang="en-US" sz="1200" b="1" dirty="0">
                  <a:solidFill>
                    <a:srgbClr val="000000"/>
                  </a:solidFill>
                </a:rPr>
                <a:t>Vulnerability</a:t>
              </a:r>
              <a:br>
                <a:rPr lang="en-US" sz="1200" b="1" dirty="0">
                  <a:solidFill>
                    <a:srgbClr val="000000"/>
                  </a:solidFill>
                </a:rPr>
              </a:br>
              <a:r>
                <a:rPr lang="en-US" sz="1200" b="1" dirty="0">
                  <a:solidFill>
                    <a:srgbClr val="000000"/>
                  </a:solidFill>
                </a:rPr>
                <a:t>and Risk</a:t>
              </a:r>
              <a:br>
                <a:rPr lang="en-US" sz="1200" b="1" dirty="0">
                  <a:solidFill>
                    <a:srgbClr val="000000"/>
                  </a:solidFill>
                </a:rPr>
              </a:br>
              <a:r>
                <a:rPr lang="en-US" sz="1200" b="1" dirty="0">
                  <a:solidFill>
                    <a:srgbClr val="000000"/>
                  </a:solidFill>
                </a:rPr>
                <a:t>Management</a:t>
              </a:r>
            </a:p>
            <a:p>
              <a:pPr algn="r">
                <a:spcBef>
                  <a:spcPts val="600"/>
                </a:spcBef>
              </a:pPr>
              <a:r>
                <a:rPr lang="en-US" sz="1000" b="1" dirty="0">
                  <a:solidFill>
                    <a:schemeClr val="accent1"/>
                  </a:solidFill>
                </a:rPr>
                <a:t>Real-time </a:t>
              </a:r>
              <a:br>
                <a:rPr lang="en-US" sz="1000" b="1" dirty="0">
                  <a:solidFill>
                    <a:schemeClr val="accent1"/>
                  </a:solidFill>
                </a:rPr>
              </a:br>
              <a:r>
                <a:rPr lang="en-US" sz="1000" b="1" dirty="0">
                  <a:solidFill>
                    <a:schemeClr val="accent1"/>
                  </a:solidFill>
                </a:rPr>
                <a:t>vulnerability</a:t>
              </a:r>
              <a:br>
                <a:rPr lang="en-US" sz="1000" b="1" dirty="0">
                  <a:solidFill>
                    <a:schemeClr val="accent1"/>
                  </a:solidFill>
                </a:rPr>
              </a:br>
              <a:r>
                <a:rPr lang="en-US" sz="1000" b="1" dirty="0">
                  <a:solidFill>
                    <a:schemeClr val="accent1"/>
                  </a:solidFill>
                </a:rPr>
                <a:t>scanning and </a:t>
              </a:r>
              <a:br>
                <a:rPr lang="en-US" sz="1000" b="1" dirty="0">
                  <a:solidFill>
                    <a:schemeClr val="accent1"/>
                  </a:solidFill>
                </a:rPr>
              </a:br>
              <a:r>
                <a:rPr lang="en-US" sz="1000" b="1" dirty="0">
                  <a:solidFill>
                    <a:schemeClr val="accent1"/>
                  </a:solidFill>
                </a:rPr>
                <a:t>prioritizations, </a:t>
              </a:r>
              <a:br>
                <a:rPr lang="en-US" sz="1000" b="1" dirty="0">
                  <a:solidFill>
                    <a:schemeClr val="accent1"/>
                  </a:solidFill>
                </a:rPr>
              </a:br>
              <a:r>
                <a:rPr lang="en-US" sz="1000" b="1" dirty="0">
                  <a:solidFill>
                    <a:schemeClr val="accent1"/>
                  </a:solidFill>
                </a:rPr>
                <a:t>combined with </a:t>
              </a:r>
              <a:br>
                <a:rPr lang="en-US" sz="1000" b="1" dirty="0">
                  <a:solidFill>
                    <a:schemeClr val="accent1"/>
                  </a:solidFill>
                </a:rPr>
              </a:br>
              <a:r>
                <a:rPr lang="en-US" sz="1000" b="1" dirty="0">
                  <a:solidFill>
                    <a:schemeClr val="accent1"/>
                  </a:solidFill>
                </a:rPr>
                <a:t>configuration</a:t>
              </a:r>
              <a:br>
                <a:rPr lang="en-US" sz="1000" b="1" dirty="0">
                  <a:solidFill>
                    <a:schemeClr val="accent1"/>
                  </a:solidFill>
                </a:rPr>
              </a:br>
              <a:r>
                <a:rPr lang="en-US" sz="1000" b="1" dirty="0">
                  <a:solidFill>
                    <a:schemeClr val="accent1"/>
                  </a:solidFill>
                </a:rPr>
                <a:t>analysis, policy</a:t>
              </a:r>
              <a:br>
                <a:rPr lang="en-US" sz="1000" b="1" dirty="0">
                  <a:solidFill>
                    <a:schemeClr val="accent1"/>
                  </a:solidFill>
                </a:rPr>
              </a:br>
              <a:r>
                <a:rPr lang="en-US" sz="1000" b="1" dirty="0">
                  <a:solidFill>
                    <a:schemeClr val="accent1"/>
                  </a:solidFill>
                </a:rPr>
                <a:t>monitoring, and</a:t>
              </a:r>
              <a:br>
                <a:rPr lang="en-US" sz="1000" b="1" dirty="0">
                  <a:solidFill>
                    <a:schemeClr val="accent1"/>
                  </a:solidFill>
                </a:rPr>
              </a:br>
              <a:r>
                <a:rPr lang="en-US" sz="1000" b="1" dirty="0">
                  <a:solidFill>
                    <a:schemeClr val="accent1"/>
                  </a:solidFill>
                </a:rPr>
                <a:t>risk assessment</a:t>
              </a:r>
            </a:p>
          </p:txBody>
        </p:sp>
        <p:sp>
          <p:nvSpPr>
            <p:cNvPr id="33" name="Rectangle 32"/>
            <p:cNvSpPr/>
            <p:nvPr/>
          </p:nvSpPr>
          <p:spPr bwMode="auto">
            <a:xfrm>
              <a:off x="557496" y="2652692"/>
              <a:ext cx="3524309" cy="2560949"/>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91440" bIns="45720" numCol="1" spcCol="0" rtlCol="0" fromWordArt="0" anchor="t" anchorCtr="0" forceAA="0" compatLnSpc="1">
              <a:prstTxWarp prst="textNoShape">
                <a:avLst/>
              </a:prstTxWarp>
              <a:noAutofit/>
            </a:bodyPr>
            <a:lstStyle/>
            <a:p>
              <a:pPr algn="r">
                <a:spcBef>
                  <a:spcPts val="600"/>
                </a:spcBef>
              </a:pPr>
              <a:r>
                <a:rPr lang="en-US" sz="1200" b="1" dirty="0">
                  <a:solidFill>
                    <a:srgbClr val="000000"/>
                  </a:solidFill>
                </a:rPr>
                <a:t>Log</a:t>
              </a:r>
              <a:br>
                <a:rPr lang="en-US" sz="1200" b="1" dirty="0">
                  <a:solidFill>
                    <a:srgbClr val="000000"/>
                  </a:solidFill>
                </a:rPr>
              </a:br>
              <a:r>
                <a:rPr lang="en-US" sz="1200" b="1" dirty="0">
                  <a:solidFill>
                    <a:srgbClr val="000000"/>
                  </a:solidFill>
                </a:rPr>
                <a:t>Management</a:t>
              </a:r>
            </a:p>
            <a:p>
              <a:pPr algn="r">
                <a:spcBef>
                  <a:spcPts val="600"/>
                </a:spcBef>
                <a:defRPr/>
              </a:pPr>
              <a:r>
                <a:rPr lang="en-US" sz="1000" b="1" dirty="0">
                  <a:solidFill>
                    <a:schemeClr val="accent1"/>
                  </a:solidFill>
                </a:rPr>
                <a:t>Identity</a:t>
              </a:r>
              <a:br>
                <a:rPr lang="en-US" sz="1000" b="1" dirty="0">
                  <a:solidFill>
                    <a:schemeClr val="accent1"/>
                  </a:solidFill>
                </a:rPr>
              </a:br>
              <a:r>
                <a:rPr lang="en-US" sz="1000" b="1" dirty="0">
                  <a:solidFill>
                    <a:schemeClr val="accent1"/>
                  </a:solidFill>
                </a:rPr>
                <a:t>management,</a:t>
              </a:r>
              <a:br>
                <a:rPr lang="en-US" sz="1000" b="1" dirty="0">
                  <a:solidFill>
                    <a:schemeClr val="accent1"/>
                  </a:solidFill>
                </a:rPr>
              </a:br>
              <a:r>
                <a:rPr lang="en-US" sz="1000" b="1" dirty="0">
                  <a:solidFill>
                    <a:schemeClr val="accent1"/>
                  </a:solidFill>
                </a:rPr>
                <a:t>complete log </a:t>
              </a:r>
              <a:br>
                <a:rPr lang="en-US" sz="1000" b="1" dirty="0">
                  <a:solidFill>
                    <a:schemeClr val="accent1"/>
                  </a:solidFill>
                </a:rPr>
              </a:br>
              <a:r>
                <a:rPr lang="en-US" sz="1000" b="1" dirty="0">
                  <a:solidFill>
                    <a:schemeClr val="accent1"/>
                  </a:solidFill>
                </a:rPr>
                <a:t>management,</a:t>
              </a:r>
              <a:br>
                <a:rPr lang="en-US" sz="1000" b="1" dirty="0">
                  <a:solidFill>
                    <a:schemeClr val="accent1"/>
                  </a:solidFill>
                </a:rPr>
              </a:br>
              <a:r>
                <a:rPr lang="en-US" sz="1000" b="1" dirty="0">
                  <a:solidFill>
                    <a:schemeClr val="accent1"/>
                  </a:solidFill>
                </a:rPr>
                <a:t>and compliance</a:t>
              </a:r>
              <a:br>
                <a:rPr lang="en-US" sz="1000" b="1" dirty="0">
                  <a:solidFill>
                    <a:schemeClr val="accent1"/>
                  </a:solidFill>
                </a:rPr>
              </a:br>
              <a:r>
                <a:rPr lang="en-US" sz="1000" b="1" dirty="0">
                  <a:solidFill>
                    <a:schemeClr val="accent1"/>
                  </a:solidFill>
                </a:rPr>
                <a:t>reporting</a:t>
              </a:r>
            </a:p>
          </p:txBody>
        </p:sp>
        <p:sp>
          <p:nvSpPr>
            <p:cNvPr id="24" name="Rectangle 23"/>
            <p:cNvSpPr/>
            <p:nvPr/>
          </p:nvSpPr>
          <p:spPr bwMode="auto">
            <a:xfrm>
              <a:off x="557496" y="2974775"/>
              <a:ext cx="2355386" cy="2223155"/>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91440" bIns="45720" numCol="1" spcCol="0" rtlCol="0" fromWordArt="0" anchor="t" anchorCtr="0" forceAA="0" compatLnSpc="1">
              <a:prstTxWarp prst="textNoShape">
                <a:avLst/>
              </a:prstTxWarp>
              <a:noAutofit/>
            </a:bodyPr>
            <a:lstStyle/>
            <a:p>
              <a:pPr algn="r" fontAlgn="base">
                <a:spcBef>
                  <a:spcPts val="600"/>
                </a:spcBef>
                <a:spcAft>
                  <a:spcPct val="0"/>
                </a:spcAft>
              </a:pPr>
              <a:r>
                <a:rPr lang="en-US" sz="1200" b="1" dirty="0">
                  <a:solidFill>
                    <a:srgbClr val="000000"/>
                  </a:solidFill>
                </a:rPr>
                <a:t>SIEM</a:t>
              </a:r>
              <a:endParaRPr lang="en-US" sz="1200" b="1" baseline="30000" dirty="0">
                <a:solidFill>
                  <a:srgbClr val="000000"/>
                </a:solidFill>
              </a:endParaRPr>
            </a:p>
            <a:p>
              <a:pPr algn="r">
                <a:spcBef>
                  <a:spcPts val="600"/>
                </a:spcBef>
                <a:defRPr/>
              </a:pPr>
              <a:r>
                <a:rPr lang="en-US" sz="1000" b="1" dirty="0">
                  <a:solidFill>
                    <a:schemeClr val="accent1"/>
                  </a:solidFill>
                </a:rPr>
                <a:t>SIM and </a:t>
              </a:r>
              <a:br>
                <a:rPr lang="en-US" sz="1000" b="1" dirty="0">
                  <a:solidFill>
                    <a:schemeClr val="accent1"/>
                  </a:solidFill>
                </a:rPr>
              </a:br>
              <a:r>
                <a:rPr lang="en-US" sz="1000" b="1" dirty="0">
                  <a:solidFill>
                    <a:schemeClr val="accent1"/>
                  </a:solidFill>
                </a:rPr>
                <a:t>VA integration</a:t>
              </a:r>
            </a:p>
          </p:txBody>
        </p:sp>
        <p:sp>
          <p:nvSpPr>
            <p:cNvPr id="100" name="TextBox 99"/>
            <p:cNvSpPr txBox="1"/>
            <p:nvPr/>
          </p:nvSpPr>
          <p:spPr>
            <a:xfrm rot="16200000">
              <a:off x="-580431" y="3050074"/>
              <a:ext cx="1987485" cy="276999"/>
            </a:xfrm>
            <a:prstGeom prst="rect">
              <a:avLst/>
            </a:prstGeom>
            <a:noFill/>
            <a:ln>
              <a:noFill/>
            </a:ln>
          </p:spPr>
          <p:txBody>
            <a:bodyPr wrap="square" rtlCol="0">
              <a:spAutoFit/>
            </a:bodyPr>
            <a:lstStyle/>
            <a:p>
              <a:pPr algn="ctr"/>
              <a:r>
                <a:rPr lang="en-US" sz="1200" b="1" dirty="0">
                  <a:solidFill>
                    <a:schemeClr val="bg1"/>
                  </a:solidFill>
                </a:rPr>
                <a:t>Client Needs</a:t>
              </a:r>
              <a:endParaRPr lang="en-US" sz="1200" dirty="0">
                <a:solidFill>
                  <a:schemeClr val="bg1"/>
                </a:solidFill>
              </a:endParaRPr>
            </a:p>
          </p:txBody>
        </p:sp>
        <p:sp>
          <p:nvSpPr>
            <p:cNvPr id="15" name="Rectangle 14"/>
            <p:cNvSpPr/>
            <p:nvPr/>
          </p:nvSpPr>
          <p:spPr bwMode="auto">
            <a:xfrm>
              <a:off x="557496" y="3273290"/>
              <a:ext cx="1177035" cy="1932498"/>
            </a:xfrm>
            <a:prstGeom prst="rect">
              <a:avLst/>
            </a:prstGeom>
            <a:solidFill>
              <a:srgbClr val="83D1F5">
                <a:alpha val="50196"/>
              </a:srgbClr>
            </a:solidFill>
            <a:ln w="12700">
              <a:solidFill>
                <a:schemeClr val="bg1"/>
              </a:solidFill>
            </a:ln>
            <a:effectLst/>
            <a:extLst/>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457200" eaLnBrk="0" hangingPunct="0">
                <a:spcBef>
                  <a:spcPts val="600"/>
                </a:spcBef>
              </a:pPr>
              <a:r>
                <a:rPr lang="en-US" sz="1200" b="1" dirty="0">
                  <a:solidFill>
                    <a:srgbClr val="000000"/>
                  </a:solidFill>
                </a:rPr>
                <a:t>Flow Visualization</a:t>
              </a:r>
              <a:br>
                <a:rPr lang="en-US" sz="1200" b="1" dirty="0">
                  <a:solidFill>
                    <a:srgbClr val="000000"/>
                  </a:solidFill>
                </a:rPr>
              </a:br>
              <a:r>
                <a:rPr lang="en-US" sz="1200" b="1" dirty="0">
                  <a:solidFill>
                    <a:srgbClr val="000000"/>
                  </a:solidFill>
                </a:rPr>
                <a:t>and NBAD</a:t>
              </a:r>
            </a:p>
            <a:p>
              <a:pPr algn="r" fontAlgn="base">
                <a:spcBef>
                  <a:spcPts val="600"/>
                </a:spcBef>
                <a:spcAft>
                  <a:spcPct val="0"/>
                </a:spcAft>
                <a:defRPr/>
              </a:pPr>
              <a:r>
                <a:rPr lang="en-US" sz="1000" b="1" dirty="0">
                  <a:solidFill>
                    <a:schemeClr val="accent1"/>
                  </a:solidFill>
                </a:rPr>
                <a:t>Anomaly detection</a:t>
              </a:r>
              <a:br>
                <a:rPr lang="en-US" sz="1000" b="1" dirty="0">
                  <a:solidFill>
                    <a:schemeClr val="accent1"/>
                  </a:solidFill>
                </a:rPr>
              </a:br>
              <a:r>
                <a:rPr lang="en-US" sz="1000" b="1" dirty="0">
                  <a:solidFill>
                    <a:schemeClr val="accent1"/>
                  </a:solidFill>
                </a:rPr>
                <a:t>and threat resolution</a:t>
              </a:r>
            </a:p>
          </p:txBody>
        </p:sp>
        <p:sp>
          <p:nvSpPr>
            <p:cNvPr id="21" name="Up Arrow 27"/>
            <p:cNvSpPr/>
            <p:nvPr/>
          </p:nvSpPr>
          <p:spPr bwMode="auto">
            <a:xfrm rot="5400000">
              <a:off x="2609782" y="-1123344"/>
              <a:ext cx="4035172" cy="8717354"/>
            </a:xfrm>
            <a:custGeom>
              <a:avLst/>
              <a:gdLst/>
              <a:ahLst/>
              <a:cxnLst/>
              <a:rect l="l" t="t" r="r" b="b"/>
              <a:pathLst>
                <a:path w="4553648" h="8717354">
                  <a:moveTo>
                    <a:pt x="0" y="8542357"/>
                  </a:moveTo>
                  <a:lnTo>
                    <a:pt x="174997" y="8367361"/>
                  </a:lnTo>
                  <a:lnTo>
                    <a:pt x="174997" y="8411110"/>
                  </a:lnTo>
                  <a:lnTo>
                    <a:pt x="4213079" y="8411110"/>
                  </a:lnTo>
                  <a:lnTo>
                    <a:pt x="4213079" y="194611"/>
                  </a:lnTo>
                  <a:lnTo>
                    <a:pt x="4164426" y="194611"/>
                  </a:lnTo>
                  <a:lnTo>
                    <a:pt x="4359037" y="0"/>
                  </a:lnTo>
                  <a:lnTo>
                    <a:pt x="4553648" y="194611"/>
                  </a:lnTo>
                  <a:lnTo>
                    <a:pt x="4504995" y="194611"/>
                  </a:lnTo>
                  <a:lnTo>
                    <a:pt x="4504995" y="8660058"/>
                  </a:lnTo>
                  <a:lnTo>
                    <a:pt x="4500163" y="8660058"/>
                  </a:lnTo>
                  <a:lnTo>
                    <a:pt x="4500163" y="8673605"/>
                  </a:lnTo>
                  <a:lnTo>
                    <a:pt x="174997" y="8673605"/>
                  </a:lnTo>
                  <a:lnTo>
                    <a:pt x="174997" y="8717354"/>
                  </a:lnTo>
                  <a:close/>
                </a:path>
              </a:pathLst>
            </a:custGeom>
            <a:gradFill flip="none" rotWithShape="1">
              <a:gsLst>
                <a:gs pos="100000">
                  <a:schemeClr val="accent1"/>
                </a:gs>
                <a:gs pos="55000">
                  <a:schemeClr val="bg2"/>
                </a:gs>
              </a:gsLst>
              <a:lin ang="81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en-US" sz="1600" dirty="0">
                <a:solidFill>
                  <a:srgbClr val="000000"/>
                </a:solidFill>
              </a:endParaRPr>
            </a:p>
          </p:txBody>
        </p:sp>
        <p:sp>
          <p:nvSpPr>
            <p:cNvPr id="23" name="TextBox 22"/>
            <p:cNvSpPr txBox="1"/>
            <p:nvPr/>
          </p:nvSpPr>
          <p:spPr>
            <a:xfrm rot="16200000">
              <a:off x="-1151415" y="3050074"/>
              <a:ext cx="3186019" cy="276999"/>
            </a:xfrm>
            <a:prstGeom prst="rect">
              <a:avLst/>
            </a:prstGeom>
            <a:noFill/>
            <a:ln>
              <a:noFill/>
            </a:ln>
          </p:spPr>
          <p:txBody>
            <a:bodyPr wrap="square" rtlCol="0">
              <a:spAutoFit/>
            </a:bodyPr>
            <a:lstStyle/>
            <a:p>
              <a:pPr algn="ctr"/>
              <a:r>
                <a:rPr lang="en-US" sz="1200" b="1" dirty="0">
                  <a:solidFill>
                    <a:schemeClr val="bg1"/>
                  </a:solidFill>
                </a:rPr>
                <a:t>Platform evolution based on client needs</a:t>
              </a:r>
              <a:endParaRPr lang="en-US" sz="1200" dirty="0">
                <a:solidFill>
                  <a:schemeClr val="bg1"/>
                </a:solidFill>
              </a:endParaRPr>
            </a:p>
          </p:txBody>
        </p:sp>
      </p:grpSp>
      <p:sp>
        <p:nvSpPr>
          <p:cNvPr id="2" name="Title 1"/>
          <p:cNvSpPr>
            <a:spLocks noGrp="1"/>
          </p:cNvSpPr>
          <p:nvPr>
            <p:ph type="title"/>
          </p:nvPr>
        </p:nvSpPr>
        <p:spPr>
          <a:xfrm>
            <a:off x="268691" y="218126"/>
            <a:ext cx="8001000" cy="303123"/>
          </a:xfrm>
        </p:spPr>
        <p:txBody>
          <a:bodyPr>
            <a:normAutofit fontScale="90000"/>
          </a:bodyPr>
          <a:lstStyle/>
          <a:p>
            <a:r>
              <a:rPr lang="en-US" dirty="0" smtClean="0"/>
              <a:t>IBM QRadar: </a:t>
            </a:r>
            <a:r>
              <a:rPr lang="hu-HU" dirty="0" smtClean="0"/>
              <a:t>folyamatos fejlesztés az ügyfelek visszajelzési alapján</a:t>
            </a:r>
            <a:endParaRPr lang="hu-HU" dirty="0"/>
          </a:p>
        </p:txBody>
      </p:sp>
      <p:graphicFrame>
        <p:nvGraphicFramePr>
          <p:cNvPr id="26" name="Table 25"/>
          <p:cNvGraphicFramePr>
            <a:graphicFrameLocks noGrp="1"/>
          </p:cNvGraphicFramePr>
          <p:nvPr>
            <p:extLst>
              <p:ext uri="{D42A27DB-BD31-4B8C-83A1-F6EECF244321}">
                <p14:modId xmlns:p14="http://schemas.microsoft.com/office/powerpoint/2010/main" val="811707190"/>
              </p:ext>
            </p:extLst>
          </p:nvPr>
        </p:nvGraphicFramePr>
        <p:xfrm>
          <a:off x="566925" y="4686301"/>
          <a:ext cx="8213520" cy="228600"/>
        </p:xfrm>
        <a:graphic>
          <a:graphicData uri="http://schemas.openxmlformats.org/drawingml/2006/table">
            <a:tbl>
              <a:tblPr firstRow="1" bandRow="1">
                <a:tableStyleId>{5C22544A-7EE6-4342-B048-85BDC9FD1C3A}</a:tableStyleId>
              </a:tblPr>
              <a:tblGrid>
                <a:gridCol w="1173360">
                  <a:extLst>
                    <a:ext uri="{9D8B030D-6E8A-4147-A177-3AD203B41FA5}">
                      <a16:colId xmlns="" xmlns:a16="http://schemas.microsoft.com/office/drawing/2014/main" val="20000"/>
                    </a:ext>
                  </a:extLst>
                </a:gridCol>
                <a:gridCol w="1173360">
                  <a:extLst>
                    <a:ext uri="{9D8B030D-6E8A-4147-A177-3AD203B41FA5}">
                      <a16:colId xmlns="" xmlns:a16="http://schemas.microsoft.com/office/drawing/2014/main" val="20001"/>
                    </a:ext>
                  </a:extLst>
                </a:gridCol>
                <a:gridCol w="1173360">
                  <a:extLst>
                    <a:ext uri="{9D8B030D-6E8A-4147-A177-3AD203B41FA5}">
                      <a16:colId xmlns="" xmlns:a16="http://schemas.microsoft.com/office/drawing/2014/main" val="20002"/>
                    </a:ext>
                  </a:extLst>
                </a:gridCol>
                <a:gridCol w="1173360">
                  <a:extLst>
                    <a:ext uri="{9D8B030D-6E8A-4147-A177-3AD203B41FA5}">
                      <a16:colId xmlns="" xmlns:a16="http://schemas.microsoft.com/office/drawing/2014/main" val="20003"/>
                    </a:ext>
                  </a:extLst>
                </a:gridCol>
                <a:gridCol w="1173360">
                  <a:extLst>
                    <a:ext uri="{9D8B030D-6E8A-4147-A177-3AD203B41FA5}">
                      <a16:colId xmlns="" xmlns:a16="http://schemas.microsoft.com/office/drawing/2014/main" val="20004"/>
                    </a:ext>
                  </a:extLst>
                </a:gridCol>
                <a:gridCol w="1173360">
                  <a:extLst>
                    <a:ext uri="{9D8B030D-6E8A-4147-A177-3AD203B41FA5}">
                      <a16:colId xmlns="" xmlns:a16="http://schemas.microsoft.com/office/drawing/2014/main" val="20005"/>
                    </a:ext>
                  </a:extLst>
                </a:gridCol>
                <a:gridCol w="1173360">
                  <a:extLst>
                    <a:ext uri="{9D8B030D-6E8A-4147-A177-3AD203B41FA5}">
                      <a16:colId xmlns="" xmlns:a16="http://schemas.microsoft.com/office/drawing/2014/main" val="20006"/>
                    </a:ext>
                  </a:extLst>
                </a:gridCol>
              </a:tblGrid>
              <a:tr h="190501">
                <a:tc>
                  <a:txBody>
                    <a:bodyPr/>
                    <a:lstStyle/>
                    <a:p>
                      <a:pPr marL="0" marR="0" lvl="0" indent="0" algn="r" defTabSz="914400" rtl="0" eaLnBrk="1" fontAlgn="base" latinLnBrk="0" hangingPunct="1">
                        <a:lnSpc>
                          <a:spcPct val="100000"/>
                        </a:lnSpc>
                        <a:spcBef>
                          <a:spcPts val="600"/>
                        </a:spcBef>
                        <a:spcAft>
                          <a:spcPct val="0"/>
                        </a:spcAft>
                        <a:buClrTx/>
                        <a:buSzTx/>
                        <a:buFontTx/>
                        <a:buNone/>
                        <a:tabLst/>
                        <a:defRPr/>
                      </a:pPr>
                      <a:r>
                        <a:rPr lang="en-US" sz="1000" b="1" kern="1200" noProof="0" dirty="0">
                          <a:solidFill>
                            <a:schemeClr val="accent1"/>
                          </a:solidFill>
                          <a:latin typeface="Arial" pitchFamily="34" charset="0"/>
                          <a:ea typeface="ＭＳ Ｐゴシック" pitchFamily="34" charset="-128"/>
                          <a:cs typeface="+mn-cs"/>
                        </a:rPr>
                        <a:t>2002 – 2005</a:t>
                      </a:r>
                      <a:endParaRPr lang="en-US" sz="1000" b="1" kern="1200" dirty="0">
                        <a:solidFill>
                          <a:schemeClr val="accent1"/>
                        </a:solidFill>
                        <a:latin typeface="Arial" pitchFamily="34" charset="0"/>
                        <a:ea typeface="ＭＳ Ｐゴシック" pitchFamily="34" charset="-128"/>
                        <a:cs typeface="+mn-cs"/>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defRPr/>
                      </a:pPr>
                      <a:r>
                        <a:rPr kumimoji="0" lang="en-US" sz="1000" b="1" i="0" u="none" strike="noStrike" kern="1200" cap="none" spc="0" normalizeH="0" baseline="0" noProof="0" dirty="0" smtClean="0">
                          <a:ln>
                            <a:noFill/>
                          </a:ln>
                          <a:solidFill>
                            <a:schemeClr val="accent1"/>
                          </a:solidFill>
                          <a:effectLst/>
                          <a:uLnTx/>
                          <a:uFillTx/>
                          <a:latin typeface="+mn-lt"/>
                          <a:ea typeface="+mn-ea"/>
                          <a:cs typeface="+mn-cs"/>
                        </a:rPr>
                        <a:t>2</a:t>
                      </a:r>
                      <a:r>
                        <a:rPr lang="en-US" sz="1000" b="1" kern="1200" noProof="0" dirty="0" smtClean="0">
                          <a:solidFill>
                            <a:schemeClr val="accent1"/>
                          </a:solidFill>
                          <a:latin typeface="Arial" pitchFamily="34" charset="0"/>
                          <a:ea typeface="ＭＳ Ｐゴシック" pitchFamily="34" charset="-128"/>
                          <a:cs typeface="+mn-cs"/>
                        </a:rPr>
                        <a:t>006 – 2007</a:t>
                      </a:r>
                      <a:endParaRPr lang="en-US" sz="1000" b="1" kern="1200" dirty="0">
                        <a:solidFill>
                          <a:schemeClr val="accent1"/>
                        </a:solidFill>
                        <a:latin typeface="Arial" pitchFamily="34" charset="0"/>
                        <a:ea typeface="ＭＳ Ｐゴシック" pitchFamily="34" charset="-128"/>
                        <a:cs typeface="+mn-cs"/>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2008 – 2009</a:t>
                      </a:r>
                      <a:endParaRPr lang="en-US" sz="1500" dirty="0">
                        <a:solidFill>
                          <a:schemeClr val="accent1"/>
                        </a:solidFill>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2010 – 2013</a:t>
                      </a:r>
                      <a:endParaRPr lang="en-US" sz="1500" dirty="0">
                        <a:solidFill>
                          <a:schemeClr val="accent1"/>
                        </a:solidFill>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mn-lt"/>
                          <a:ea typeface="+mn-ea"/>
                          <a:cs typeface="+mn-cs"/>
                        </a:rPr>
                        <a:t>2014</a:t>
                      </a:r>
                      <a:endParaRPr lang="en-US" sz="1500" dirty="0">
                        <a:solidFill>
                          <a:schemeClr val="accent1"/>
                        </a:solidFill>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1"/>
                          </a:solidFill>
                        </a:rPr>
                        <a:t>2015</a:t>
                      </a: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000" b="1" i="0" u="none" strike="noStrike" kern="1200" cap="none" spc="0" normalizeH="0" baseline="0" dirty="0">
                          <a:ln>
                            <a:noFill/>
                          </a:ln>
                          <a:solidFill>
                            <a:schemeClr val="accent1"/>
                          </a:solidFill>
                          <a:effectLst/>
                          <a:uLnTx/>
                          <a:uFillTx/>
                          <a:latin typeface="+mn-lt"/>
                          <a:ea typeface="+mn-ea"/>
                          <a:cs typeface="+mn-cs"/>
                        </a:rPr>
                        <a:t>2016</a:t>
                      </a: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3081" y="2599527"/>
            <a:ext cx="812000" cy="195731"/>
          </a:xfrm>
          <a:prstGeom prst="rect">
            <a:avLst/>
          </a:prstGeom>
        </p:spPr>
      </p:pic>
    </p:spTree>
    <p:extLst>
      <p:ext uri="{BB962C8B-B14F-4D97-AF65-F5344CB8AC3E}">
        <p14:creationId xmlns:p14="http://schemas.microsoft.com/office/powerpoint/2010/main" val="118146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434" y="1013113"/>
            <a:ext cx="4861666" cy="1248103"/>
          </a:xfrm>
        </p:spPr>
        <p:txBody>
          <a:bodyPr/>
          <a:lstStyle/>
          <a:p>
            <a:r>
              <a:rPr lang="en-US" dirty="0"/>
              <a:t>The power to act – at scale</a:t>
            </a:r>
            <a:br>
              <a:rPr lang="en-US" dirty="0"/>
            </a:b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2200" y="741814"/>
            <a:ext cx="1790700" cy="1790700"/>
          </a:xfrm>
          <a:prstGeom prst="rect">
            <a:avLst/>
          </a:prstGeom>
        </p:spPr>
      </p:pic>
    </p:spTree>
    <p:extLst>
      <p:ext uri="{BB962C8B-B14F-4D97-AF65-F5344CB8AC3E}">
        <p14:creationId xmlns:p14="http://schemas.microsoft.com/office/powerpoint/2010/main" val="125987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680" y="200102"/>
            <a:ext cx="8304820" cy="421543"/>
          </a:xfrm>
        </p:spPr>
        <p:txBody>
          <a:bodyPr>
            <a:normAutofit fontScale="90000"/>
          </a:bodyPr>
          <a:lstStyle/>
          <a:p>
            <a:r>
              <a:rPr lang="hu-HU" dirty="0" smtClean="0"/>
              <a:t>Optimalizált hardver és szoftver architektúra a teljesítmény és a gyors implementálás érdekében</a:t>
            </a:r>
            <a:br>
              <a:rPr lang="hu-HU" dirty="0" smtClean="0"/>
            </a:br>
            <a:endParaRPr lang="hu-HU" dirty="0"/>
          </a:p>
        </p:txBody>
      </p:sp>
      <p:grpSp>
        <p:nvGrpSpPr>
          <p:cNvPr id="5" name="Group 4"/>
          <p:cNvGrpSpPr/>
          <p:nvPr/>
        </p:nvGrpSpPr>
        <p:grpSpPr>
          <a:xfrm>
            <a:off x="805527" y="999602"/>
            <a:ext cx="7532946" cy="4222476"/>
            <a:chOff x="403761" y="999602"/>
            <a:chExt cx="7532946" cy="4222476"/>
          </a:xfrm>
        </p:grpSpPr>
        <p:sp>
          <p:nvSpPr>
            <p:cNvPr id="44" name="Rectangle 43"/>
            <p:cNvSpPr/>
            <p:nvPr/>
          </p:nvSpPr>
          <p:spPr bwMode="auto">
            <a:xfrm>
              <a:off x="403761" y="999602"/>
              <a:ext cx="7532946" cy="4222476"/>
            </a:xfrm>
            <a:prstGeom prst="rect">
              <a:avLst/>
            </a:prstGeom>
            <a:solidFill>
              <a:schemeClr val="bg1">
                <a:lumMod val="95000"/>
              </a:schemeClr>
            </a:solidFill>
            <a:ln w="19050">
              <a:noFill/>
            </a:ln>
            <a:effectLst>
              <a:outerShdw blurRad="127000" algn="ctr" rotWithShape="0">
                <a:prstClr val="black">
                  <a:alpha val="50000"/>
                </a:prstClr>
              </a:outerShdw>
            </a:effectLst>
            <a:extLst/>
          </p:spPr>
          <p:txBody>
            <a:bodyPr rot="0" spcFirstLastPara="0" vertOverflow="overflow" horzOverflow="overflow" vert="horz" wrap="square" lIns="0" tIns="228600" rIns="0" bIns="0" numCol="1" spcCol="0" rtlCol="0" fromWordArt="0" anchor="t" anchorCtr="0" forceAA="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endParaRPr kumimoji="0" lang="hu-HU" b="1" i="0" u="none" strike="noStrike" cap="none" normalizeH="0" baseline="0" dirty="0">
                <a:ln>
                  <a:noFill/>
                </a:ln>
                <a:solidFill>
                  <a:schemeClr val="bg1"/>
                </a:solidFill>
                <a:effectLst/>
                <a:latin typeface="Arial" charset="0"/>
                <a:ea typeface="ＭＳ Ｐゴシック" charset="0"/>
              </a:endParaRPr>
            </a:p>
          </p:txBody>
        </p:sp>
        <p:sp>
          <p:nvSpPr>
            <p:cNvPr id="46" name="Rectangle 45"/>
            <p:cNvSpPr/>
            <p:nvPr/>
          </p:nvSpPr>
          <p:spPr bwMode="auto">
            <a:xfrm>
              <a:off x="435954" y="1457071"/>
              <a:ext cx="7468561" cy="830215"/>
            </a:xfrm>
            <a:prstGeom prst="rect">
              <a:avLst/>
            </a:prstGeom>
            <a:gradFill flip="none" rotWithShape="1">
              <a:gsLst>
                <a:gs pos="0">
                  <a:schemeClr val="accent1"/>
                </a:gs>
                <a:gs pos="100000">
                  <a:schemeClr val="bg1">
                    <a:lumMod val="95000"/>
                  </a:schemeClr>
                </a:gs>
              </a:gsLst>
              <a:lin ang="5400000" scaled="1"/>
              <a:tileRect/>
            </a:gradFill>
            <a:ln w="19050">
              <a:noFill/>
            </a:ln>
            <a:effectLst/>
            <a:extLst/>
          </p:spPr>
          <p:txBody>
            <a:bodyPr rot="0" spcFirstLastPara="0" vertOverflow="overflow" horzOverflow="overflow" vert="horz" wrap="square" lIns="0" tIns="228600" rIns="0" bIns="0" numCol="1" spcCol="0" rtlCol="0" fromWordArt="0" anchor="t" anchorCtr="0" forceAA="0" compatLnSpc="1">
              <a:prstTxWarp prst="textNoShape">
                <a:avLst/>
              </a:prstTxWarp>
              <a:noAutofit/>
            </a:bodyPr>
            <a:lstStyle/>
            <a:p>
              <a:pPr fontAlgn="base">
                <a:spcBef>
                  <a:spcPct val="0"/>
                </a:spcBef>
                <a:spcAft>
                  <a:spcPct val="0"/>
                </a:spcAft>
              </a:pPr>
              <a:endParaRPr lang="hu-HU" b="1" dirty="0">
                <a:solidFill>
                  <a:schemeClr val="bg1"/>
                </a:solidFill>
                <a:latin typeface="Arial" charset="0"/>
                <a:ea typeface="ＭＳ Ｐゴシック" charset="0"/>
              </a:endParaRPr>
            </a:p>
          </p:txBody>
        </p:sp>
        <p:sp>
          <p:nvSpPr>
            <p:cNvPr id="51" name="Rectangle 50"/>
            <p:cNvSpPr/>
            <p:nvPr/>
          </p:nvSpPr>
          <p:spPr bwMode="auto">
            <a:xfrm>
              <a:off x="435954" y="1027843"/>
              <a:ext cx="7468561" cy="637064"/>
            </a:xfrm>
            <a:prstGeom prst="rect">
              <a:avLst/>
            </a:prstGeom>
            <a:solidFill>
              <a:srgbClr val="1D3649"/>
            </a:solidFill>
            <a:ln w="19050">
              <a:noFill/>
            </a:ln>
            <a:effectLst/>
            <a:extLst/>
          </p:spPr>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fontAlgn="base">
                <a:spcBef>
                  <a:spcPct val="0"/>
                </a:spcBef>
                <a:spcAft>
                  <a:spcPct val="0"/>
                </a:spcAft>
              </a:pPr>
              <a:endParaRPr lang="hu-HU" b="1" dirty="0">
                <a:solidFill>
                  <a:srgbClr val="FFFFFF"/>
                </a:solidFill>
              </a:endParaRPr>
            </a:p>
          </p:txBody>
        </p:sp>
        <p:sp>
          <p:nvSpPr>
            <p:cNvPr id="52" name="TextBox 51"/>
            <p:cNvSpPr txBox="1"/>
            <p:nvPr/>
          </p:nvSpPr>
          <p:spPr>
            <a:xfrm>
              <a:off x="441472" y="1080752"/>
              <a:ext cx="6033901" cy="523220"/>
            </a:xfrm>
            <a:prstGeom prst="rect">
              <a:avLst/>
            </a:prstGeom>
            <a:noFill/>
          </p:spPr>
          <p:txBody>
            <a:bodyPr wrap="square" rtlCol="0">
              <a:spAutoFit/>
            </a:bodyPr>
            <a:lstStyle/>
            <a:p>
              <a:pPr defTabSz="912813" fontAlgn="base">
                <a:spcBef>
                  <a:spcPct val="0"/>
                </a:spcBef>
                <a:spcAft>
                  <a:spcPct val="0"/>
                </a:spcAft>
              </a:pPr>
              <a:r>
                <a:rPr lang="hu-HU" b="1" dirty="0" smtClean="0">
                  <a:solidFill>
                    <a:schemeClr val="bg1"/>
                  </a:solidFill>
                </a:rPr>
                <a:t>IBM QRadar</a:t>
              </a:r>
              <a:r>
                <a:rPr lang="hu-HU" sz="1600" b="1" dirty="0" smtClean="0">
                  <a:solidFill>
                    <a:schemeClr val="bg1"/>
                  </a:solidFill>
                </a:rPr>
                <a:t/>
              </a:r>
              <a:br>
                <a:rPr lang="hu-HU" sz="1600" b="1" dirty="0" smtClean="0">
                  <a:solidFill>
                    <a:schemeClr val="bg1"/>
                  </a:solidFill>
                </a:rPr>
              </a:br>
              <a:r>
                <a:rPr lang="hu-HU" sz="1600" dirty="0" err="1" smtClean="0">
                  <a:solidFill>
                    <a:schemeClr val="bg1"/>
                  </a:solidFill>
                </a:rPr>
                <a:t>Security</a:t>
              </a:r>
              <a:r>
                <a:rPr lang="hu-HU" sz="1600" dirty="0" smtClean="0">
                  <a:solidFill>
                    <a:schemeClr val="bg1"/>
                  </a:solidFill>
                </a:rPr>
                <a:t> </a:t>
              </a:r>
              <a:r>
                <a:rPr lang="hu-HU" sz="1600" dirty="0" err="1" smtClean="0">
                  <a:solidFill>
                    <a:schemeClr val="bg1"/>
                  </a:solidFill>
                </a:rPr>
                <a:t>Intelligence</a:t>
              </a:r>
              <a:r>
                <a:rPr lang="hu-HU" sz="1600" dirty="0" smtClean="0">
                  <a:solidFill>
                    <a:schemeClr val="bg1"/>
                  </a:solidFill>
                </a:rPr>
                <a:t> Platform</a:t>
              </a:r>
              <a:endParaRPr lang="hu-HU" sz="1600" dirty="0">
                <a:solidFill>
                  <a:schemeClr val="bg1"/>
                </a:solidFill>
                <a:cs typeface="Arial" pitchFamily="34" charset="0"/>
              </a:endParaRPr>
            </a:p>
          </p:txBody>
        </p:sp>
        <p:sp>
          <p:nvSpPr>
            <p:cNvPr id="53" name="Text Box 58"/>
            <p:cNvSpPr txBox="1">
              <a:spLocks noChangeArrowheads="1"/>
            </p:cNvSpPr>
            <p:nvPr/>
          </p:nvSpPr>
          <p:spPr bwMode="auto">
            <a:xfrm>
              <a:off x="750354" y="3219776"/>
              <a:ext cx="2381525" cy="17543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nchor="t" anchorCtr="0">
              <a:spAutoFit/>
            </a:bodyPr>
            <a:lstStyle>
              <a:lvl1pPr marL="342900" indent="-342900">
                <a:defRPr>
                  <a:solidFill>
                    <a:schemeClr val="tx1"/>
                  </a:solidFill>
                  <a:latin typeface="Arial" pitchFamily="34" charset="0"/>
                  <a:ea typeface="ＭＳ Ｐゴシック" pitchFamily="34" charset="-128"/>
                </a:defRPr>
              </a:lvl1pPr>
              <a:lvl2pPr marL="347663" indent="-115888">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180975" indent="-180975">
                <a:spcBef>
                  <a:spcPts val="1200"/>
                </a:spcBef>
                <a:buFont typeface="Arial" pitchFamily="34" charset="0"/>
                <a:buChar char="•"/>
              </a:pPr>
              <a:r>
                <a:rPr lang="hu-HU" sz="1400" dirty="0" smtClean="0"/>
                <a:t>Könnyen telepíthető, skálázható felépítés az appliance-</a:t>
              </a:r>
              <a:r>
                <a:rPr lang="hu-HU" sz="1400" dirty="0" err="1" smtClean="0"/>
                <a:t>ek</a:t>
              </a:r>
              <a:r>
                <a:rPr lang="hu-HU" sz="1400" dirty="0" smtClean="0"/>
                <a:t> egymásra építésével</a:t>
              </a:r>
            </a:p>
            <a:p>
              <a:pPr marL="180975" indent="-180975">
                <a:spcBef>
                  <a:spcPts val="1200"/>
                </a:spcBef>
                <a:buFont typeface="Arial" pitchFamily="34" charset="0"/>
                <a:buChar char="•"/>
              </a:pPr>
              <a:r>
                <a:rPr lang="hu-HU" sz="1400" dirty="0" smtClean="0"/>
                <a:t>Nem szükséges külső adatbázis vagy tároló eszköz</a:t>
              </a:r>
              <a:endParaRPr lang="hu-HU" sz="1400" dirty="0"/>
            </a:p>
          </p:txBody>
        </p:sp>
        <p:sp>
          <p:nvSpPr>
            <p:cNvPr id="54" name="TextBox 53"/>
            <p:cNvSpPr txBox="1"/>
            <p:nvPr/>
          </p:nvSpPr>
          <p:spPr>
            <a:xfrm>
              <a:off x="812240" y="2530570"/>
              <a:ext cx="2553085" cy="523220"/>
            </a:xfrm>
            <a:prstGeom prst="rect">
              <a:avLst/>
            </a:prstGeom>
            <a:noFill/>
          </p:spPr>
          <p:txBody>
            <a:bodyPr wrap="square" rtlCol="0">
              <a:spAutoFit/>
            </a:bodyPr>
            <a:lstStyle/>
            <a:p>
              <a:r>
                <a:rPr lang="hu-HU" sz="1400" b="1" dirty="0" smtClean="0"/>
                <a:t>Skálázható appliance</a:t>
              </a:r>
            </a:p>
            <a:p>
              <a:r>
                <a:rPr lang="hu-HU" sz="1400" b="1" dirty="0" smtClean="0"/>
                <a:t>architektúra</a:t>
              </a:r>
              <a:endParaRPr lang="hu-HU" sz="1400" b="1" dirty="0"/>
            </a:p>
          </p:txBody>
        </p:sp>
        <p:pic>
          <p:nvPicPr>
            <p:cNvPr id="62" name="Picture 6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515" y="2661075"/>
              <a:ext cx="807105" cy="380543"/>
            </a:xfrm>
            <a:prstGeom prst="rect">
              <a:avLst/>
            </a:prstGeom>
          </p:spPr>
        </p:pic>
        <p:grpSp>
          <p:nvGrpSpPr>
            <p:cNvPr id="75" name="Group 74"/>
            <p:cNvGrpSpPr/>
            <p:nvPr/>
          </p:nvGrpSpPr>
          <p:grpSpPr>
            <a:xfrm>
              <a:off x="3244756" y="4672748"/>
              <a:ext cx="1850581" cy="425858"/>
              <a:chOff x="4945248" y="0"/>
              <a:chExt cx="2047981" cy="471284"/>
            </a:xfrm>
          </p:grpSpPr>
          <p:grpSp>
            <p:nvGrpSpPr>
              <p:cNvPr id="92" name="Group 39"/>
              <p:cNvGrpSpPr>
                <a:grpSpLocks/>
              </p:cNvGrpSpPr>
              <p:nvPr/>
            </p:nvGrpSpPr>
            <p:grpSpPr bwMode="auto">
              <a:xfrm>
                <a:off x="5988436" y="0"/>
                <a:ext cx="463880" cy="471284"/>
                <a:chOff x="3984" y="3312"/>
                <a:chExt cx="707" cy="718"/>
              </a:xfrm>
            </p:grpSpPr>
            <p:pic>
              <p:nvPicPr>
                <p:cNvPr id="105"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3984" y="3312"/>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080" y="3408"/>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176" y="3504"/>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3" name="Group 39"/>
              <p:cNvGrpSpPr>
                <a:grpSpLocks/>
              </p:cNvGrpSpPr>
              <p:nvPr/>
            </p:nvGrpSpPr>
            <p:grpSpPr bwMode="auto">
              <a:xfrm>
                <a:off x="6529349" y="0"/>
                <a:ext cx="463880" cy="471284"/>
                <a:chOff x="3984" y="3312"/>
                <a:chExt cx="707" cy="718"/>
              </a:xfrm>
            </p:grpSpPr>
            <p:pic>
              <p:nvPicPr>
                <p:cNvPr id="102"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3984" y="3312"/>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080" y="3408"/>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176" y="3504"/>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4" name="Group 39"/>
              <p:cNvGrpSpPr>
                <a:grpSpLocks/>
              </p:cNvGrpSpPr>
              <p:nvPr/>
            </p:nvGrpSpPr>
            <p:grpSpPr bwMode="auto">
              <a:xfrm>
                <a:off x="5486160" y="0"/>
                <a:ext cx="463880" cy="471284"/>
                <a:chOff x="3984" y="3312"/>
                <a:chExt cx="707" cy="718"/>
              </a:xfrm>
            </p:grpSpPr>
            <p:pic>
              <p:nvPicPr>
                <p:cNvPr id="99"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3984" y="3312"/>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0"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080" y="3408"/>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1" name="Content Placeholder 19" descr="device.png"/>
                <p:cNvPicPr>
                  <a:picLocks noChangeAspect="1"/>
                </p:cNvPicPr>
                <p:nvPr/>
              </p:nvPicPr>
              <p:blipFill>
                <a:blip r:embed="rId4" cstate="screen">
                  <a:lum/>
                  <a:extLst>
                    <a:ext uri="{28A0092B-C50C-407E-A947-70E740481C1C}">
                      <a14:useLocalDpi xmlns:a14="http://schemas.microsoft.com/office/drawing/2010/main"/>
                    </a:ext>
                  </a:extLst>
                </a:blip>
                <a:srcRect/>
                <a:stretch>
                  <a:fillRect/>
                </a:stretch>
              </p:blipFill>
              <p:spPr bwMode="auto">
                <a:xfrm>
                  <a:off x="4176" y="3504"/>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5" name="Group 39"/>
              <p:cNvGrpSpPr>
                <a:grpSpLocks/>
              </p:cNvGrpSpPr>
              <p:nvPr/>
            </p:nvGrpSpPr>
            <p:grpSpPr bwMode="auto">
              <a:xfrm>
                <a:off x="4945248" y="0"/>
                <a:ext cx="463880" cy="471284"/>
                <a:chOff x="3984" y="3312"/>
                <a:chExt cx="707" cy="718"/>
              </a:xfrm>
            </p:grpSpPr>
            <p:pic>
              <p:nvPicPr>
                <p:cNvPr id="96" name="Content Placeholder 19" descr="devic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4" y="3312"/>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 name="Content Placeholder 19" descr="devic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0" y="3408"/>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 name="Content Placeholder 19" descr="devic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76" y="3504"/>
                  <a:ext cx="515"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pic>
          <p:nvPicPr>
            <p:cNvPr id="80" name="Picture 79"/>
            <p:cNvPicPr>
              <a:picLocks noChangeAspect="1"/>
            </p:cNvPicPr>
            <p:nvPr/>
          </p:nvPicPr>
          <p:blipFill rotWithShape="1">
            <a:blip r:embed="rId5" cstate="screen">
              <a:extLst>
                <a:ext uri="{28A0092B-C50C-407E-A947-70E740481C1C}">
                  <a14:useLocalDpi xmlns:a14="http://schemas.microsoft.com/office/drawing/2010/main"/>
                </a:ext>
              </a:extLst>
            </a:blip>
            <a:srcRect t="-23914"/>
            <a:stretch/>
          </p:blipFill>
          <p:spPr>
            <a:xfrm>
              <a:off x="3803579" y="3894345"/>
              <a:ext cx="744801" cy="241236"/>
            </a:xfrm>
            <a:prstGeom prst="rect">
              <a:avLst/>
            </a:prstGeom>
            <a:effectLst>
              <a:reflection blurRad="6350" stA="52000" endA="300" endPos="35000" dir="5400000" sy="-100000" algn="bl" rotWithShape="0"/>
            </a:effectLst>
          </p:spPr>
        </p:pic>
        <p:pic>
          <p:nvPicPr>
            <p:cNvPr id="81" name="Picture 8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3194987" y="2856114"/>
              <a:ext cx="1953768" cy="860691"/>
            </a:xfrm>
            <a:prstGeom prst="rect">
              <a:avLst/>
            </a:prstGeom>
          </p:spPr>
        </p:pic>
        <p:pic>
          <p:nvPicPr>
            <p:cNvPr id="82" name="Picture 81"/>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838486" y="2449750"/>
              <a:ext cx="651700" cy="488778"/>
            </a:xfrm>
            <a:prstGeom prst="rect">
              <a:avLst/>
            </a:prstGeom>
          </p:spPr>
        </p:pic>
        <p:pic>
          <p:nvPicPr>
            <p:cNvPr id="83" name="Picture 82"/>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838486" y="3707638"/>
              <a:ext cx="651700" cy="488778"/>
            </a:xfrm>
            <a:prstGeom prst="rect">
              <a:avLst/>
            </a:prstGeom>
          </p:spPr>
        </p:pic>
        <p:pic>
          <p:nvPicPr>
            <p:cNvPr id="84" name="Picture 83"/>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838486" y="4183967"/>
              <a:ext cx="651700" cy="488778"/>
            </a:xfrm>
            <a:prstGeom prst="rect">
              <a:avLst/>
            </a:prstGeom>
          </p:spPr>
        </p:pic>
        <p:pic>
          <p:nvPicPr>
            <p:cNvPr id="85" name="Picture 33" descr="magnifying_glass"/>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46366" y="4315874"/>
              <a:ext cx="673994" cy="673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 name="Text Box 58"/>
            <p:cNvSpPr txBox="1">
              <a:spLocks noChangeArrowheads="1"/>
            </p:cNvSpPr>
            <p:nvPr/>
          </p:nvSpPr>
          <p:spPr bwMode="auto">
            <a:xfrm>
              <a:off x="5261632" y="3245521"/>
              <a:ext cx="237761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chorCtr="0">
              <a:spAutoFit/>
            </a:bodyPr>
            <a:lstStyle>
              <a:lvl1pPr marL="342900" indent="-342900">
                <a:defRPr>
                  <a:solidFill>
                    <a:schemeClr val="tx1"/>
                  </a:solidFill>
                  <a:latin typeface="Arial" pitchFamily="34" charset="0"/>
                  <a:ea typeface="ＭＳ Ｐゴシック" pitchFamily="34" charset="-128"/>
                </a:defRPr>
              </a:lvl1pPr>
              <a:lvl2pPr marL="347663" indent="-115888">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180975" indent="-180975">
                <a:spcBef>
                  <a:spcPts val="1200"/>
                </a:spcBef>
                <a:buFont typeface="Arial" pitchFamily="34" charset="0"/>
                <a:buChar char="•"/>
              </a:pPr>
              <a:r>
                <a:rPr lang="hu-HU" sz="1400" dirty="0" smtClean="0"/>
                <a:t>Automatikus HA és DR megvalósítás</a:t>
              </a:r>
            </a:p>
            <a:p>
              <a:pPr marL="180975" indent="-180975">
                <a:spcBef>
                  <a:spcPts val="1200"/>
                </a:spcBef>
                <a:buFont typeface="Arial" pitchFamily="34" charset="0"/>
                <a:buChar char="•"/>
              </a:pPr>
              <a:r>
                <a:rPr lang="hu-HU" sz="1400" dirty="0" smtClean="0"/>
                <a:t>Virtuális kivitel is választható</a:t>
              </a:r>
            </a:p>
            <a:p>
              <a:pPr marL="180975" indent="-180975">
                <a:spcBef>
                  <a:spcPts val="1200"/>
                </a:spcBef>
                <a:buFont typeface="Arial" pitchFamily="34" charset="0"/>
                <a:buChar char="•"/>
              </a:pPr>
              <a:r>
                <a:rPr lang="hu-HU" sz="1400" dirty="0" smtClean="0"/>
                <a:t/>
              </a:r>
              <a:br>
                <a:rPr lang="hu-HU" sz="1400" dirty="0" smtClean="0"/>
              </a:br>
              <a:endParaRPr lang="hu-HU" sz="1400" dirty="0"/>
            </a:p>
          </p:txBody>
        </p:sp>
        <p:sp>
          <p:nvSpPr>
            <p:cNvPr id="87" name="TextBox 86"/>
            <p:cNvSpPr txBox="1"/>
            <p:nvPr/>
          </p:nvSpPr>
          <p:spPr>
            <a:xfrm>
              <a:off x="5260967" y="2530570"/>
              <a:ext cx="2430178" cy="523220"/>
            </a:xfrm>
            <a:prstGeom prst="rect">
              <a:avLst/>
            </a:prstGeom>
            <a:noFill/>
          </p:spPr>
          <p:txBody>
            <a:bodyPr wrap="square" rtlCol="0">
              <a:spAutoFit/>
            </a:bodyPr>
            <a:lstStyle>
              <a:defPPr>
                <a:defRPr lang="en-US"/>
              </a:defPPr>
              <a:lvl1pPr>
                <a:defRPr sz="1400" b="1"/>
              </a:lvl1pPr>
            </a:lstStyle>
            <a:p>
              <a:r>
                <a:rPr lang="hu-HU" dirty="0" smtClean="0"/>
                <a:t>Megosztott moduláris infrastruktúra</a:t>
              </a:r>
              <a:endParaRPr lang="hu-HU" dirty="0"/>
            </a:p>
          </p:txBody>
        </p:sp>
        <p:grpSp>
          <p:nvGrpSpPr>
            <p:cNvPr id="3" name="Group 2"/>
            <p:cNvGrpSpPr/>
            <p:nvPr/>
          </p:nvGrpSpPr>
          <p:grpSpPr>
            <a:xfrm>
              <a:off x="2996699" y="1026701"/>
              <a:ext cx="2361706" cy="1495042"/>
              <a:chOff x="2816371" y="862539"/>
              <a:chExt cx="2722362" cy="1723350"/>
            </a:xfrm>
          </p:grpSpPr>
          <p:grpSp>
            <p:nvGrpSpPr>
              <p:cNvPr id="78" name="Group 77"/>
              <p:cNvGrpSpPr/>
              <p:nvPr/>
            </p:nvGrpSpPr>
            <p:grpSpPr>
              <a:xfrm>
                <a:off x="2978597" y="862539"/>
                <a:ext cx="2353151" cy="1573706"/>
                <a:chOff x="1271588" y="2038350"/>
                <a:chExt cx="6600825" cy="4819650"/>
              </a:xfrm>
              <a:effectLst>
                <a:outerShdw blurRad="50800" dist="38100" dir="5400000" algn="t" rotWithShape="0">
                  <a:prstClr val="black">
                    <a:alpha val="40000"/>
                  </a:prstClr>
                </a:outerShdw>
              </a:effectLst>
            </p:grpSpPr>
            <p:pic>
              <p:nvPicPr>
                <p:cNvPr id="90" name="Picture 8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71588" y="2038350"/>
                  <a:ext cx="6600825" cy="4819650"/>
                </a:xfrm>
                <a:prstGeom prst="rect">
                  <a:avLst/>
                </a:prstGeom>
              </p:spPr>
            </p:pic>
            <p:pic>
              <p:nvPicPr>
                <p:cNvPr id="91"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83517" y="2476882"/>
                  <a:ext cx="4853388" cy="2998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4F7D93"/>
                        </a:outerShdw>
                      </a:effectLst>
                    </a14:hiddenEffects>
                  </a:ext>
                </a:extLst>
              </p:spPr>
            </p:pic>
          </p:grpSp>
          <p:pic>
            <p:nvPicPr>
              <p:cNvPr id="89" name="Picture 2"/>
              <p:cNvPicPr>
                <a:picLocks noChangeAspect="1" noChangeArrowheads="1"/>
              </p:cNvPicPr>
              <p:nvPr/>
            </p:nvPicPr>
            <p:blipFill>
              <a:blip r:embed="rId12" cstate="screen">
                <a:duotone>
                  <a:schemeClr val="accent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2816371" y="1733047"/>
                <a:ext cx="2722362" cy="852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65576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4" name="Title 1"/>
          <p:cNvSpPr>
            <a:spLocks noGrp="1"/>
          </p:cNvSpPr>
          <p:nvPr>
            <p:ph type="title"/>
          </p:nvPr>
        </p:nvSpPr>
        <p:spPr>
          <a:xfrm>
            <a:off x="298198" y="230303"/>
            <a:ext cx="7969502" cy="372160"/>
          </a:xfrm>
        </p:spPr>
        <p:txBody>
          <a:bodyPr/>
          <a:lstStyle/>
          <a:p>
            <a:r>
              <a:rPr lang="en-US" dirty="0"/>
              <a:t>IBM QRadar </a:t>
            </a:r>
            <a:r>
              <a:rPr lang="hu-HU" dirty="0" smtClean="0"/>
              <a:t>támogatja több száz külső gyártó alkalmazását</a:t>
            </a:r>
            <a:endParaRPr lang="hu-HU" dirty="0"/>
          </a:p>
        </p:txBody>
      </p:sp>
      <p:grpSp>
        <p:nvGrpSpPr>
          <p:cNvPr id="2" name="Group 1"/>
          <p:cNvGrpSpPr/>
          <p:nvPr/>
        </p:nvGrpSpPr>
        <p:grpSpPr>
          <a:xfrm>
            <a:off x="419100" y="762000"/>
            <a:ext cx="8337550" cy="4594444"/>
            <a:chOff x="403225" y="591920"/>
            <a:chExt cx="8337550" cy="4594444"/>
          </a:xfrm>
        </p:grpSpPr>
        <p:grpSp>
          <p:nvGrpSpPr>
            <p:cNvPr id="5" name="Group 4"/>
            <p:cNvGrpSpPr/>
            <p:nvPr/>
          </p:nvGrpSpPr>
          <p:grpSpPr>
            <a:xfrm>
              <a:off x="403225" y="591920"/>
              <a:ext cx="8337550" cy="4594444"/>
              <a:chOff x="403225" y="591920"/>
              <a:chExt cx="8337550" cy="4594444"/>
            </a:xfrm>
          </p:grpSpPr>
          <p:grpSp>
            <p:nvGrpSpPr>
              <p:cNvPr id="3" name="Group 2"/>
              <p:cNvGrpSpPr/>
              <p:nvPr/>
            </p:nvGrpSpPr>
            <p:grpSpPr>
              <a:xfrm>
                <a:off x="403225" y="1060453"/>
                <a:ext cx="8337550" cy="4125911"/>
                <a:chOff x="403225" y="1017589"/>
                <a:chExt cx="8337550" cy="4125911"/>
              </a:xfrm>
            </p:grpSpPr>
            <p:sp>
              <p:nvSpPr>
                <p:cNvPr id="40" name="Rectangle 39"/>
                <p:cNvSpPr/>
                <p:nvPr/>
              </p:nvSpPr>
              <p:spPr bwMode="auto">
                <a:xfrm>
                  <a:off x="403225" y="1017589"/>
                  <a:ext cx="8337550" cy="4125911"/>
                </a:xfrm>
                <a:prstGeom prst="rect">
                  <a:avLst/>
                </a:prstGeom>
                <a:solidFill>
                  <a:schemeClr val="bg1">
                    <a:lumMod val="95000"/>
                  </a:schemeClr>
                </a:solidFill>
                <a:ln w="19050">
                  <a:noFill/>
                </a:ln>
                <a:effectLst>
                  <a:outerShdw blurRad="127000" algn="ctr" rotWithShape="0">
                    <a:prstClr val="black">
                      <a:alpha val="50000"/>
                    </a:prstClr>
                  </a:outerShdw>
                </a:effectLst>
                <a:extLst/>
              </p:spPr>
              <p:txBody>
                <a:bodyPr lIns="0" tIns="228600" rIns="0" bIns="0"/>
                <a:lstStyle/>
                <a:p>
                  <a:pPr>
                    <a:defRPr/>
                  </a:pPr>
                  <a:endParaRPr lang="en-US" b="1" dirty="0">
                    <a:solidFill>
                      <a:schemeClr val="bg1"/>
                    </a:solidFill>
                    <a:ea typeface="ＭＳ Ｐゴシック" charset="0"/>
                  </a:endParaRPr>
                </a:p>
              </p:txBody>
            </p:sp>
            <p:sp>
              <p:nvSpPr>
                <p:cNvPr id="41" name="Rectangle 40"/>
                <p:cNvSpPr/>
                <p:nvPr/>
              </p:nvSpPr>
              <p:spPr bwMode="auto">
                <a:xfrm>
                  <a:off x="439738" y="1524001"/>
                  <a:ext cx="8264525" cy="919162"/>
                </a:xfrm>
                <a:prstGeom prst="rect">
                  <a:avLst/>
                </a:prstGeom>
                <a:gradFill flip="none" rotWithShape="1">
                  <a:gsLst>
                    <a:gs pos="0">
                      <a:schemeClr val="accent1"/>
                    </a:gs>
                    <a:gs pos="100000">
                      <a:schemeClr val="bg1">
                        <a:lumMod val="95000"/>
                      </a:schemeClr>
                    </a:gs>
                  </a:gsLst>
                  <a:lin ang="5400000" scaled="1"/>
                  <a:tileRect/>
                </a:gradFill>
                <a:ln w="19050">
                  <a:noFill/>
                </a:ln>
                <a:effectLst/>
                <a:extLst/>
              </p:spPr>
              <p:txBody>
                <a:bodyPr lIns="0" tIns="228600" rIns="0" bIns="0"/>
                <a:lstStyle/>
                <a:p>
                  <a:pPr>
                    <a:defRPr/>
                  </a:pPr>
                  <a:endParaRPr lang="en-US" b="1">
                    <a:solidFill>
                      <a:schemeClr val="bg1"/>
                    </a:solidFill>
                    <a:ea typeface="ＭＳ Ｐゴシック" charset="0"/>
                  </a:endParaRPr>
                </a:p>
              </p:txBody>
            </p:sp>
            <p:sp>
              <p:nvSpPr>
                <p:cNvPr id="42" name="Rectangle 58"/>
                <p:cNvSpPr>
                  <a:spLocks noChangeArrowheads="1"/>
                </p:cNvSpPr>
                <p:nvPr/>
              </p:nvSpPr>
              <p:spPr bwMode="auto">
                <a:xfrm>
                  <a:off x="439738" y="1049338"/>
                  <a:ext cx="8264525" cy="704850"/>
                </a:xfrm>
                <a:prstGeom prst="rect">
                  <a:avLst/>
                </a:prstGeom>
                <a:solidFill>
                  <a:srgbClr val="1D3649"/>
                </a:solidFill>
                <a:ln w="19050">
                  <a:noFill/>
                  <a:miter lim="800000"/>
                  <a:headEnd/>
                  <a:tailEnd/>
                </a:ln>
              </p:spPr>
              <p:txBody>
                <a:bodyPr lIns="0" tIns="91440" rIns="0" bIns="0"/>
                <a:lstStyle/>
                <a:p>
                  <a:pPr algn="ctr"/>
                  <a:endParaRPr lang="en-US" b="1">
                    <a:solidFill>
                      <a:srgbClr val="FFFFFF"/>
                    </a:solidFill>
                  </a:endParaRPr>
                </a:p>
              </p:txBody>
            </p:sp>
            <p:sp>
              <p:nvSpPr>
                <p:cNvPr id="43" name="Rectangle 42"/>
                <p:cNvSpPr/>
                <p:nvPr/>
              </p:nvSpPr>
              <p:spPr bwMode="auto">
                <a:xfrm flipV="1">
                  <a:off x="480242" y="2189565"/>
                  <a:ext cx="1570576" cy="2868210"/>
                </a:xfrm>
                <a:prstGeom prst="rect">
                  <a:avLst/>
                </a:prstGeom>
                <a:gradFill flip="none" rotWithShape="1">
                  <a:gsLst>
                    <a:gs pos="83000">
                      <a:schemeClr val="bg1"/>
                    </a:gs>
                    <a:gs pos="100000">
                      <a:schemeClr val="bg1">
                        <a:alpha val="0"/>
                      </a:schemeClr>
                    </a:gs>
                  </a:gsLst>
                  <a:lin ang="5400000" scaled="1"/>
                  <a:tileRect/>
                </a:gradFill>
                <a:ln w="19050">
                  <a:noFill/>
                </a:ln>
                <a:effectLst/>
                <a:extLst/>
              </p:spPr>
              <p:txBody>
                <a:bodyPr/>
                <a:lstStyle/>
                <a:p>
                  <a:pPr>
                    <a:defRPr/>
                  </a:pPr>
                  <a:endParaRPr lang="en-US" sz="1600" dirty="0">
                    <a:ea typeface="ＭＳ Ｐゴシック" charset="0"/>
                  </a:endParaRPr>
                </a:p>
              </p:txBody>
            </p:sp>
            <p:sp>
              <p:nvSpPr>
                <p:cNvPr id="44" name="Rectangle 43"/>
                <p:cNvSpPr/>
                <p:nvPr/>
              </p:nvSpPr>
              <p:spPr bwMode="auto">
                <a:xfrm flipV="1">
                  <a:off x="2134213" y="2189565"/>
                  <a:ext cx="1570576" cy="2868210"/>
                </a:xfrm>
                <a:prstGeom prst="rect">
                  <a:avLst/>
                </a:prstGeom>
                <a:gradFill flip="none" rotWithShape="1">
                  <a:gsLst>
                    <a:gs pos="83000">
                      <a:schemeClr val="bg1"/>
                    </a:gs>
                    <a:gs pos="100000">
                      <a:schemeClr val="bg1">
                        <a:alpha val="0"/>
                      </a:schemeClr>
                    </a:gs>
                  </a:gsLst>
                  <a:lin ang="5400000" scaled="1"/>
                  <a:tileRect/>
                </a:gradFill>
                <a:ln w="19050">
                  <a:noFill/>
                </a:ln>
                <a:effectLst/>
                <a:extLst/>
              </p:spPr>
              <p:txBody>
                <a:bodyPr/>
                <a:lstStyle/>
                <a:p>
                  <a:pPr>
                    <a:defRPr/>
                  </a:pPr>
                  <a:endParaRPr lang="en-US" sz="1600" dirty="0">
                    <a:ea typeface="ＭＳ Ｐゴシック" charset="0"/>
                  </a:endParaRPr>
                </a:p>
              </p:txBody>
            </p:sp>
            <p:sp>
              <p:nvSpPr>
                <p:cNvPr id="45" name="Rectangle 44"/>
                <p:cNvSpPr/>
                <p:nvPr/>
              </p:nvSpPr>
              <p:spPr bwMode="auto">
                <a:xfrm flipV="1">
                  <a:off x="3788186" y="2189565"/>
                  <a:ext cx="1570576" cy="2868210"/>
                </a:xfrm>
                <a:prstGeom prst="rect">
                  <a:avLst/>
                </a:prstGeom>
                <a:gradFill flip="none" rotWithShape="1">
                  <a:gsLst>
                    <a:gs pos="83000">
                      <a:schemeClr val="bg1"/>
                    </a:gs>
                    <a:gs pos="100000">
                      <a:schemeClr val="bg1">
                        <a:alpha val="0"/>
                      </a:schemeClr>
                    </a:gs>
                  </a:gsLst>
                  <a:lin ang="5400000" scaled="1"/>
                  <a:tileRect/>
                </a:gradFill>
                <a:ln w="19050">
                  <a:noFill/>
                </a:ln>
                <a:effectLst/>
                <a:extLst/>
              </p:spPr>
              <p:txBody>
                <a:bodyPr/>
                <a:lstStyle/>
                <a:p>
                  <a:pPr>
                    <a:defRPr/>
                  </a:pPr>
                  <a:endParaRPr lang="en-US" sz="1600" dirty="0">
                    <a:ea typeface="ＭＳ Ｐゴシック" charset="0"/>
                  </a:endParaRPr>
                </a:p>
              </p:txBody>
            </p:sp>
            <p:sp>
              <p:nvSpPr>
                <p:cNvPr id="46" name="Rectangle 45"/>
                <p:cNvSpPr/>
                <p:nvPr/>
              </p:nvSpPr>
              <p:spPr bwMode="auto">
                <a:xfrm flipV="1">
                  <a:off x="5442157" y="2189565"/>
                  <a:ext cx="1570576" cy="2868210"/>
                </a:xfrm>
                <a:prstGeom prst="rect">
                  <a:avLst/>
                </a:prstGeom>
                <a:gradFill flip="none" rotWithShape="1">
                  <a:gsLst>
                    <a:gs pos="83000">
                      <a:schemeClr val="bg1"/>
                    </a:gs>
                    <a:gs pos="100000">
                      <a:schemeClr val="bg1">
                        <a:alpha val="0"/>
                      </a:schemeClr>
                    </a:gs>
                  </a:gsLst>
                  <a:lin ang="5400000" scaled="1"/>
                  <a:tileRect/>
                </a:gradFill>
                <a:ln w="19050">
                  <a:noFill/>
                </a:ln>
                <a:effectLst/>
                <a:extLst/>
              </p:spPr>
              <p:txBody>
                <a:bodyPr/>
                <a:lstStyle/>
                <a:p>
                  <a:pPr>
                    <a:defRPr/>
                  </a:pPr>
                  <a:endParaRPr lang="en-US" sz="1600" dirty="0">
                    <a:ea typeface="ＭＳ Ｐゴシック" charset="0"/>
                  </a:endParaRPr>
                </a:p>
              </p:txBody>
            </p:sp>
            <p:sp>
              <p:nvSpPr>
                <p:cNvPr id="47" name="Rectangle 46"/>
                <p:cNvSpPr/>
                <p:nvPr/>
              </p:nvSpPr>
              <p:spPr bwMode="auto">
                <a:xfrm flipV="1">
                  <a:off x="7096128" y="2189565"/>
                  <a:ext cx="1570576" cy="2868210"/>
                </a:xfrm>
                <a:prstGeom prst="rect">
                  <a:avLst/>
                </a:prstGeom>
                <a:gradFill flip="none" rotWithShape="1">
                  <a:gsLst>
                    <a:gs pos="83000">
                      <a:schemeClr val="bg1"/>
                    </a:gs>
                    <a:gs pos="100000">
                      <a:schemeClr val="bg1">
                        <a:alpha val="0"/>
                      </a:schemeClr>
                    </a:gs>
                  </a:gsLst>
                  <a:lin ang="5400000" scaled="1"/>
                  <a:tileRect/>
                </a:gradFill>
                <a:ln w="19050">
                  <a:noFill/>
                </a:ln>
                <a:effectLst/>
                <a:extLst/>
              </p:spPr>
              <p:txBody>
                <a:bodyPr/>
                <a:lstStyle/>
                <a:p>
                  <a:pPr>
                    <a:defRPr/>
                  </a:pPr>
                  <a:endParaRPr lang="en-US" sz="1600" dirty="0">
                    <a:ea typeface="ＭＳ Ｐゴシック" charset="0"/>
                  </a:endParaRPr>
                </a:p>
              </p:txBody>
            </p:sp>
            <p:pic>
              <p:nvPicPr>
                <p:cNvPr id="53" name="Picture 8"/>
                <p:cNvPicPr>
                  <a:picLocks noChangeAspect="1" noChangeArrowheads="1"/>
                </p:cNvPicPr>
                <p:nvPr/>
              </p:nvPicPr>
              <p:blipFill>
                <a:blip r:embed="rId3" cstate="screen">
                  <a:duotone>
                    <a:prstClr val="black"/>
                    <a:srgbClr val="D9C3A5">
                      <a:tint val="50000"/>
                      <a:satMod val="180000"/>
                    </a:srgbClr>
                  </a:duotone>
                  <a:lum bright="20000"/>
                  <a:extLst>
                    <a:ext uri="{28A0092B-C50C-407E-A947-70E740481C1C}">
                      <a14:useLocalDpi xmlns:a14="http://schemas.microsoft.com/office/drawing/2010/main"/>
                    </a:ext>
                  </a:extLst>
                </a:blip>
                <a:srcRect t="28960" b="29359"/>
                <a:stretch>
                  <a:fillRect/>
                </a:stretch>
              </p:blipFill>
              <p:spPr bwMode="auto">
                <a:xfrm>
                  <a:off x="698248" y="3652560"/>
                  <a:ext cx="1117600" cy="311150"/>
                </a:xfrm>
                <a:prstGeom prst="rect">
                  <a:avLst/>
                </a:prstGeom>
                <a:noFill/>
                <a:ln w="9525">
                  <a:noFill/>
                  <a:miter lim="800000"/>
                  <a:headEnd/>
                  <a:tailEnd/>
                </a:ln>
              </p:spPr>
            </p:pic>
            <p:pic>
              <p:nvPicPr>
                <p:cNvPr id="59" name="Picture 2"/>
                <p:cNvPicPr>
                  <a:picLocks noChangeAspect="1" noChangeArrowheads="1"/>
                </p:cNvPicPr>
                <p:nvPr/>
              </p:nvPicPr>
              <p:blipFill>
                <a:blip r:embed="rId4"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2496885" y="3654148"/>
                  <a:ext cx="769938" cy="307975"/>
                </a:xfrm>
                <a:prstGeom prst="rect">
                  <a:avLst/>
                </a:prstGeom>
                <a:noFill/>
                <a:ln w="9525">
                  <a:noFill/>
                  <a:miter lim="800000"/>
                  <a:headEnd/>
                  <a:tailEnd/>
                </a:ln>
              </p:spPr>
            </p:pic>
            <p:pic>
              <p:nvPicPr>
                <p:cNvPr id="60" name="Picture 3"/>
                <p:cNvPicPr>
                  <a:picLocks noChangeAspect="1" noChangeArrowheads="1"/>
                </p:cNvPicPr>
                <p:nvPr/>
              </p:nvPicPr>
              <p:blipFill>
                <a:blip r:embed="rId5">
                  <a:clrChange>
                    <a:clrFrom>
                      <a:srgbClr val="FFFFFF"/>
                    </a:clrFrom>
                    <a:clrTo>
                      <a:srgbClr val="FFFFFF">
                        <a:alpha val="0"/>
                      </a:srgbClr>
                    </a:clrTo>
                  </a:clrChange>
                  <a:duotone>
                    <a:prstClr val="black"/>
                    <a:srgbClr val="D9C3A5">
                      <a:tint val="50000"/>
                      <a:satMod val="180000"/>
                    </a:srgbClr>
                  </a:duotone>
                  <a:lum bright="10000"/>
                </a:blip>
                <a:srcRect/>
                <a:stretch>
                  <a:fillRect/>
                </a:stretch>
              </p:blipFill>
              <p:spPr bwMode="auto">
                <a:xfrm>
                  <a:off x="2338929" y="2599268"/>
                  <a:ext cx="1085850" cy="434975"/>
                </a:xfrm>
                <a:prstGeom prst="rect">
                  <a:avLst/>
                </a:prstGeom>
                <a:noFill/>
                <a:ln w="9525">
                  <a:noFill/>
                  <a:miter lim="800000"/>
                  <a:headEnd/>
                  <a:tailEnd/>
                </a:ln>
              </p:spPr>
            </p:pic>
            <p:pic>
              <p:nvPicPr>
                <p:cNvPr id="61" name="Picture 4"/>
                <p:cNvPicPr>
                  <a:picLocks noChangeAspect="1" noChangeArrowheads="1"/>
                </p:cNvPicPr>
                <p:nvPr/>
              </p:nvPicPr>
              <p:blipFill>
                <a:blip r:embed="rId6">
                  <a:clrChange>
                    <a:clrFrom>
                      <a:srgbClr val="FFFFFF"/>
                    </a:clrFrom>
                    <a:clrTo>
                      <a:srgbClr val="FFFFFF">
                        <a:alpha val="0"/>
                      </a:srgbClr>
                    </a:clrTo>
                  </a:clrChange>
                  <a:duotone>
                    <a:prstClr val="black"/>
                    <a:srgbClr val="D9C3A5">
                      <a:tint val="50000"/>
                      <a:satMod val="180000"/>
                    </a:srgbClr>
                  </a:duotone>
                  <a:lum bright="20000"/>
                </a:blip>
                <a:srcRect/>
                <a:stretch>
                  <a:fillRect/>
                </a:stretch>
              </p:blipFill>
              <p:spPr bwMode="auto">
                <a:xfrm>
                  <a:off x="714123" y="2602443"/>
                  <a:ext cx="1085850" cy="428625"/>
                </a:xfrm>
                <a:prstGeom prst="rect">
                  <a:avLst/>
                </a:prstGeom>
                <a:noFill/>
                <a:ln w="9525">
                  <a:noFill/>
                  <a:miter lim="800000"/>
                  <a:headEnd/>
                  <a:tailEnd/>
                </a:ln>
              </p:spPr>
            </p:pic>
            <p:pic>
              <p:nvPicPr>
                <p:cNvPr id="62" name="Picture 6"/>
                <p:cNvPicPr>
                  <a:picLocks noChangeAspect="1" noChangeArrowheads="1"/>
                </p:cNvPicPr>
                <p:nvPr/>
              </p:nvPicPr>
              <p:blipFill>
                <a:blip r:embed="rId7">
                  <a:duotone>
                    <a:prstClr val="black"/>
                    <a:srgbClr val="D9C3A5">
                      <a:tint val="50000"/>
                      <a:satMod val="180000"/>
                    </a:srgbClr>
                  </a:duotone>
                  <a:lum bright="20000"/>
                </a:blip>
                <a:srcRect/>
                <a:stretch>
                  <a:fillRect/>
                </a:stretch>
              </p:blipFill>
              <p:spPr bwMode="auto">
                <a:xfrm>
                  <a:off x="7337967" y="3590648"/>
                  <a:ext cx="1087437" cy="434975"/>
                </a:xfrm>
                <a:prstGeom prst="rect">
                  <a:avLst/>
                </a:prstGeom>
                <a:noFill/>
                <a:ln w="9525">
                  <a:noFill/>
                  <a:miter lim="800000"/>
                  <a:headEnd/>
                  <a:tailEnd/>
                </a:ln>
              </p:spPr>
            </p:pic>
            <p:pic>
              <p:nvPicPr>
                <p:cNvPr id="63" name="Picture 10"/>
                <p:cNvPicPr>
                  <a:picLocks noChangeAspect="1" noChangeArrowheads="1"/>
                </p:cNvPicPr>
                <p:nvPr/>
              </p:nvPicPr>
              <p:blipFill>
                <a:blip r:embed="rId8">
                  <a:clrChange>
                    <a:clrFrom>
                      <a:srgbClr val="FFFFFF"/>
                    </a:clrFrom>
                    <a:clrTo>
                      <a:srgbClr val="FFFFFF">
                        <a:alpha val="0"/>
                      </a:srgbClr>
                    </a:clrTo>
                  </a:clrChange>
                  <a:duotone>
                    <a:prstClr val="black"/>
                    <a:srgbClr val="D9C3A5">
                      <a:tint val="50000"/>
                      <a:satMod val="180000"/>
                    </a:srgbClr>
                  </a:duotone>
                  <a:lum bright="20000"/>
                </a:blip>
                <a:srcRect/>
                <a:stretch>
                  <a:fillRect/>
                </a:stretch>
              </p:blipFill>
              <p:spPr bwMode="auto">
                <a:xfrm>
                  <a:off x="2338929" y="4030376"/>
                  <a:ext cx="1085850" cy="434975"/>
                </a:xfrm>
                <a:prstGeom prst="rect">
                  <a:avLst/>
                </a:prstGeom>
                <a:noFill/>
                <a:ln w="9525">
                  <a:noFill/>
                  <a:miter lim="800000"/>
                  <a:headEnd/>
                  <a:tailEnd/>
                </a:ln>
              </p:spPr>
            </p:pic>
            <p:pic>
              <p:nvPicPr>
                <p:cNvPr id="64" name="Picture 11"/>
                <p:cNvPicPr>
                  <a:picLocks noChangeAspect="1" noChangeArrowheads="1"/>
                </p:cNvPicPr>
                <p:nvPr/>
              </p:nvPicPr>
              <p:blipFill>
                <a:blip r:embed="rId9" cstate="screen">
                  <a:duotone>
                    <a:prstClr val="black"/>
                    <a:srgbClr val="D9C3A5">
                      <a:tint val="50000"/>
                      <a:satMod val="180000"/>
                    </a:srgbClr>
                  </a:duotone>
                  <a:lum bright="20000"/>
                  <a:extLst>
                    <a:ext uri="{28A0092B-C50C-407E-A947-70E740481C1C}">
                      <a14:useLocalDpi xmlns:a14="http://schemas.microsoft.com/office/drawing/2010/main"/>
                    </a:ext>
                  </a:extLst>
                </a:blip>
                <a:srcRect t="20082" b="20082"/>
                <a:stretch>
                  <a:fillRect/>
                </a:stretch>
              </p:blipFill>
              <p:spPr bwMode="auto">
                <a:xfrm>
                  <a:off x="7381623" y="3093767"/>
                  <a:ext cx="1000125" cy="393700"/>
                </a:xfrm>
                <a:prstGeom prst="rect">
                  <a:avLst/>
                </a:prstGeom>
                <a:noFill/>
                <a:ln w="9525">
                  <a:noFill/>
                  <a:miter lim="800000"/>
                  <a:headEnd/>
                  <a:tailEnd/>
                </a:ln>
              </p:spPr>
            </p:pic>
            <p:pic>
              <p:nvPicPr>
                <p:cNvPr id="65" name="Picture 12"/>
                <p:cNvPicPr>
                  <a:picLocks noChangeAspect="1" noChangeArrowheads="1"/>
                </p:cNvPicPr>
                <p:nvPr/>
              </p:nvPicPr>
              <p:blipFill>
                <a:blip r:embed="rId10">
                  <a:clrChange>
                    <a:clrFrom>
                      <a:srgbClr val="FFFFFF"/>
                    </a:clrFrom>
                    <a:clrTo>
                      <a:srgbClr val="FFFFFF">
                        <a:alpha val="0"/>
                      </a:srgbClr>
                    </a:clrTo>
                  </a:clrChange>
                  <a:duotone>
                    <a:prstClr val="black"/>
                    <a:srgbClr val="D9C3A5">
                      <a:tint val="50000"/>
                      <a:satMod val="180000"/>
                    </a:srgbClr>
                  </a:duotone>
                  <a:lum bright="20000"/>
                </a:blip>
                <a:srcRect/>
                <a:stretch>
                  <a:fillRect/>
                </a:stretch>
              </p:blipFill>
              <p:spPr bwMode="auto">
                <a:xfrm>
                  <a:off x="4079623" y="3918457"/>
                  <a:ext cx="987425" cy="658812"/>
                </a:xfrm>
                <a:prstGeom prst="rect">
                  <a:avLst/>
                </a:prstGeom>
                <a:noFill/>
                <a:ln w="9525">
                  <a:noFill/>
                  <a:miter lim="800000"/>
                  <a:headEnd/>
                  <a:tailEnd/>
                </a:ln>
              </p:spPr>
            </p:pic>
            <p:pic>
              <p:nvPicPr>
                <p:cNvPr id="66" name="Picture 14"/>
                <p:cNvPicPr>
                  <a:picLocks noChangeAspect="1" noChangeArrowheads="1"/>
                </p:cNvPicPr>
                <p:nvPr/>
              </p:nvPicPr>
              <p:blipFill>
                <a:blip r:embed="rId11">
                  <a:duotone>
                    <a:prstClr val="black"/>
                    <a:srgbClr val="D9C3A5">
                      <a:tint val="50000"/>
                      <a:satMod val="180000"/>
                    </a:srgbClr>
                  </a:duotone>
                  <a:lum bright="20000"/>
                </a:blip>
                <a:srcRect/>
                <a:stretch>
                  <a:fillRect/>
                </a:stretch>
              </p:blipFill>
              <p:spPr bwMode="auto">
                <a:xfrm>
                  <a:off x="4178048" y="3077098"/>
                  <a:ext cx="790575" cy="427038"/>
                </a:xfrm>
                <a:prstGeom prst="rect">
                  <a:avLst/>
                </a:prstGeom>
                <a:noFill/>
                <a:ln w="9525">
                  <a:noFill/>
                  <a:miter lim="800000"/>
                  <a:headEnd/>
                  <a:tailEnd/>
                </a:ln>
              </p:spPr>
            </p:pic>
            <p:pic>
              <p:nvPicPr>
                <p:cNvPr id="67" name="Picture 16"/>
                <p:cNvPicPr>
                  <a:picLocks noChangeAspect="1" noChangeArrowheads="1"/>
                </p:cNvPicPr>
                <p:nvPr/>
              </p:nvPicPr>
              <p:blipFill>
                <a:blip r:embed="rId12">
                  <a:duotone>
                    <a:prstClr val="black"/>
                    <a:srgbClr val="D9C3A5">
                      <a:tint val="50000"/>
                      <a:satMod val="180000"/>
                    </a:srgbClr>
                  </a:duotone>
                  <a:lum bright="20000"/>
                </a:blip>
                <a:srcRect/>
                <a:stretch>
                  <a:fillRect/>
                </a:stretch>
              </p:blipFill>
              <p:spPr bwMode="auto">
                <a:xfrm>
                  <a:off x="5550442" y="3646210"/>
                  <a:ext cx="1331912" cy="323850"/>
                </a:xfrm>
                <a:prstGeom prst="rect">
                  <a:avLst/>
                </a:prstGeom>
                <a:noFill/>
                <a:ln w="9525">
                  <a:noFill/>
                  <a:miter lim="800000"/>
                  <a:headEnd/>
                  <a:tailEnd/>
                </a:ln>
              </p:spPr>
            </p:pic>
            <p:pic>
              <p:nvPicPr>
                <p:cNvPr id="68" name="Picture 24"/>
                <p:cNvPicPr>
                  <a:picLocks noChangeAspect="1" noChangeArrowheads="1"/>
                </p:cNvPicPr>
                <p:nvPr/>
              </p:nvPicPr>
              <p:blipFill>
                <a:blip r:embed="rId13"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983998" y="4008151"/>
                  <a:ext cx="546100" cy="479425"/>
                </a:xfrm>
                <a:prstGeom prst="rect">
                  <a:avLst/>
                </a:prstGeom>
                <a:noFill/>
                <a:ln w="9525">
                  <a:noFill/>
                  <a:miter lim="800000"/>
                  <a:headEnd/>
                  <a:tailEnd/>
                </a:ln>
              </p:spPr>
            </p:pic>
            <p:pic>
              <p:nvPicPr>
                <p:cNvPr id="69" name="Picture 25"/>
                <p:cNvPicPr>
                  <a:picLocks noChangeAspect="1" noChangeArrowheads="1"/>
                </p:cNvPicPr>
                <p:nvPr/>
              </p:nvPicPr>
              <p:blipFill>
                <a:blip r:embed="rId14">
                  <a:duotone>
                    <a:prstClr val="black"/>
                    <a:srgbClr val="D9C3A5">
                      <a:tint val="50000"/>
                      <a:satMod val="180000"/>
                    </a:srgbClr>
                  </a:duotone>
                  <a:lum bright="20000"/>
                </a:blip>
                <a:srcRect/>
                <a:stretch>
                  <a:fillRect/>
                </a:stretch>
              </p:blipFill>
              <p:spPr bwMode="auto">
                <a:xfrm>
                  <a:off x="5729249" y="4043869"/>
                  <a:ext cx="974298" cy="407988"/>
                </a:xfrm>
                <a:prstGeom prst="rect">
                  <a:avLst/>
                </a:prstGeom>
                <a:noFill/>
                <a:ln w="9525">
                  <a:noFill/>
                  <a:miter lim="800000"/>
                  <a:headEnd/>
                  <a:tailEnd/>
                </a:ln>
              </p:spPr>
            </p:pic>
            <p:pic>
              <p:nvPicPr>
                <p:cNvPr id="70" name="Picture 29"/>
                <p:cNvPicPr>
                  <a:picLocks noChangeAspect="1" noChangeArrowheads="1"/>
                </p:cNvPicPr>
                <p:nvPr/>
              </p:nvPicPr>
              <p:blipFill>
                <a:blip r:embed="rId15"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7287960" y="4029582"/>
                  <a:ext cx="1187450" cy="436562"/>
                </a:xfrm>
                <a:prstGeom prst="rect">
                  <a:avLst/>
                </a:prstGeom>
                <a:noFill/>
                <a:ln w="9525">
                  <a:noFill/>
                  <a:miter lim="800000"/>
                  <a:headEnd/>
                  <a:tailEnd/>
                </a:ln>
              </p:spPr>
            </p:pic>
            <p:pic>
              <p:nvPicPr>
                <p:cNvPr id="71" name="Picture 18"/>
                <p:cNvPicPr>
                  <a:picLocks noChangeAspect="1" noChangeArrowheads="1"/>
                </p:cNvPicPr>
                <p:nvPr/>
              </p:nvPicPr>
              <p:blipFill>
                <a:blip r:embed="rId16" cstate="screen">
                  <a:clrChange>
                    <a:clrFrom>
                      <a:srgbClr val="FFFFFF"/>
                    </a:clrFrom>
                    <a:clrTo>
                      <a:srgbClr val="FFFFFF">
                        <a:alpha val="0"/>
                      </a:srgbClr>
                    </a:clrTo>
                  </a:clrChange>
                  <a:duotone>
                    <a:prstClr val="black"/>
                    <a:srgbClr val="D9C3A5">
                      <a:tint val="50000"/>
                      <a:satMod val="180000"/>
                    </a:srgbClr>
                  </a:duotone>
                  <a:lum bright="10000"/>
                  <a:extLst>
                    <a:ext uri="{28A0092B-C50C-407E-A947-70E740481C1C}">
                      <a14:useLocalDpi xmlns:a14="http://schemas.microsoft.com/office/drawing/2010/main"/>
                    </a:ext>
                  </a:extLst>
                </a:blip>
                <a:srcRect/>
                <a:stretch>
                  <a:fillRect/>
                </a:stretch>
              </p:blipFill>
              <p:spPr bwMode="auto">
                <a:xfrm>
                  <a:off x="5853654" y="2645305"/>
                  <a:ext cx="725488" cy="342900"/>
                </a:xfrm>
                <a:prstGeom prst="rect">
                  <a:avLst/>
                </a:prstGeom>
                <a:noFill/>
                <a:ln w="9525">
                  <a:noFill/>
                  <a:miter lim="800000"/>
                  <a:headEnd/>
                  <a:tailEnd/>
                </a:ln>
              </p:spPr>
            </p:pic>
            <p:pic>
              <p:nvPicPr>
                <p:cNvPr id="72" name="Picture 5"/>
                <p:cNvPicPr>
                  <a:picLocks noChangeAspect="1" noChangeArrowheads="1"/>
                </p:cNvPicPr>
                <p:nvPr/>
              </p:nvPicPr>
              <p:blipFill>
                <a:blip r:embed="rId17" cstate="screen">
                  <a:clrChange>
                    <a:clrFrom>
                      <a:srgbClr val="FFFFFF"/>
                    </a:clrFrom>
                    <a:clrTo>
                      <a:srgbClr val="FFFFFF">
                        <a:alpha val="0"/>
                      </a:srgbClr>
                    </a:clrTo>
                  </a:clrChange>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5763167" y="3109642"/>
                  <a:ext cx="906463" cy="361950"/>
                </a:xfrm>
                <a:prstGeom prst="rect">
                  <a:avLst/>
                </a:prstGeom>
                <a:noFill/>
                <a:ln w="9525">
                  <a:noFill/>
                  <a:miter lim="800000"/>
                  <a:headEnd/>
                  <a:tailEnd/>
                </a:ln>
              </p:spPr>
            </p:pic>
            <p:pic>
              <p:nvPicPr>
                <p:cNvPr id="73" name="Picture 27"/>
                <p:cNvPicPr>
                  <a:picLocks noChangeAspect="1" noChangeArrowheads="1"/>
                </p:cNvPicPr>
                <p:nvPr/>
              </p:nvPicPr>
              <p:blipFill>
                <a:blip r:embed="rId18">
                  <a:duotone>
                    <a:prstClr val="black"/>
                    <a:srgbClr val="D9C3A5">
                      <a:tint val="50000"/>
                      <a:satMod val="180000"/>
                    </a:srgbClr>
                  </a:duotone>
                  <a:lum bright="20000"/>
                </a:blip>
                <a:srcRect/>
                <a:stretch>
                  <a:fillRect/>
                </a:stretch>
              </p:blipFill>
              <p:spPr bwMode="auto">
                <a:xfrm>
                  <a:off x="2448467" y="3108849"/>
                  <a:ext cx="866775" cy="363537"/>
                </a:xfrm>
                <a:prstGeom prst="rect">
                  <a:avLst/>
                </a:prstGeom>
                <a:noFill/>
                <a:ln w="9525">
                  <a:noFill/>
                  <a:miter lim="800000"/>
                  <a:headEnd/>
                  <a:tailEnd/>
                </a:ln>
              </p:spPr>
            </p:pic>
            <p:pic>
              <p:nvPicPr>
                <p:cNvPr id="74" name="Picture 19"/>
                <p:cNvPicPr>
                  <a:picLocks noChangeAspect="1" noChangeArrowheads="1"/>
                </p:cNvPicPr>
                <p:nvPr/>
              </p:nvPicPr>
              <p:blipFill>
                <a:blip r:embed="rId19"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2732970" y="4465851"/>
                  <a:ext cx="373062" cy="452437"/>
                </a:xfrm>
                <a:prstGeom prst="rect">
                  <a:avLst/>
                </a:prstGeom>
                <a:noFill/>
                <a:ln w="9525">
                  <a:noFill/>
                  <a:miter lim="800000"/>
                  <a:headEnd/>
                  <a:tailEnd/>
                </a:ln>
              </p:spPr>
            </p:pic>
            <p:pic>
              <p:nvPicPr>
                <p:cNvPr id="75" name="Picture 21"/>
                <p:cNvPicPr>
                  <a:picLocks noChangeAspect="1" noChangeArrowheads="1"/>
                </p:cNvPicPr>
                <p:nvPr/>
              </p:nvPicPr>
              <p:blipFill>
                <a:blip r:embed="rId20">
                  <a:clrChange>
                    <a:clrFrom>
                      <a:srgbClr val="FFFFFF"/>
                    </a:clrFrom>
                    <a:clrTo>
                      <a:srgbClr val="FFFFFF">
                        <a:alpha val="0"/>
                      </a:srgbClr>
                    </a:clrTo>
                  </a:clrChange>
                  <a:duotone>
                    <a:prstClr val="black"/>
                    <a:srgbClr val="D9C3A5">
                      <a:tint val="50000"/>
                      <a:satMod val="180000"/>
                    </a:srgbClr>
                  </a:duotone>
                  <a:lum bright="20000"/>
                </a:blip>
                <a:srcRect/>
                <a:stretch>
                  <a:fillRect/>
                </a:stretch>
              </p:blipFill>
              <p:spPr bwMode="auto">
                <a:xfrm>
                  <a:off x="4341781" y="4451563"/>
                  <a:ext cx="517525" cy="492125"/>
                </a:xfrm>
                <a:prstGeom prst="rect">
                  <a:avLst/>
                </a:prstGeom>
                <a:noFill/>
                <a:ln w="9525">
                  <a:noFill/>
                  <a:miter lim="800000"/>
                  <a:headEnd/>
                  <a:tailEnd/>
                </a:ln>
              </p:spPr>
            </p:pic>
            <p:pic>
              <p:nvPicPr>
                <p:cNvPr id="76" name="Picture 17"/>
                <p:cNvPicPr>
                  <a:picLocks noChangeAspect="1" noChangeArrowheads="1"/>
                </p:cNvPicPr>
                <p:nvPr/>
              </p:nvPicPr>
              <p:blipFill>
                <a:blip r:embed="rId21"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4117723" y="2715949"/>
                  <a:ext cx="911225" cy="201612"/>
                </a:xfrm>
                <a:prstGeom prst="rect">
                  <a:avLst/>
                </a:prstGeom>
                <a:noFill/>
                <a:ln w="9525">
                  <a:noFill/>
                  <a:miter lim="800000"/>
                  <a:headEnd/>
                  <a:tailEnd/>
                </a:ln>
              </p:spPr>
            </p:pic>
            <p:pic>
              <p:nvPicPr>
                <p:cNvPr id="77" name="Picture 2" descr="http://t1.gstatic.com/images?q=tbn:ANd9GcT6SHoZ9c_FeIZ-9Ev-G_uvHdy1e-Uj2odq5r0NfRTrd3ma-0xu"/>
                <p:cNvPicPr>
                  <a:picLocks noChangeAspect="1" noChangeArrowheads="1"/>
                </p:cNvPicPr>
                <p:nvPr/>
              </p:nvPicPr>
              <p:blipFill>
                <a:blip r:embed="rId22" cstate="screen">
                  <a:duotone>
                    <a:prstClr val="black"/>
                    <a:srgbClr val="D9C3A5">
                      <a:tint val="50000"/>
                      <a:satMod val="180000"/>
                    </a:srgbClr>
                  </a:duotone>
                  <a:lum bright="10000"/>
                  <a:extLst>
                    <a:ext uri="{28A0092B-C50C-407E-A947-70E740481C1C}">
                      <a14:useLocalDpi xmlns:a14="http://schemas.microsoft.com/office/drawing/2010/main"/>
                    </a:ext>
                  </a:extLst>
                </a:blip>
                <a:srcRect/>
                <a:stretch>
                  <a:fillRect/>
                </a:stretch>
              </p:blipFill>
              <p:spPr bwMode="auto">
                <a:xfrm>
                  <a:off x="3935954" y="3662879"/>
                  <a:ext cx="1274763" cy="290513"/>
                </a:xfrm>
                <a:prstGeom prst="rect">
                  <a:avLst/>
                </a:prstGeom>
                <a:noFill/>
                <a:ln w="9525">
                  <a:noFill/>
                  <a:miter lim="800000"/>
                  <a:headEnd/>
                  <a:tailEnd/>
                </a:ln>
              </p:spPr>
            </p:pic>
            <p:pic>
              <p:nvPicPr>
                <p:cNvPr id="78" name="Picture 4" descr="http://blog.softwaremedia.com/wp-content/uploads/2012/07/symantec.png"/>
                <p:cNvPicPr>
                  <a:picLocks noChangeAspect="1" noChangeArrowheads="1"/>
                </p:cNvPicPr>
                <p:nvPr/>
              </p:nvPicPr>
              <p:blipFill>
                <a:blip r:embed="rId23" cstate="screen">
                  <a:clrChange>
                    <a:clrFrom>
                      <a:srgbClr val="FFFFFF"/>
                    </a:clrFrom>
                    <a:clrTo>
                      <a:srgbClr val="FFFFFF">
                        <a:alpha val="0"/>
                      </a:srgbClr>
                    </a:clrTo>
                  </a:clrChange>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7293517" y="2623080"/>
                  <a:ext cx="1176337" cy="387350"/>
                </a:xfrm>
                <a:prstGeom prst="rect">
                  <a:avLst/>
                </a:prstGeom>
                <a:noFill/>
                <a:ln w="9525">
                  <a:noFill/>
                  <a:miter lim="800000"/>
                  <a:headEnd/>
                  <a:tailEnd/>
                </a:ln>
              </p:spPr>
            </p:pic>
            <p:pic>
              <p:nvPicPr>
                <p:cNvPr id="79" name="Picture 6" descr="http://pspinfo.us/wp-content/uploads/2013/06/cisco-logo.jpg"/>
                <p:cNvPicPr>
                  <a:picLocks noChangeAspect="1" noChangeArrowheads="1"/>
                </p:cNvPicPr>
                <p:nvPr/>
              </p:nvPicPr>
              <p:blipFill>
                <a:blip r:embed="rId24" cstate="screen">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871286" y="3080273"/>
                  <a:ext cx="771525" cy="420688"/>
                </a:xfrm>
                <a:prstGeom prst="rect">
                  <a:avLst/>
                </a:prstGeom>
                <a:noFill/>
                <a:ln w="9525">
                  <a:noFill/>
                  <a:miter lim="800000"/>
                  <a:headEnd/>
                  <a:tailEnd/>
                </a:ln>
              </p:spPr>
            </p:pic>
            <p:sp>
              <p:nvSpPr>
                <p:cNvPr id="80" name="TextBox 59"/>
                <p:cNvSpPr txBox="1">
                  <a:spLocks noChangeArrowheads="1"/>
                </p:cNvSpPr>
                <p:nvPr/>
              </p:nvSpPr>
              <p:spPr bwMode="auto">
                <a:xfrm>
                  <a:off x="446088" y="1108076"/>
                  <a:ext cx="6677025" cy="614362"/>
                </a:xfrm>
                <a:prstGeom prst="rect">
                  <a:avLst/>
                </a:prstGeom>
                <a:noFill/>
                <a:ln w="9525">
                  <a:noFill/>
                  <a:miter lim="800000"/>
                  <a:headEnd/>
                  <a:tailEnd/>
                </a:ln>
              </p:spPr>
              <p:txBody>
                <a:bodyPr>
                  <a:spAutoFit/>
                </a:bodyPr>
                <a:lstStyle/>
                <a:p>
                  <a:pPr defTabSz="912813"/>
                  <a:r>
                    <a:rPr lang="en-US" b="1">
                      <a:solidFill>
                        <a:schemeClr val="bg1"/>
                      </a:solidFill>
                    </a:rPr>
                    <a:t>IBM QRadar</a:t>
                  </a:r>
                  <a:r>
                    <a:rPr lang="en-US" sz="1600" b="1">
                      <a:solidFill>
                        <a:schemeClr val="bg1"/>
                      </a:solidFill>
                    </a:rPr>
                    <a:t/>
                  </a:r>
                  <a:br>
                    <a:rPr lang="en-US" sz="1600" b="1">
                      <a:solidFill>
                        <a:schemeClr val="bg1"/>
                      </a:solidFill>
                    </a:rPr>
                  </a:br>
                  <a:r>
                    <a:rPr lang="en-US" sz="1600">
                      <a:solidFill>
                        <a:schemeClr val="bg1"/>
                      </a:solidFill>
                    </a:rPr>
                    <a:t>Security Intelligence Platform</a:t>
                  </a:r>
                </a:p>
              </p:txBody>
            </p:sp>
            <p:pic>
              <p:nvPicPr>
                <p:cNvPr id="81" name="Picture 2"/>
                <p:cNvPicPr>
                  <a:picLocks noChangeAspect="1" noChangeArrowheads="1"/>
                </p:cNvPicPr>
                <p:nvPr/>
              </p:nvPicPr>
              <p:blipFill>
                <a:blip r:embed="rId25" cstate="screen">
                  <a:duotone>
                    <a:schemeClr val="accent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3097167" y="1554625"/>
                  <a:ext cx="3012754" cy="9438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48" name="Group 47"/>
              <p:cNvGrpSpPr/>
              <p:nvPr/>
            </p:nvGrpSpPr>
            <p:grpSpPr>
              <a:xfrm>
                <a:off x="3298464" y="591920"/>
                <a:ext cx="2604160" cy="1741572"/>
                <a:chOff x="1271588" y="2038350"/>
                <a:chExt cx="6600825" cy="4819650"/>
              </a:xfrm>
              <a:effectLst>
                <a:outerShdw blurRad="50800" dist="38100" dir="5400000" algn="t" rotWithShape="0">
                  <a:prstClr val="black">
                    <a:alpha val="40000"/>
                  </a:prstClr>
                </a:outerShdw>
              </a:effectLst>
            </p:grpSpPr>
            <p:pic>
              <p:nvPicPr>
                <p:cNvPr id="82" name="Picture 81"/>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271588" y="2038350"/>
                  <a:ext cx="6600825" cy="4819650"/>
                </a:xfrm>
                <a:prstGeom prst="rect">
                  <a:avLst/>
                </a:prstGeom>
              </p:spPr>
            </p:pic>
            <p:pic>
              <p:nvPicPr>
                <p:cNvPr id="83" name="Picture 3"/>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183517" y="2476882"/>
                  <a:ext cx="4853388" cy="2998628"/>
                </a:xfrm>
                <a:prstGeom prst="rect">
                  <a:avLst/>
                </a:prstGeom>
                <a:noFill/>
                <a:ln>
                  <a:noFill/>
                </a:ln>
                <a:effectLst/>
                <a:extLst/>
              </p:spPr>
            </p:pic>
          </p:grpSp>
        </p:grpSp>
        <p:pic>
          <p:nvPicPr>
            <p:cNvPr id="50" name="Picture 2"/>
            <p:cNvPicPr>
              <a:picLocks noChangeAspect="1" noChangeArrowheads="1"/>
            </p:cNvPicPr>
            <p:nvPr/>
          </p:nvPicPr>
          <p:blipFill>
            <a:blip r:embed="rId28">
              <a:clrChange>
                <a:clrFrom>
                  <a:srgbClr val="FFFFFF"/>
                </a:clrFrom>
                <a:clrTo>
                  <a:srgbClr val="FFFFFF">
                    <a:alpha val="0"/>
                  </a:srgbClr>
                </a:clrTo>
              </a:clrChange>
              <a:duotone>
                <a:prstClr val="black"/>
                <a:srgbClr val="D9C3A5">
                  <a:tint val="50000"/>
                  <a:satMod val="180000"/>
                </a:srgbClr>
              </a:duotone>
              <a:lum bright="20000"/>
              <a:extLst>
                <a:ext uri="{28A0092B-C50C-407E-A947-70E740481C1C}">
                  <a14:useLocalDpi xmlns:a14="http://schemas.microsoft.com/office/drawing/2010/main"/>
                </a:ext>
              </a:extLst>
            </a:blip>
            <a:srcRect/>
            <a:stretch>
              <a:fillRect/>
            </a:stretch>
          </p:blipFill>
          <p:spPr bwMode="auto">
            <a:xfrm>
              <a:off x="5808410" y="4620133"/>
              <a:ext cx="815975" cy="26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39668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l="7311" r="7311"/>
          <a:stretch/>
        </p:blipFill>
        <p:spPr>
          <a:xfrm>
            <a:off x="-1249618" y="533400"/>
            <a:ext cx="8486776" cy="5640332"/>
          </a:xfrm>
          <a:prstGeom prst="rect">
            <a:avLst/>
          </a:prstGeom>
          <a:effectLst>
            <a:softEdge rad="635000"/>
          </a:effectLst>
        </p:spPr>
      </p:pic>
      <p:sp>
        <p:nvSpPr>
          <p:cNvPr id="57" name="Rectangle 56"/>
          <p:cNvSpPr/>
          <p:nvPr/>
        </p:nvSpPr>
        <p:spPr bwMode="auto">
          <a:xfrm>
            <a:off x="0" y="4175769"/>
            <a:ext cx="9143999" cy="1232050"/>
          </a:xfrm>
          <a:prstGeom prst="rect">
            <a:avLst/>
          </a:prstGeom>
          <a:gradFill flip="none" rotWithShape="1">
            <a:gsLst>
              <a:gs pos="0">
                <a:schemeClr val="bg1">
                  <a:alpha val="0"/>
                </a:schemeClr>
              </a:gs>
              <a:gs pos="33000">
                <a:schemeClr val="bg1"/>
              </a:gs>
            </a:gsLst>
            <a:lin ang="54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a:ln>
                <a:noFill/>
              </a:ln>
              <a:solidFill>
                <a:schemeClr val="tx1"/>
              </a:solidFill>
              <a:effectLst/>
              <a:latin typeface="Arial" charset="0"/>
              <a:ea typeface="ＭＳ Ｐゴシック" charset="0"/>
            </a:endParaRPr>
          </a:p>
        </p:txBody>
      </p:sp>
      <p:pic>
        <p:nvPicPr>
          <p:cNvPr id="61" name="Picture 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787" y="624417"/>
            <a:ext cx="5804331" cy="3933198"/>
          </a:xfrm>
          <a:prstGeom prst="rect">
            <a:avLst/>
          </a:prstGeom>
        </p:spPr>
      </p:pic>
      <p:sp>
        <p:nvSpPr>
          <p:cNvPr id="62" name="Content Placeholder 1"/>
          <p:cNvSpPr txBox="1">
            <a:spLocks/>
          </p:cNvSpPr>
          <p:nvPr/>
        </p:nvSpPr>
        <p:spPr>
          <a:xfrm>
            <a:off x="3031923" y="1264177"/>
            <a:ext cx="1853650" cy="1153232"/>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smtClean="0"/>
              <a:t>Hálózati eszközök automatikus felderítése</a:t>
            </a:r>
          </a:p>
          <a:p>
            <a:pPr marL="0" indent="0" algn="ctr">
              <a:lnSpc>
                <a:spcPct val="90000"/>
              </a:lnSpc>
              <a:spcBef>
                <a:spcPts val="600"/>
              </a:spcBef>
              <a:buNone/>
            </a:pPr>
            <a:r>
              <a:rPr lang="hu-HU" sz="1000" dirty="0" smtClean="0"/>
              <a:t>Proaktív sebezhetőségi vizsgálatok és felkészülés</a:t>
            </a:r>
          </a:p>
          <a:p>
            <a:pPr marL="0" indent="0" algn="ctr">
              <a:lnSpc>
                <a:spcPct val="90000"/>
              </a:lnSpc>
              <a:spcBef>
                <a:spcPts val="600"/>
              </a:spcBef>
              <a:buNone/>
            </a:pPr>
            <a:endParaRPr lang="hu-HU" altLang="en-US" sz="1000" dirty="0"/>
          </a:p>
        </p:txBody>
      </p:sp>
      <p:sp>
        <p:nvSpPr>
          <p:cNvPr id="63" name="Content Placeholder 1"/>
          <p:cNvSpPr txBox="1">
            <a:spLocks/>
          </p:cNvSpPr>
          <p:nvPr/>
        </p:nvSpPr>
        <p:spPr>
          <a:xfrm>
            <a:off x="766524" y="1591521"/>
            <a:ext cx="1862376" cy="1117465"/>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smtClean="0"/>
              <a:t>Egyszerű </a:t>
            </a:r>
            <a:br>
              <a:rPr lang="hu-HU" sz="1000" b="1" dirty="0" smtClean="0"/>
            </a:br>
            <a:r>
              <a:rPr lang="hu-HU" sz="1000" b="1" dirty="0" smtClean="0"/>
              <a:t>telepítés</a:t>
            </a:r>
            <a:endParaRPr lang="hu-HU" sz="1000" b="1" dirty="0" smtClean="0"/>
          </a:p>
          <a:p>
            <a:pPr marL="0" indent="0" algn="ctr">
              <a:lnSpc>
                <a:spcPct val="90000"/>
              </a:lnSpc>
              <a:spcBef>
                <a:spcPts val="600"/>
              </a:spcBef>
              <a:buNone/>
            </a:pPr>
            <a:r>
              <a:rPr lang="hu-HU" sz="1000" dirty="0" smtClean="0"/>
              <a:t>Adaforrások és eszközök automatikus illesztése</a:t>
            </a:r>
            <a:endParaRPr lang="hu-HU" sz="1000" dirty="0"/>
          </a:p>
        </p:txBody>
      </p:sp>
      <p:sp>
        <p:nvSpPr>
          <p:cNvPr id="64" name="Content Placeholder 1"/>
          <p:cNvSpPr txBox="1">
            <a:spLocks/>
          </p:cNvSpPr>
          <p:nvPr/>
        </p:nvSpPr>
        <p:spPr>
          <a:xfrm>
            <a:off x="2189349" y="3135788"/>
            <a:ext cx="1685147" cy="1211987"/>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smtClean="0"/>
              <a:t>Automatikus </a:t>
            </a:r>
            <a:br>
              <a:rPr lang="hu-HU" sz="1000" b="1" dirty="0" smtClean="0"/>
            </a:br>
            <a:r>
              <a:rPr lang="hu-HU" sz="1000" b="1" dirty="0" smtClean="0"/>
              <a:t>frissítések</a:t>
            </a:r>
            <a:endParaRPr lang="hu-HU" sz="1000" b="1" dirty="0" smtClean="0"/>
          </a:p>
          <a:p>
            <a:pPr marL="0" indent="0" algn="ctr">
              <a:lnSpc>
                <a:spcPct val="90000"/>
              </a:lnSpc>
              <a:spcBef>
                <a:spcPts val="600"/>
              </a:spcBef>
              <a:buNone/>
            </a:pPr>
            <a:r>
              <a:rPr lang="hu-HU" sz="1000" dirty="0" smtClean="0"/>
              <a:t>A legújabb támadási vektorok és támadók felismerése</a:t>
            </a:r>
            <a:endParaRPr lang="hu-HU" sz="1000" dirty="0"/>
          </a:p>
        </p:txBody>
      </p:sp>
      <p:sp>
        <p:nvSpPr>
          <p:cNvPr id="65" name="Content Placeholder 1"/>
          <p:cNvSpPr txBox="1">
            <a:spLocks/>
          </p:cNvSpPr>
          <p:nvPr/>
        </p:nvSpPr>
        <p:spPr>
          <a:xfrm>
            <a:off x="4791410" y="2569482"/>
            <a:ext cx="1579062" cy="1075878"/>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smtClean="0"/>
              <a:t>Előre telepített szabályok és riportok</a:t>
            </a:r>
          </a:p>
          <a:p>
            <a:pPr marL="0" indent="0" algn="ctr">
              <a:lnSpc>
                <a:spcPct val="90000"/>
              </a:lnSpc>
              <a:spcBef>
                <a:spcPts val="600"/>
              </a:spcBef>
              <a:buNone/>
            </a:pPr>
            <a:r>
              <a:rPr lang="hu-HU" sz="1000" dirty="0" smtClean="0"/>
              <a:t>Azonnali használat</a:t>
            </a:r>
            <a:endParaRPr lang="hu-HU" sz="1000" dirty="0"/>
          </a:p>
        </p:txBody>
      </p:sp>
      <p:sp>
        <p:nvSpPr>
          <p:cNvPr id="58" name="TextBox 57"/>
          <p:cNvSpPr txBox="1"/>
          <p:nvPr/>
        </p:nvSpPr>
        <p:spPr>
          <a:xfrm>
            <a:off x="4983461" y="4679925"/>
            <a:ext cx="3484263" cy="792843"/>
          </a:xfrm>
          <a:prstGeom prst="rect">
            <a:avLst/>
          </a:prstGeom>
          <a:noFill/>
          <a:ln w="19050">
            <a:noFill/>
          </a:ln>
          <a:effectLst/>
        </p:spPr>
        <p:txBody>
          <a:bodyPr rot="0" spcFirstLastPara="0" vertOverflow="overflow" horzOverflow="overflow" vert="horz" wrap="square" lIns="137160" tIns="0" rIns="137160" bIns="0" numCol="1" spcCol="0" rtlCol="0" fromWordArt="0" anchor="t" anchorCtr="0" forceAA="0" compatLnSpc="1">
            <a:prstTxWarp prst="textNoShape">
              <a:avLst/>
            </a:prstTxWarp>
            <a:noAutofit/>
          </a:bodyPr>
          <a:lstStyle>
            <a:defPPr>
              <a:defRPr lang="en-US"/>
            </a:defPPr>
            <a:lvl1pPr>
              <a:spcBef>
                <a:spcPts val="600"/>
              </a:spcBef>
              <a:defRPr sz="1300" i="1">
                <a:latin typeface="Times New Roman" pitchFamily="18" charset="0"/>
                <a:cs typeface="Times New Roman" pitchFamily="18" charset="0"/>
              </a:defRPr>
            </a:lvl1pPr>
          </a:lstStyle>
          <a:p>
            <a:r>
              <a:rPr lang="hu-HU" sz="1000" b="1" dirty="0" smtClean="0">
                <a:latin typeface="+mj-lt"/>
              </a:rPr>
              <a:t>“</a:t>
            </a:r>
            <a:r>
              <a:rPr lang="hu-HU" sz="1000" b="1" dirty="0" smtClean="0">
                <a:latin typeface="+mj-lt"/>
              </a:rPr>
              <a:t>Ezek az eszközök lehetővé teszik számunkra, hogy több mint 2,2 millió eseményt kezeljünk naponta, és még mindig tartsuk a fejünket a víz felett."</a:t>
            </a:r>
            <a:endParaRPr lang="hu-HU" sz="1000" b="1" dirty="0" smtClean="0">
              <a:latin typeface="+mj-lt"/>
            </a:endParaRPr>
          </a:p>
          <a:p>
            <a:r>
              <a:rPr lang="hu-HU" sz="1000" i="0" dirty="0" smtClean="0">
                <a:latin typeface="+mj-lt"/>
              </a:rPr>
              <a:t>David </a:t>
            </a:r>
            <a:r>
              <a:rPr lang="hu-HU" sz="1000" i="0" dirty="0" err="1" smtClean="0">
                <a:latin typeface="+mj-lt"/>
              </a:rPr>
              <a:t>Shipley</a:t>
            </a:r>
            <a:r>
              <a:rPr lang="hu-HU" sz="1000" i="0" dirty="0" smtClean="0">
                <a:latin typeface="+mj-lt"/>
              </a:rPr>
              <a:t>, </a:t>
            </a:r>
            <a:r>
              <a:rPr lang="hu-HU" sz="900" dirty="0" err="1" smtClean="0">
                <a:latin typeface="+mj-lt"/>
              </a:rPr>
              <a:t>Director</a:t>
            </a:r>
            <a:r>
              <a:rPr lang="hu-HU" sz="900" dirty="0" smtClean="0">
                <a:latin typeface="+mj-lt"/>
              </a:rPr>
              <a:t> of </a:t>
            </a:r>
            <a:r>
              <a:rPr lang="hu-HU" sz="900" dirty="0" err="1" smtClean="0">
                <a:latin typeface="+mj-lt"/>
              </a:rPr>
              <a:t>Strategic</a:t>
            </a:r>
            <a:r>
              <a:rPr lang="hu-HU" sz="900" dirty="0" smtClean="0">
                <a:latin typeface="+mj-lt"/>
              </a:rPr>
              <a:t> </a:t>
            </a:r>
            <a:r>
              <a:rPr lang="hu-HU" sz="900" dirty="0" err="1" smtClean="0">
                <a:latin typeface="+mj-lt"/>
              </a:rPr>
              <a:t>Initiatives</a:t>
            </a:r>
            <a:r>
              <a:rPr lang="hu-HU" sz="900" dirty="0" smtClean="0">
                <a:latin typeface="+mj-lt"/>
              </a:rPr>
              <a:t> and IT, 	University of New </a:t>
            </a:r>
            <a:r>
              <a:rPr lang="hu-HU" sz="900" dirty="0" err="1" smtClean="0">
                <a:latin typeface="+mj-lt"/>
              </a:rPr>
              <a:t>Brunswick</a:t>
            </a:r>
            <a:r>
              <a:rPr lang="hu-HU" sz="900" dirty="0" smtClean="0">
                <a:latin typeface="+mj-lt"/>
              </a:rPr>
              <a:t/>
            </a:r>
            <a:br>
              <a:rPr lang="hu-HU" sz="900" dirty="0" smtClean="0">
                <a:latin typeface="+mj-lt"/>
              </a:rPr>
            </a:br>
            <a:endParaRPr lang="hu-HU" sz="900" dirty="0">
              <a:latin typeface="+mj-lt"/>
            </a:endParaRPr>
          </a:p>
        </p:txBody>
      </p:sp>
      <p:sp>
        <p:nvSpPr>
          <p:cNvPr id="59" name="TextBox 58"/>
          <p:cNvSpPr txBox="1"/>
          <p:nvPr/>
        </p:nvSpPr>
        <p:spPr>
          <a:xfrm>
            <a:off x="165331" y="4679925"/>
            <a:ext cx="3397020" cy="647240"/>
          </a:xfrm>
          <a:prstGeom prst="rect">
            <a:avLst/>
          </a:prstGeom>
          <a:noFill/>
          <a:ln w="19050">
            <a:noFill/>
          </a:ln>
          <a:effectLst/>
        </p:spPr>
        <p:txBody>
          <a:bodyPr rot="0" spcFirstLastPara="0" vertOverflow="overflow" horzOverflow="overflow" vert="horz" wrap="square" lIns="137160" tIns="0" rIns="0" bIns="0" numCol="1" spcCol="0" rtlCol="0" fromWordArt="0" anchor="t" anchorCtr="0" forceAA="0" compatLnSpc="1">
            <a:prstTxWarp prst="textNoShape">
              <a:avLst/>
            </a:prstTxWarp>
            <a:noAutofit/>
          </a:bodyPr>
          <a:lstStyle>
            <a:defPPr>
              <a:defRPr lang="en-US"/>
            </a:defPPr>
            <a:lvl1pPr algn="ctr">
              <a:spcBef>
                <a:spcPts val="600"/>
              </a:spcBef>
              <a:defRPr sz="1400" i="1">
                <a:latin typeface="Times New Roman" pitchFamily="18" charset="0"/>
                <a:cs typeface="Times New Roman" pitchFamily="18" charset="0"/>
              </a:defRPr>
            </a:lvl1pPr>
          </a:lstStyle>
          <a:p>
            <a:pPr algn="l"/>
            <a:r>
              <a:rPr lang="hu-HU" sz="1000" b="1" dirty="0" smtClean="0">
                <a:latin typeface="+mj-lt"/>
              </a:rPr>
              <a:t>“IBM QRadar bevezetése kb. háromszor gyorsabb b</a:t>
            </a:r>
            <a:r>
              <a:rPr lang="hu-HU" sz="1000" b="1" dirty="0" smtClean="0">
                <a:latin typeface="+mj-lt"/>
              </a:rPr>
              <a:t>ármelyik másik SIEM eszköz bevezetéséhez képest</a:t>
            </a:r>
            <a:r>
              <a:rPr lang="hu-HU" sz="1000" b="1" dirty="0" smtClean="0">
                <a:latin typeface="+mj-lt"/>
              </a:rPr>
              <a:t>.”</a:t>
            </a:r>
          </a:p>
          <a:p>
            <a:pPr algn="l"/>
            <a:r>
              <a:rPr lang="hu-HU" sz="1000" i="0" dirty="0" smtClean="0">
                <a:latin typeface="+mj-lt"/>
              </a:rPr>
              <a:t>2014 </a:t>
            </a:r>
            <a:r>
              <a:rPr lang="hu-HU" sz="1000" i="0" dirty="0" err="1" smtClean="0">
                <a:latin typeface="+mj-lt"/>
              </a:rPr>
              <a:t>Ponemon</a:t>
            </a:r>
            <a:r>
              <a:rPr lang="hu-HU" sz="1000" i="0" dirty="0" smtClean="0">
                <a:latin typeface="+mj-lt"/>
              </a:rPr>
              <a:t> Institute, LLC</a:t>
            </a:r>
            <a:endParaRPr lang="hu-HU" sz="900" dirty="0">
              <a:latin typeface="+mj-lt"/>
            </a:endParaRPr>
          </a:p>
        </p:txBody>
      </p:sp>
      <p:sp>
        <p:nvSpPr>
          <p:cNvPr id="14" name="Title 13"/>
          <p:cNvSpPr>
            <a:spLocks noGrp="1"/>
          </p:cNvSpPr>
          <p:nvPr>
            <p:ph type="title"/>
          </p:nvPr>
        </p:nvSpPr>
        <p:spPr>
          <a:xfrm>
            <a:off x="293194" y="246514"/>
            <a:ext cx="7822106" cy="401919"/>
          </a:xfrm>
        </p:spPr>
        <p:txBody>
          <a:bodyPr/>
          <a:lstStyle/>
          <a:p>
            <a:r>
              <a:rPr lang="hu-HU" dirty="0" smtClean="0"/>
              <a:t>A legmeghatározóbb különbségek </a:t>
            </a:r>
            <a:endParaRPr lang="hu-HU" dirty="0"/>
          </a:p>
        </p:txBody>
      </p:sp>
      <p:grpSp>
        <p:nvGrpSpPr>
          <p:cNvPr id="3" name="Group 2"/>
          <p:cNvGrpSpPr/>
          <p:nvPr/>
        </p:nvGrpSpPr>
        <p:grpSpPr>
          <a:xfrm>
            <a:off x="6147640" y="643250"/>
            <a:ext cx="1891460" cy="1897504"/>
            <a:chOff x="6198124" y="400321"/>
            <a:chExt cx="1908213" cy="1914310"/>
          </a:xfrm>
        </p:grpSpPr>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8124" y="400321"/>
              <a:ext cx="1908213" cy="1914310"/>
            </a:xfrm>
            <a:prstGeom prst="rect">
              <a:avLst/>
            </a:prstGeom>
          </p:spPr>
        </p:pic>
        <p:sp>
          <p:nvSpPr>
            <p:cNvPr id="26" name="Content Placeholder 1"/>
            <p:cNvSpPr txBox="1">
              <a:spLocks/>
            </p:cNvSpPr>
            <p:nvPr/>
          </p:nvSpPr>
          <p:spPr>
            <a:xfrm>
              <a:off x="6390528" y="940699"/>
              <a:ext cx="1579062" cy="1075878"/>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smtClean="0"/>
                <a:t>Incidens vizsgálat</a:t>
              </a:r>
              <a:br>
                <a:rPr lang="hu-HU" sz="1000" b="1" dirty="0" smtClean="0"/>
              </a:br>
              <a:r>
                <a:rPr lang="hu-HU" sz="1000" b="1" dirty="0" smtClean="0"/>
                <a:t>és válasz</a:t>
              </a:r>
            </a:p>
            <a:p>
              <a:pPr marL="0" indent="0" algn="ctr">
                <a:lnSpc>
                  <a:spcPct val="90000"/>
                </a:lnSpc>
                <a:spcBef>
                  <a:spcPts val="600"/>
                </a:spcBef>
                <a:buNone/>
              </a:pPr>
              <a:r>
                <a:rPr lang="hu-HU" sz="1000" dirty="0" smtClean="0"/>
                <a:t>Hatékony és gyors nyomozás és válaszadás</a:t>
              </a:r>
              <a:endParaRPr lang="hu-HU" sz="1000" dirty="0"/>
            </a:p>
          </p:txBody>
        </p:sp>
      </p:grpSp>
      <p:grpSp>
        <p:nvGrpSpPr>
          <p:cNvPr id="15" name="Group 14"/>
          <p:cNvGrpSpPr/>
          <p:nvPr/>
        </p:nvGrpSpPr>
        <p:grpSpPr>
          <a:xfrm>
            <a:off x="6525182" y="2624811"/>
            <a:ext cx="1891460" cy="1897504"/>
            <a:chOff x="6198124" y="400321"/>
            <a:chExt cx="1908213" cy="1914310"/>
          </a:xfrm>
        </p:grpSpPr>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8124" y="400321"/>
              <a:ext cx="1908213" cy="1914310"/>
            </a:xfrm>
            <a:prstGeom prst="rect">
              <a:avLst/>
            </a:prstGeom>
          </p:spPr>
        </p:pic>
        <p:sp>
          <p:nvSpPr>
            <p:cNvPr id="17" name="Content Placeholder 1"/>
            <p:cNvSpPr txBox="1">
              <a:spLocks/>
            </p:cNvSpPr>
            <p:nvPr/>
          </p:nvSpPr>
          <p:spPr>
            <a:xfrm>
              <a:off x="6400309" y="1013575"/>
              <a:ext cx="1579062" cy="1075878"/>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marL="0" indent="0" algn="ctr">
                <a:lnSpc>
                  <a:spcPct val="90000"/>
                </a:lnSpc>
                <a:spcBef>
                  <a:spcPts val="600"/>
                </a:spcBef>
                <a:buNone/>
              </a:pPr>
              <a:r>
                <a:rPr lang="hu-HU" sz="1000" b="1" dirty="0" err="1" smtClean="0"/>
                <a:t>App</a:t>
              </a:r>
              <a:r>
                <a:rPr lang="hu-HU" sz="1000" b="1" dirty="0" smtClean="0"/>
                <a:t> Exchange</a:t>
              </a:r>
            </a:p>
            <a:p>
              <a:pPr marL="0" indent="0" algn="ctr">
                <a:lnSpc>
                  <a:spcPct val="90000"/>
                </a:lnSpc>
                <a:spcBef>
                  <a:spcPts val="600"/>
                </a:spcBef>
                <a:buNone/>
              </a:pPr>
              <a:r>
                <a:rPr lang="hu-HU" sz="1000" dirty="0" smtClean="0"/>
                <a:t>Külső gyártók az IBM </a:t>
              </a:r>
              <a:r>
                <a:rPr lang="hu-HU" sz="1000" dirty="0"/>
                <a:t>által bevizsgált alkalmazásai </a:t>
              </a:r>
              <a:endParaRPr lang="hu-HU" sz="1000" dirty="0"/>
            </a:p>
          </p:txBody>
        </p:sp>
      </p:grpSp>
    </p:spTree>
    <p:extLst>
      <p:ext uri="{BB962C8B-B14F-4D97-AF65-F5344CB8AC3E}">
        <p14:creationId xmlns:p14="http://schemas.microsoft.com/office/powerpoint/2010/main" val="61423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QRadar </a:t>
            </a:r>
            <a:r>
              <a:rPr lang="en-US" dirty="0" smtClean="0"/>
              <a:t/>
            </a:r>
            <a:br>
              <a:rPr lang="en-US" dirty="0" smtClean="0"/>
            </a:br>
            <a:r>
              <a:rPr lang="en-US" dirty="0" smtClean="0"/>
              <a:t>Summary</a:t>
            </a: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3600" y="266700"/>
            <a:ext cx="2616137" cy="2475072"/>
          </a:xfrm>
          <a:prstGeom prst="rect">
            <a:avLst/>
          </a:prstGeom>
        </p:spPr>
      </p:pic>
    </p:spTree>
    <p:extLst>
      <p:ext uri="{BB962C8B-B14F-4D97-AF65-F5344CB8AC3E}">
        <p14:creationId xmlns:p14="http://schemas.microsoft.com/office/powerpoint/2010/main" val="2131306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QRadar Security Intelligence </a:t>
            </a:r>
            <a:r>
              <a:rPr lang="hu-HU" dirty="0" smtClean="0"/>
              <a:t>számokban</a:t>
            </a:r>
            <a:endParaRPr lang="hu-HU" dirty="0"/>
          </a:p>
        </p:txBody>
      </p:sp>
      <p:sp>
        <p:nvSpPr>
          <p:cNvPr id="4" name="Content Placeholder 3"/>
          <p:cNvSpPr>
            <a:spLocks noGrp="1"/>
          </p:cNvSpPr>
          <p:nvPr>
            <p:ph idx="4294967295"/>
          </p:nvPr>
        </p:nvSpPr>
        <p:spPr>
          <a:xfrm>
            <a:off x="285750" y="762000"/>
            <a:ext cx="8477250" cy="4838248"/>
          </a:xfrm>
          <a:prstGeom prst="rect">
            <a:avLst/>
          </a:prstGeom>
        </p:spPr>
        <p:txBody>
          <a:bodyPr wrap="square">
            <a:spAutoFit/>
          </a:bodyPr>
          <a:lstStyle/>
          <a:p>
            <a:pPr fontAlgn="base">
              <a:spcBef>
                <a:spcPct val="0"/>
              </a:spcBef>
              <a:spcAft>
                <a:spcPts val="600"/>
              </a:spcAft>
              <a:buFont typeface="Arial" charset="0"/>
            </a:pPr>
            <a:r>
              <a:rPr lang="hu-HU" sz="1800" dirty="0" smtClean="0">
                <a:latin typeface="Arial" charset="0"/>
                <a:ea typeface="ＭＳ Ｐゴシック" charset="0"/>
                <a:cs typeface="+mn-cs"/>
                <a:sym typeface="Arial"/>
              </a:rPr>
              <a:t>Ügyfelek száma – </a:t>
            </a:r>
            <a:r>
              <a:rPr lang="hu-HU" sz="1800" b="1" dirty="0" smtClean="0">
                <a:solidFill>
                  <a:schemeClr val="accent2"/>
                </a:solidFill>
                <a:latin typeface="Arial" charset="0"/>
                <a:ea typeface="ＭＳ Ｐゴシック" charset="0"/>
                <a:cs typeface="+mn-cs"/>
                <a:sym typeface="Arial"/>
              </a:rPr>
              <a:t>6,000+</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Alkalmazások száma</a:t>
            </a:r>
            <a:r>
              <a:rPr lang="hu-HU" sz="1800" dirty="0" smtClean="0">
                <a:latin typeface="Arial" charset="0"/>
                <a:ea typeface="ＭＳ Ｐゴシック" charset="0"/>
                <a:sym typeface="Arial"/>
              </a:rPr>
              <a:t>–</a:t>
            </a:r>
            <a:r>
              <a:rPr lang="hu-HU" sz="1800" dirty="0" smtClean="0">
                <a:latin typeface="Arial" charset="0"/>
                <a:ea typeface="ＭＳ Ｐゴシック" charset="0"/>
                <a:cs typeface="+mn-cs"/>
                <a:sym typeface="Arial"/>
              </a:rPr>
              <a:t> </a:t>
            </a:r>
            <a:r>
              <a:rPr lang="hu-HU" sz="1800" b="1" dirty="0" smtClean="0">
                <a:solidFill>
                  <a:schemeClr val="accent2"/>
                </a:solidFill>
                <a:latin typeface="Arial" charset="0"/>
                <a:ea typeface="ＭＳ Ｐゴシック" charset="0"/>
                <a:cs typeface="+mn-cs"/>
                <a:sym typeface="Arial"/>
              </a:rPr>
              <a:t>60+</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Biztonsági intelligencia források – </a:t>
            </a:r>
            <a:r>
              <a:rPr lang="hu-HU" sz="1800" b="1" dirty="0" smtClean="0">
                <a:solidFill>
                  <a:schemeClr val="accent2"/>
                </a:solidFill>
                <a:latin typeface="Arial" charset="0"/>
                <a:ea typeface="ＭＳ Ｐゴシック" charset="0"/>
                <a:cs typeface="+mn-cs"/>
                <a:sym typeface="Arial"/>
              </a:rPr>
              <a:t>7+</a:t>
            </a:r>
          </a:p>
          <a:p>
            <a:pPr lvl="1" fontAlgn="base">
              <a:spcBef>
                <a:spcPct val="0"/>
              </a:spcBef>
              <a:spcAft>
                <a:spcPts val="600"/>
              </a:spcAft>
              <a:buFont typeface="Arial" charset="0"/>
            </a:pPr>
            <a:r>
              <a:rPr lang="en-US" sz="1200" dirty="0" smtClean="0">
                <a:ea typeface="ＭＳ Ｐゴシック" pitchFamily="34" charset="-128"/>
                <a:cs typeface="+mn-cs"/>
                <a:sym typeface="Arial"/>
              </a:rPr>
              <a:t>STIX/TAXII, x-Force, </a:t>
            </a:r>
            <a:r>
              <a:rPr lang="en-US" sz="1200" dirty="0" err="1" smtClean="0">
                <a:ea typeface="ＭＳ Ｐゴシック" pitchFamily="34" charset="-128"/>
                <a:cs typeface="+mn-cs"/>
                <a:sym typeface="Arial"/>
              </a:rPr>
              <a:t>Threatstream</a:t>
            </a:r>
            <a:r>
              <a:rPr lang="en-US" sz="1200" dirty="0" smtClean="0">
                <a:ea typeface="ＭＳ Ｐゴシック" pitchFamily="34" charset="-128"/>
                <a:cs typeface="+mn-cs"/>
                <a:sym typeface="Arial"/>
              </a:rPr>
              <a:t>, </a:t>
            </a:r>
            <a:r>
              <a:rPr lang="en-US" sz="1200" dirty="0" err="1" smtClean="0">
                <a:ea typeface="ＭＳ Ｐゴシック" pitchFamily="34" charset="-128"/>
                <a:cs typeface="+mn-cs"/>
                <a:sym typeface="Arial"/>
              </a:rPr>
              <a:t>iSight</a:t>
            </a:r>
            <a:r>
              <a:rPr lang="en-US" sz="1200" dirty="0" smtClean="0">
                <a:ea typeface="ＭＳ Ｐゴシック" pitchFamily="34" charset="-128"/>
                <a:cs typeface="+mn-cs"/>
                <a:sym typeface="Arial"/>
              </a:rPr>
              <a:t>, </a:t>
            </a:r>
            <a:r>
              <a:rPr lang="en-US" sz="1200" dirty="0" err="1" smtClean="0">
                <a:ea typeface="ＭＳ Ｐゴシック" pitchFamily="34" charset="-128"/>
                <a:cs typeface="+mn-cs"/>
                <a:sym typeface="Arial"/>
              </a:rPr>
              <a:t>Brightpoint</a:t>
            </a:r>
            <a:r>
              <a:rPr lang="en-US" sz="1200" dirty="0" smtClean="0">
                <a:ea typeface="ＭＳ Ｐゴシック" pitchFamily="34" charset="-128"/>
                <a:cs typeface="+mn-cs"/>
                <a:sym typeface="Arial"/>
              </a:rPr>
              <a:t>, </a:t>
            </a:r>
            <a:r>
              <a:rPr lang="en-US" sz="1200" dirty="0" err="1" smtClean="0">
                <a:ea typeface="ＭＳ Ｐゴシック" pitchFamily="34" charset="-128"/>
                <a:cs typeface="+mn-cs"/>
                <a:sym typeface="Arial"/>
              </a:rPr>
              <a:t>RiskIQ</a:t>
            </a:r>
            <a:r>
              <a:rPr lang="en-US" sz="1200" dirty="0" smtClean="0">
                <a:ea typeface="ＭＳ Ｐゴシック" pitchFamily="34" charset="-128"/>
                <a:cs typeface="+mn-cs"/>
                <a:sym typeface="Arial"/>
              </a:rPr>
              <a:t>, Custom</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Gyári riportok – </a:t>
            </a:r>
            <a:r>
              <a:rPr lang="hu-HU" sz="1800" b="1" dirty="0" smtClean="0">
                <a:solidFill>
                  <a:schemeClr val="accent2"/>
                </a:solidFill>
                <a:latin typeface="Arial" charset="0"/>
                <a:ea typeface="ＭＳ Ｐゴシック" charset="0"/>
                <a:cs typeface="+mn-cs"/>
                <a:sym typeface="Arial"/>
              </a:rPr>
              <a:t>1664</a:t>
            </a:r>
          </a:p>
          <a:p>
            <a:pPr marL="457200" lvl="1" fontAlgn="base">
              <a:spcBef>
                <a:spcPct val="0"/>
              </a:spcBef>
              <a:spcAft>
                <a:spcPct val="0"/>
              </a:spcAft>
            </a:pPr>
            <a:r>
              <a:rPr lang="en-US" sz="1200" dirty="0" smtClean="0">
                <a:ea typeface="ＭＳ Ｐゴシック" pitchFamily="34" charset="-128"/>
                <a:cs typeface="+mn-cs"/>
                <a:sym typeface="Arial"/>
              </a:rPr>
              <a:t>Compliance, Configuration and Change Management, Executive, Log Source, Network Management, Security, Usage Monitoring, Virtual Infrastructure, Vulnerability Management</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Korrelációs szabályok / Építő elemek – </a:t>
            </a:r>
            <a:r>
              <a:rPr lang="hu-HU" sz="1800" b="1" dirty="0" smtClean="0">
                <a:solidFill>
                  <a:schemeClr val="accent2"/>
                </a:solidFill>
                <a:latin typeface="Arial" charset="0"/>
                <a:ea typeface="ＭＳ Ｐゴシック" charset="0"/>
                <a:cs typeface="+mn-cs"/>
                <a:sym typeface="Arial"/>
              </a:rPr>
              <a:t>632</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Támogatott eszközök, Rendszerek, Alkalmazások és Felhő szolgáltatások– </a:t>
            </a:r>
            <a:r>
              <a:rPr lang="hu-HU" sz="1800" b="1" dirty="0" smtClean="0">
                <a:solidFill>
                  <a:schemeClr val="accent2"/>
                </a:solidFill>
                <a:latin typeface="Arial" charset="0"/>
                <a:ea typeface="ＭＳ Ｐゴシック" charset="0"/>
                <a:cs typeface="+mn-cs"/>
                <a:sym typeface="Arial"/>
              </a:rPr>
              <a:t>500+</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Külső gyártók sérülékenységi szkenner alkalmazásai – </a:t>
            </a:r>
            <a:r>
              <a:rPr lang="hu-HU" sz="1800" b="1" dirty="0" smtClean="0">
                <a:solidFill>
                  <a:schemeClr val="accent2"/>
                </a:solidFill>
                <a:latin typeface="Arial" charset="0"/>
                <a:ea typeface="ＭＳ Ｐゴシック" charset="0"/>
                <a:cs typeface="+mn-cs"/>
                <a:sym typeface="Arial"/>
              </a:rPr>
              <a:t>20</a:t>
            </a:r>
          </a:p>
          <a:p>
            <a:pPr marL="457200" lvl="1" fontAlgn="base">
              <a:spcBef>
                <a:spcPct val="0"/>
              </a:spcBef>
              <a:spcAft>
                <a:spcPct val="0"/>
              </a:spcAft>
            </a:pPr>
            <a:r>
              <a:rPr lang="hu-HU" sz="1200" dirty="0" smtClean="0">
                <a:ea typeface="ＭＳ Ｐゴシック" pitchFamily="34" charset="-128"/>
                <a:cs typeface="+mn-cs"/>
                <a:sym typeface="Arial"/>
              </a:rPr>
              <a:t> </a:t>
            </a:r>
            <a:r>
              <a:rPr lang="hu-HU" sz="1200" dirty="0" err="1" smtClean="0">
                <a:ea typeface="ＭＳ Ｐゴシック" pitchFamily="34" charset="-128"/>
                <a:cs typeface="+mn-cs"/>
                <a:sym typeface="Arial"/>
              </a:rPr>
              <a:t>Qualys</a:t>
            </a:r>
            <a:r>
              <a:rPr lang="hu-HU" sz="1200" dirty="0" smtClean="0">
                <a:ea typeface="ＭＳ Ｐゴシック" pitchFamily="34" charset="-128"/>
                <a:cs typeface="+mn-cs"/>
                <a:sym typeface="Arial"/>
              </a:rPr>
              <a:t>, Rapid7, </a:t>
            </a:r>
            <a:r>
              <a:rPr lang="hu-HU" sz="1200" dirty="0" err="1" smtClean="0">
                <a:ea typeface="ＭＳ Ｐゴシック" pitchFamily="34" charset="-128"/>
                <a:cs typeface="+mn-cs"/>
                <a:sym typeface="Arial"/>
              </a:rPr>
              <a:t>Tenable</a:t>
            </a:r>
            <a:r>
              <a:rPr lang="hu-HU" sz="1200" dirty="0" smtClean="0">
                <a:ea typeface="ＭＳ Ｐゴシック" pitchFamily="34" charset="-128"/>
                <a:cs typeface="+mn-cs"/>
                <a:sym typeface="Arial"/>
              </a:rPr>
              <a:t>, </a:t>
            </a:r>
            <a:r>
              <a:rPr lang="hu-HU" sz="1200" dirty="0" err="1" smtClean="0">
                <a:ea typeface="ＭＳ Ｐゴシック" pitchFamily="34" charset="-128"/>
                <a:cs typeface="+mn-cs"/>
                <a:sym typeface="Arial"/>
              </a:rPr>
              <a:t>Tripwire</a:t>
            </a:r>
            <a:r>
              <a:rPr lang="hu-HU" sz="1200" dirty="0" smtClean="0">
                <a:ea typeface="ＭＳ Ｐゴシック" pitchFamily="34" charset="-128"/>
                <a:cs typeface="+mn-cs"/>
                <a:sym typeface="Arial"/>
              </a:rPr>
              <a:t>, </a:t>
            </a:r>
            <a:r>
              <a:rPr lang="hu-HU" sz="1200" dirty="0" err="1" smtClean="0">
                <a:ea typeface="ＭＳ Ｐゴシック" pitchFamily="34" charset="-128"/>
                <a:cs typeface="+mn-cs"/>
                <a:sym typeface="Arial"/>
              </a:rPr>
              <a:t>AppScan</a:t>
            </a:r>
            <a:r>
              <a:rPr lang="hu-HU" sz="1200" dirty="0" smtClean="0">
                <a:ea typeface="ＭＳ Ｐゴシック" pitchFamily="34" charset="-128"/>
                <a:cs typeface="+mn-cs"/>
                <a:sym typeface="Arial"/>
              </a:rPr>
              <a:t>,…</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Hálózati aktivitás (flow) </a:t>
            </a:r>
            <a:r>
              <a:rPr lang="hu-HU" sz="1800" dirty="0" smtClean="0">
                <a:latin typeface="Arial" charset="0"/>
                <a:ea typeface="ＭＳ Ｐゴシック" charset="0"/>
                <a:cs typeface="+mn-cs"/>
                <a:sym typeface="Arial"/>
              </a:rPr>
              <a:t>források– </a:t>
            </a:r>
            <a:r>
              <a:rPr lang="hu-HU" sz="1800" b="1" dirty="0" smtClean="0">
                <a:solidFill>
                  <a:schemeClr val="accent2"/>
                </a:solidFill>
                <a:latin typeface="Arial" charset="0"/>
                <a:ea typeface="ＭＳ Ｐゴシック" charset="0"/>
                <a:cs typeface="+mn-cs"/>
                <a:sym typeface="Arial"/>
              </a:rPr>
              <a:t>5</a:t>
            </a:r>
          </a:p>
          <a:p>
            <a:pPr marL="457200" lvl="1" fontAlgn="base">
              <a:spcBef>
                <a:spcPct val="0"/>
              </a:spcBef>
              <a:spcAft>
                <a:spcPct val="0"/>
              </a:spcAft>
            </a:pPr>
            <a:r>
              <a:rPr lang="hu-HU" sz="1200" dirty="0" err="1" smtClean="0">
                <a:ea typeface="ＭＳ Ｐゴシック" pitchFamily="34" charset="-128"/>
                <a:cs typeface="+mn-cs"/>
                <a:sym typeface="Arial"/>
              </a:rPr>
              <a:t>NetFlow</a:t>
            </a:r>
            <a:r>
              <a:rPr lang="hu-HU" sz="1200" dirty="0" smtClean="0">
                <a:ea typeface="ＭＳ Ｐゴシック" pitchFamily="34" charset="-128"/>
                <a:cs typeface="+mn-cs"/>
                <a:sym typeface="Arial"/>
              </a:rPr>
              <a:t>, J-Flow, </a:t>
            </a:r>
            <a:r>
              <a:rPr lang="hu-HU" sz="1200" dirty="0" err="1" smtClean="0">
                <a:ea typeface="ＭＳ Ｐゴシック" pitchFamily="34" charset="-128"/>
                <a:cs typeface="+mn-cs"/>
                <a:sym typeface="Arial"/>
              </a:rPr>
              <a:t>sFlow</a:t>
            </a:r>
            <a:r>
              <a:rPr lang="hu-HU" sz="1200" dirty="0" smtClean="0">
                <a:ea typeface="ＭＳ Ｐゴシック" pitchFamily="34" charset="-128"/>
                <a:cs typeface="+mn-cs"/>
                <a:sym typeface="Arial"/>
              </a:rPr>
              <a:t>, </a:t>
            </a:r>
            <a:r>
              <a:rPr lang="hu-HU" sz="1200" dirty="0" err="1" smtClean="0">
                <a:ea typeface="ＭＳ Ｐゴシック" pitchFamily="34" charset="-128"/>
                <a:cs typeface="+mn-cs"/>
                <a:sym typeface="Arial"/>
              </a:rPr>
              <a:t>vFlow</a:t>
            </a:r>
            <a:r>
              <a:rPr lang="hu-HU" sz="1200" dirty="0" smtClean="0">
                <a:ea typeface="ＭＳ Ｐゴシック" pitchFamily="34" charset="-128"/>
                <a:cs typeface="+mn-cs"/>
                <a:sym typeface="Arial"/>
              </a:rPr>
              <a:t>, QFlow</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Skálázhatóság </a:t>
            </a:r>
            <a:r>
              <a:rPr lang="hu-HU" sz="1800" dirty="0" smtClean="0">
                <a:latin typeface="Arial" charset="0"/>
                <a:ea typeface="ＭＳ Ｐゴシック" charset="0"/>
                <a:sym typeface="Arial"/>
              </a:rPr>
              <a:t>–</a:t>
            </a:r>
            <a:r>
              <a:rPr lang="hu-HU" sz="1800" dirty="0" smtClean="0">
                <a:latin typeface="Arial" charset="0"/>
                <a:ea typeface="ＭＳ Ｐゴシック" charset="0"/>
                <a:cs typeface="+mn-cs"/>
                <a:sym typeface="Arial"/>
              </a:rPr>
              <a:t> </a:t>
            </a:r>
            <a:r>
              <a:rPr lang="hu-HU" sz="1800" b="1" dirty="0" smtClean="0">
                <a:solidFill>
                  <a:schemeClr val="accent2"/>
                </a:solidFill>
                <a:latin typeface="Arial" charset="0"/>
                <a:ea typeface="ＭＳ Ｐゴシック" charset="0"/>
                <a:cs typeface="+mn-cs"/>
                <a:sym typeface="Arial"/>
              </a:rPr>
              <a:t>&gt; 1.5m EPS implementáció</a:t>
            </a: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Átlagos bevezetési idő – átlag </a:t>
            </a:r>
            <a:r>
              <a:rPr lang="hu-HU" sz="1800" b="1" dirty="0" smtClean="0">
                <a:solidFill>
                  <a:schemeClr val="accent2"/>
                </a:solidFill>
                <a:latin typeface="Arial" charset="0"/>
                <a:ea typeface="ＭＳ Ｐゴシック" charset="0"/>
                <a:cs typeface="+mn-cs"/>
                <a:sym typeface="Arial"/>
              </a:rPr>
              <a:t>&lt; 5 </a:t>
            </a:r>
            <a:r>
              <a:rPr lang="hu-HU" sz="1800" b="1" dirty="0" err="1" smtClean="0">
                <a:solidFill>
                  <a:schemeClr val="accent2"/>
                </a:solidFill>
                <a:latin typeface="Arial" charset="0"/>
                <a:ea typeface="ＭＳ Ｐゴシック" charset="0"/>
                <a:cs typeface="+mn-cs"/>
                <a:sym typeface="Arial"/>
              </a:rPr>
              <a:t>months</a:t>
            </a:r>
            <a:endParaRPr lang="hu-HU" sz="1800" b="1" dirty="0" smtClean="0">
              <a:solidFill>
                <a:schemeClr val="accent2"/>
              </a:solidFill>
              <a:latin typeface="Arial" charset="0"/>
              <a:ea typeface="ＭＳ Ｐゴシック" charset="0"/>
              <a:cs typeface="+mn-cs"/>
              <a:sym typeface="Arial"/>
            </a:endParaRPr>
          </a:p>
          <a:p>
            <a:pPr fontAlgn="base">
              <a:spcBef>
                <a:spcPct val="0"/>
              </a:spcBef>
              <a:spcAft>
                <a:spcPts val="600"/>
              </a:spcAft>
              <a:buFont typeface="Arial" charset="0"/>
            </a:pPr>
            <a:r>
              <a:rPr lang="hu-HU" sz="1800" dirty="0" smtClean="0">
                <a:latin typeface="Arial" charset="0"/>
                <a:ea typeface="ＭＳ Ｐゴシック" charset="0"/>
                <a:cs typeface="+mn-cs"/>
                <a:sym typeface="Arial"/>
              </a:rPr>
              <a:t>Gartner </a:t>
            </a:r>
            <a:r>
              <a:rPr lang="hu-HU" sz="1800" dirty="0" err="1" smtClean="0">
                <a:latin typeface="Arial" charset="0"/>
                <a:ea typeface="ＭＳ Ｐゴシック" charset="0"/>
                <a:cs typeface="+mn-cs"/>
                <a:sym typeface="Arial"/>
              </a:rPr>
              <a:t>Magic</a:t>
            </a:r>
            <a:r>
              <a:rPr lang="hu-HU" sz="1800" dirty="0" smtClean="0">
                <a:latin typeface="Arial" charset="0"/>
                <a:ea typeface="ＭＳ Ｐゴシック" charset="0"/>
                <a:cs typeface="+mn-cs"/>
                <a:sym typeface="Arial"/>
              </a:rPr>
              <a:t> </a:t>
            </a:r>
            <a:r>
              <a:rPr lang="hu-HU" sz="1800" dirty="0" err="1" smtClean="0">
                <a:latin typeface="Arial" charset="0"/>
                <a:ea typeface="ＭＳ Ｐゴシック" charset="0"/>
                <a:cs typeface="+mn-cs"/>
                <a:sym typeface="Arial"/>
              </a:rPr>
              <a:t>Quadrant</a:t>
            </a:r>
            <a:r>
              <a:rPr lang="hu-HU" sz="1800" dirty="0" smtClean="0">
                <a:latin typeface="Arial" charset="0"/>
                <a:ea typeface="ＭＳ Ｐゴシック" charset="0"/>
                <a:cs typeface="+mn-cs"/>
                <a:sym typeface="Arial"/>
              </a:rPr>
              <a:t> helyezés </a:t>
            </a:r>
            <a:r>
              <a:rPr lang="hu-HU" sz="1800" dirty="0" smtClean="0">
                <a:latin typeface="Arial" charset="0"/>
                <a:ea typeface="ＭＳ Ｐゴシック" charset="0"/>
                <a:sym typeface="Arial"/>
              </a:rPr>
              <a:t>–</a:t>
            </a:r>
            <a:r>
              <a:rPr lang="hu-HU" sz="1800" dirty="0" smtClean="0">
                <a:latin typeface="Arial" charset="0"/>
                <a:ea typeface="ＭＳ Ｐゴシック" charset="0"/>
                <a:cs typeface="+mn-cs"/>
                <a:sym typeface="Arial"/>
              </a:rPr>
              <a:t> </a:t>
            </a:r>
            <a:r>
              <a:rPr lang="hu-HU" sz="1800" b="1" dirty="0" smtClean="0">
                <a:solidFill>
                  <a:schemeClr val="accent2"/>
                </a:solidFill>
                <a:latin typeface="Arial" charset="0"/>
                <a:ea typeface="ＭＳ Ｐゴシック" charset="0"/>
                <a:cs typeface="+mn-cs"/>
                <a:sym typeface="Arial"/>
              </a:rPr>
              <a:t>1</a:t>
            </a:r>
          </a:p>
          <a:p>
            <a:pPr fontAlgn="base">
              <a:spcBef>
                <a:spcPct val="0"/>
              </a:spcBef>
              <a:spcAft>
                <a:spcPts val="600"/>
              </a:spcAft>
              <a:buFont typeface="Arial" charset="0"/>
            </a:pPr>
            <a:endParaRPr lang="hu-HU" sz="1800" dirty="0">
              <a:latin typeface="Arial" charset="0"/>
              <a:ea typeface="ＭＳ Ｐゴシック" charset="0"/>
              <a:cs typeface="+mn-cs"/>
            </a:endParaRPr>
          </a:p>
        </p:txBody>
      </p:sp>
    </p:spTree>
    <p:extLst>
      <p:ext uri="{BB962C8B-B14F-4D97-AF65-F5344CB8AC3E}">
        <p14:creationId xmlns:p14="http://schemas.microsoft.com/office/powerpoint/2010/main" val="455113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6220747"/>
              </p:ext>
            </p:extLst>
          </p:nvPr>
        </p:nvGraphicFramePr>
        <p:xfrm>
          <a:off x="266700" y="788302"/>
          <a:ext cx="8619637" cy="4088498"/>
        </p:xfrm>
        <a:graphic>
          <a:graphicData uri="http://schemas.openxmlformats.org/drawingml/2006/table">
            <a:tbl>
              <a:tblPr firstRow="1" bandRow="1">
                <a:tableStyleId>{5C22544A-7EE6-4342-B048-85BDC9FD1C3A}</a:tableStyleId>
              </a:tblPr>
              <a:tblGrid>
                <a:gridCol w="1333500">
                  <a:extLst>
                    <a:ext uri="{9D8B030D-6E8A-4147-A177-3AD203B41FA5}">
                      <a16:colId xmlns="" xmlns:a16="http://schemas.microsoft.com/office/drawing/2014/main" val="20000"/>
                    </a:ext>
                  </a:extLst>
                </a:gridCol>
                <a:gridCol w="4257412">
                  <a:extLst>
                    <a:ext uri="{9D8B030D-6E8A-4147-A177-3AD203B41FA5}">
                      <a16:colId xmlns="" xmlns:a16="http://schemas.microsoft.com/office/drawing/2014/main" val="20001"/>
                    </a:ext>
                  </a:extLst>
                </a:gridCol>
                <a:gridCol w="3028725">
                  <a:extLst>
                    <a:ext uri="{9D8B030D-6E8A-4147-A177-3AD203B41FA5}">
                      <a16:colId xmlns="" xmlns:a16="http://schemas.microsoft.com/office/drawing/2014/main" val="20002"/>
                    </a:ext>
                  </a:extLst>
                </a:gridCol>
              </a:tblGrid>
              <a:tr h="5689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u-HU" sz="1400" b="0" noProof="0" dirty="0" smtClean="0">
                          <a:solidFill>
                            <a:schemeClr val="bg1"/>
                          </a:solidFill>
                          <a:latin typeface="Arial" panose="020B0604020202020204" pitchFamily="34" charset="0"/>
                          <a:cs typeface="Arial" panose="020B0604020202020204" pitchFamily="34" charset="0"/>
                        </a:rPr>
                        <a:t>Tradicionális SIEM</a:t>
                      </a:r>
                      <a:br>
                        <a:rPr lang="hu-HU" sz="1400" b="0" noProof="0" dirty="0" smtClean="0">
                          <a:solidFill>
                            <a:schemeClr val="bg1"/>
                          </a:solidFill>
                          <a:latin typeface="Arial" panose="020B0604020202020204" pitchFamily="34" charset="0"/>
                          <a:cs typeface="Arial" panose="020B0604020202020204" pitchFamily="34" charset="0"/>
                        </a:rPr>
                      </a:br>
                      <a:r>
                        <a:rPr lang="hu-HU" sz="1200" b="0" i="1" noProof="0" dirty="0" smtClean="0">
                          <a:solidFill>
                            <a:schemeClr val="bg1"/>
                          </a:solidFill>
                          <a:latin typeface="Arial" panose="020B0604020202020204" pitchFamily="34" charset="0"/>
                          <a:cs typeface="Arial" panose="020B0604020202020204" pitchFamily="34" charset="0"/>
                        </a:rPr>
                        <a:t>7 termék 7 gyártótól</a:t>
                      </a:r>
                      <a:endParaRPr lang="hu-HU" sz="1200" b="0" i="1" noProof="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30163" indent="0" algn="l"/>
                      <a:r>
                        <a:rPr lang="en-US" sz="1400" b="0" dirty="0">
                          <a:solidFill>
                            <a:schemeClr val="bg1"/>
                          </a:solidFill>
                          <a:latin typeface="Arial" panose="020B0604020202020204" pitchFamily="34" charset="0"/>
                          <a:cs typeface="Arial" panose="020B0604020202020204" pitchFamily="34" charset="0"/>
                        </a:rPr>
                        <a:t>IBM Security Intelligence</a:t>
                      </a:r>
                      <a:r>
                        <a:rPr lang="en-US" sz="1400" b="0" baseline="0" dirty="0">
                          <a:solidFill>
                            <a:schemeClr val="bg1"/>
                          </a:solidFill>
                          <a:latin typeface="Arial" panose="020B0604020202020204" pitchFamily="34" charset="0"/>
                          <a:cs typeface="Arial" panose="020B0604020202020204" pitchFamily="34" charset="0"/>
                        </a:rPr>
                        <a:t> </a:t>
                      </a:r>
                      <a:br>
                        <a:rPr lang="en-US" sz="1400" b="0" baseline="0" dirty="0">
                          <a:solidFill>
                            <a:schemeClr val="bg1"/>
                          </a:solidFill>
                          <a:latin typeface="Arial" panose="020B0604020202020204" pitchFamily="34" charset="0"/>
                          <a:cs typeface="Arial" panose="020B0604020202020204" pitchFamily="34" charset="0"/>
                        </a:rPr>
                      </a:br>
                      <a:r>
                        <a:rPr lang="en-US" sz="1400" b="0" dirty="0">
                          <a:solidFill>
                            <a:schemeClr val="bg1"/>
                          </a:solidFill>
                          <a:latin typeface="Arial" panose="020B0604020202020204" pitchFamily="34" charset="0"/>
                          <a:cs typeface="Arial" panose="020B0604020202020204" pitchFamily="34" charset="0"/>
                        </a:rPr>
                        <a:t>and Analytics</a:t>
                      </a:r>
                      <a:endParaRPr lang="en-US" sz="1400" b="0" i="1" dirty="0">
                        <a:latin typeface="Arial" panose="020B0604020202020204" pitchFamily="34" charset="0"/>
                        <a:cs typeface="Arial" panose="020B0604020202020204" pitchFamily="34" charset="0"/>
                      </a:endParaRPr>
                    </a:p>
                  </a:txBody>
                  <a:tcPr>
                    <a:lnL w="12700" cap="flat" cmpd="sng" algn="ctr">
                      <a:solidFill>
                        <a:srgbClr val="FF5A06"/>
                      </a:solidFill>
                      <a:prstDash val="solid"/>
                      <a:round/>
                      <a:headEnd type="none" w="med" len="med"/>
                      <a:tailEnd type="none" w="med" len="med"/>
                    </a:lnL>
                    <a:lnR w="12700" cap="flat" cmpd="sng" algn="ctr">
                      <a:solidFill>
                        <a:srgbClr val="FF5A06"/>
                      </a:solidFill>
                      <a:prstDash val="solid"/>
                      <a:round/>
                      <a:headEnd type="none" w="med" len="med"/>
                      <a:tailEnd type="none" w="med" len="med"/>
                    </a:lnR>
                    <a:lnT w="12700" cap="flat" cmpd="sng" algn="ctr">
                      <a:solidFill>
                        <a:srgbClr val="FF5A06"/>
                      </a:solidFill>
                      <a:prstDash val="solid"/>
                      <a:round/>
                      <a:headEnd type="none" w="med" len="med"/>
                      <a:tailEnd type="none" w="med" len="med"/>
                    </a:lnT>
                    <a:lnB w="12700" cap="flat" cmpd="sng" algn="ctr">
                      <a:solidFill>
                        <a:srgbClr val="FF5A06"/>
                      </a:solidFill>
                      <a:prstDash val="solid"/>
                      <a:round/>
                      <a:headEnd type="none" w="med" len="med"/>
                      <a:tailEnd type="none" w="med" len="med"/>
                    </a:lnB>
                    <a:lnTlToBr w="12700" cmpd="sng">
                      <a:noFill/>
                      <a:prstDash val="solid"/>
                    </a:lnTlToBr>
                    <a:lnBlToTr w="12700" cmpd="sng">
                      <a:noFill/>
                      <a:prstDash val="solid"/>
                    </a:lnBlToTr>
                    <a:solidFill>
                      <a:srgbClr val="1D3649"/>
                    </a:solidFill>
                  </a:tcPr>
                </a:tc>
                <a:extLst>
                  <a:ext uri="{0D108BD9-81ED-4DB2-BD59-A6C34878D82A}">
                    <a16:rowId xmlns="" xmlns:a16="http://schemas.microsoft.com/office/drawing/2014/main" val="10000"/>
                  </a:ext>
                </a:extLst>
              </a:tr>
              <a:tr h="4825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Flows</a:t>
                      </a:r>
                      <a:endParaRPr lang="en-US" sz="1400" b="0"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b="1"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2003425" indent="0" algn="r"/>
                      <a:endParaRPr lang="en-US" sz="1400" b="1" i="1" dirty="0">
                        <a:latin typeface="Arial" panose="020B0604020202020204" pitchFamily="34" charset="0"/>
                        <a:cs typeface="Arial" panose="020B0604020202020204" pitchFamily="34" charset="0"/>
                      </a:endParaRPr>
                    </a:p>
                  </a:txBody>
                  <a:tcPr>
                    <a:lnL w="12700" cap="flat" cmpd="sng" algn="ctr">
                      <a:solidFill>
                        <a:srgbClr val="FF5A06"/>
                      </a:solidFill>
                      <a:prstDash val="solid"/>
                      <a:round/>
                      <a:headEnd type="none" w="med" len="med"/>
                      <a:tailEnd type="none" w="med" len="med"/>
                    </a:lnL>
                    <a:lnR w="12700" cap="flat" cmpd="sng" algn="ctr">
                      <a:solidFill>
                        <a:srgbClr val="FF5A06"/>
                      </a:solidFill>
                      <a:prstDash val="solid"/>
                      <a:round/>
                      <a:headEnd type="none" w="med" len="med"/>
                      <a:tailEnd type="none" w="med" len="med"/>
                    </a:lnR>
                    <a:lnT w="12700" cap="flat" cmpd="sng" algn="ctr">
                      <a:solidFill>
                        <a:srgbClr val="FF5A06"/>
                      </a:solidFill>
                      <a:prstDash val="solid"/>
                      <a:round/>
                      <a:headEnd type="none" w="med" len="med"/>
                      <a:tailEnd type="none" w="med" len="med"/>
                    </a:lnT>
                    <a:lnB w="12700" cap="flat" cmpd="sng" algn="ctr">
                      <a:solidFill>
                        <a:srgbClr val="FF5A0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50051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Packets</a:t>
                      </a:r>
                      <a:endParaRPr lang="en-US" sz="1400" b="0"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b="1"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50051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Vulnerabilities</a:t>
                      </a:r>
                      <a:endParaRPr lang="en-US" sz="1400" b="0"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b="1"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50051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Configurations</a:t>
                      </a:r>
                      <a:endParaRPr lang="en-US" sz="1400" b="0"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b="1" i="1" dirty="0">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500510">
                <a:tc>
                  <a:txBody>
                    <a:bodyPr/>
                    <a:lstStyle/>
                    <a:p>
                      <a:pPr algn="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Logs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altLang="en-US" sz="1400" b="1" i="1" dirty="0">
                        <a:solidFill>
                          <a:schemeClr val="tx1">
                            <a:lumMod val="65000"/>
                            <a:lumOff val="35000"/>
                          </a:schemeClr>
                        </a:solidFill>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5"/>
                  </a:ext>
                </a:extLst>
              </a:tr>
              <a:tr h="50051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a:solidFill>
                            <a:schemeClr val="tx1">
                              <a:lumMod val="65000"/>
                              <a:lumOff val="35000"/>
                            </a:schemeClr>
                          </a:solidFill>
                          <a:latin typeface="Arial" panose="020B0604020202020204" pitchFamily="34" charset="0"/>
                          <a:cs typeface="Arial" panose="020B0604020202020204" pitchFamily="34" charset="0"/>
                        </a:rPr>
                        <a:t>Events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altLang="en-US" sz="1400" b="1" i="1" dirty="0">
                        <a:solidFill>
                          <a:schemeClr val="tx1">
                            <a:lumMod val="65000"/>
                            <a:lumOff val="35000"/>
                          </a:schemeClr>
                        </a:solidFill>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6"/>
                  </a:ext>
                </a:extLst>
              </a:tr>
              <a:tr h="53450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400" b="0" i="1" dirty="0" smtClean="0">
                          <a:solidFill>
                            <a:schemeClr val="tx1">
                              <a:lumMod val="65000"/>
                              <a:lumOff val="35000"/>
                            </a:schemeClr>
                          </a:solidFill>
                          <a:latin typeface="Arial" panose="020B0604020202020204" pitchFamily="34" charset="0"/>
                          <a:cs typeface="Arial" panose="020B0604020202020204" pitchFamily="34" charset="0"/>
                        </a:rPr>
                        <a:t>Response</a:t>
                      </a:r>
                      <a:endParaRPr lang="en-US" altLang="en-US" sz="1400" b="0" i="1" dirty="0">
                        <a:solidFill>
                          <a:schemeClr val="tx1">
                            <a:lumMod val="65000"/>
                            <a:lumOff val="35000"/>
                          </a:schemeClr>
                        </a:solidFill>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altLang="en-US" sz="1400" b="1" i="1" dirty="0">
                        <a:solidFill>
                          <a:schemeClr val="tx1">
                            <a:lumMod val="65000"/>
                            <a:lumOff val="35000"/>
                          </a:schemeClr>
                        </a:solidFill>
                        <a:latin typeface="Arial" panose="020B0604020202020204" pitchFamily="34" charset="0"/>
                        <a:cs typeface="Arial" panose="020B0604020202020204" pitchFamily="34" charset="0"/>
                      </a:endParaRPr>
                    </a:p>
                  </a:txBody>
                  <a:tcPr anchor="ctr">
                    <a:lnL w="6350" cap="flat" cmpd="sng" algn="ctr">
                      <a:solidFill>
                        <a:schemeClr val="bg1">
                          <a:lumMod val="85000"/>
                        </a:schemeClr>
                      </a:solidFill>
                      <a:prstDash val="solid"/>
                      <a:round/>
                      <a:headEnd type="none" w="med" len="med"/>
                      <a:tailEnd type="none" w="med" len="med"/>
                    </a:lnL>
                    <a:lnR w="12700" cap="flat" cmpd="sng" algn="ctr">
                      <a:solidFill>
                        <a:srgbClr val="FF5A0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3425" indent="0" algn="r"/>
                      <a:endParaRPr lang="en-US" sz="1400" b="1" i="1" dirty="0">
                        <a:latin typeface="Arial" panose="020B0604020202020204" pitchFamily="34" charset="0"/>
                        <a:cs typeface="Arial" panose="020B0604020202020204" pitchFamily="34" charset="0"/>
                      </a:endParaRPr>
                    </a:p>
                  </a:txBody>
                  <a:tcPr>
                    <a:lnL w="12700" cap="flat" cmpd="sng" algn="ctr">
                      <a:solidFill>
                        <a:srgbClr val="FF5A06"/>
                      </a:solidFill>
                      <a:prstDash val="solid"/>
                      <a:round/>
                      <a:headEnd type="none" w="med" len="med"/>
                      <a:tailEnd type="none" w="med" len="med"/>
                    </a:lnL>
                    <a:lnR w="12700" cap="flat" cmpd="sng" algn="ctr">
                      <a:solidFill>
                        <a:srgbClr val="FF5A06"/>
                      </a:solidFill>
                      <a:prstDash val="solid"/>
                      <a:round/>
                      <a:headEnd type="none" w="med" len="med"/>
                      <a:tailEnd type="none" w="med" len="med"/>
                    </a:lnR>
                    <a:lnT w="12700" cap="flat" cmpd="sng" algn="ctr">
                      <a:solidFill>
                        <a:srgbClr val="FF5A06"/>
                      </a:solidFill>
                      <a:prstDash val="solid"/>
                      <a:round/>
                      <a:headEnd type="none" w="med" len="med"/>
                      <a:tailEnd type="none" w="med" len="med"/>
                    </a:lnT>
                    <a:lnB w="12700" cap="flat" cmpd="sng" algn="ctr">
                      <a:solidFill>
                        <a:srgbClr val="FF5A0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a:xfrm>
            <a:off x="291156" y="196227"/>
            <a:ext cx="7962900" cy="388271"/>
          </a:xfrm>
        </p:spPr>
        <p:txBody>
          <a:bodyPr/>
          <a:lstStyle/>
          <a:p>
            <a:r>
              <a:rPr lang="hu-HU" dirty="0" smtClean="0"/>
              <a:t>Hét fő funkció egyetlen termékben, közös platformon</a:t>
            </a:r>
            <a:endParaRPr lang="hu-HU" dirty="0"/>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b="14306"/>
          <a:stretch/>
        </p:blipFill>
        <p:spPr>
          <a:xfrm>
            <a:off x="289632" y="887307"/>
            <a:ext cx="1291837" cy="449580"/>
          </a:xfrm>
          <a:prstGeom prst="rect">
            <a:avLst/>
          </a:prstGeom>
        </p:spPr>
      </p:pic>
      <p:grpSp>
        <p:nvGrpSpPr>
          <p:cNvPr id="5" name="Group 4"/>
          <p:cNvGrpSpPr/>
          <p:nvPr/>
        </p:nvGrpSpPr>
        <p:grpSpPr>
          <a:xfrm>
            <a:off x="5847856" y="1028700"/>
            <a:ext cx="3044684" cy="3823991"/>
            <a:chOff x="5788295" y="1102359"/>
            <a:chExt cx="3044684" cy="3823991"/>
          </a:xfrm>
        </p:grpSpPr>
        <p:sp>
          <p:nvSpPr>
            <p:cNvPr id="90" name="TextBox 14"/>
            <p:cNvSpPr txBox="1">
              <a:spLocks noChangeArrowheads="1"/>
            </p:cNvSpPr>
            <p:nvPr/>
          </p:nvSpPr>
          <p:spPr bwMode="auto">
            <a:xfrm>
              <a:off x="5839844" y="1595159"/>
              <a:ext cx="2886075"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MS PGothic" panose="020B0600070205080204" pitchFamily="34" charset="-128"/>
                </a:defRPr>
              </a:lvl1pPr>
              <a:lvl2pPr marL="742950" indent="-285750">
                <a:defRPr sz="1200">
                  <a:solidFill>
                    <a:schemeClr val="tx1"/>
                  </a:solidFill>
                  <a:latin typeface="Arial" panose="020B0604020202020204" pitchFamily="34" charset="0"/>
                  <a:ea typeface="MS PGothic" panose="020B0600070205080204" pitchFamily="34" charset="-128"/>
                </a:defRPr>
              </a:lvl2pPr>
              <a:lvl3pPr marL="1143000" indent="-228600">
                <a:defRPr sz="1200">
                  <a:solidFill>
                    <a:schemeClr val="tx1"/>
                  </a:solidFill>
                  <a:latin typeface="Arial" panose="020B0604020202020204" pitchFamily="34" charset="0"/>
                  <a:ea typeface="MS PGothic" panose="020B0600070205080204" pitchFamily="34" charset="-128"/>
                </a:defRPr>
              </a:lvl3pPr>
              <a:lvl4pPr marL="1600200" indent="-228600">
                <a:defRPr sz="1200">
                  <a:solidFill>
                    <a:schemeClr val="tx1"/>
                  </a:solidFill>
                  <a:latin typeface="Arial" panose="020B0604020202020204" pitchFamily="34" charset="0"/>
                  <a:ea typeface="MS PGothic" panose="020B0600070205080204" pitchFamily="34" charset="-128"/>
                </a:defRPr>
              </a:lvl4pPr>
              <a:lvl5pPr marL="2057400" indent="-228600">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1400" i="1" dirty="0">
                  <a:solidFill>
                    <a:schemeClr val="bg2"/>
                  </a:solidFill>
                  <a:cs typeface="Arial" panose="020B0604020202020204" pitchFamily="34" charset="0"/>
                </a:rPr>
                <a:t>An integrated, unified architecture in a single web-based console</a:t>
              </a:r>
            </a:p>
          </p:txBody>
        </p:sp>
        <p:pic>
          <p:nvPicPr>
            <p:cNvPr id="56" name="Picture 55"/>
            <p:cNvPicPr>
              <a:picLocks noChangeAspect="1"/>
            </p:cNvPicPr>
            <p:nvPr/>
          </p:nvPicPr>
          <p:blipFill rotWithShape="1">
            <a:blip r:embed="rId4" cstate="screen">
              <a:clrChange>
                <a:clrFrom>
                  <a:srgbClr val="FFFFFF"/>
                </a:clrFrom>
                <a:clrTo>
                  <a:srgbClr val="FFFFFF">
                    <a:alpha val="0"/>
                  </a:srgbClr>
                </a:clrTo>
              </a:clrChange>
              <a:lum bright="100000"/>
              <a:extLst>
                <a:ext uri="{28A0092B-C50C-407E-A947-70E740481C1C}">
                  <a14:useLocalDpi xmlns:a14="http://schemas.microsoft.com/office/drawing/2010/main"/>
                </a:ext>
              </a:extLst>
            </a:blip>
            <a:srcRect t="-17594"/>
            <a:stretch/>
          </p:blipFill>
          <p:spPr>
            <a:xfrm>
              <a:off x="8398947" y="1102359"/>
              <a:ext cx="419085" cy="312420"/>
            </a:xfrm>
            <a:prstGeom prst="rect">
              <a:avLst/>
            </a:prstGeom>
            <a:noFill/>
            <a:ln>
              <a:noFill/>
            </a:ln>
          </p:spPr>
        </p:pic>
        <p:grpSp>
          <p:nvGrpSpPr>
            <p:cNvPr id="14" name="Group 13"/>
            <p:cNvGrpSpPr/>
            <p:nvPr/>
          </p:nvGrpSpPr>
          <p:grpSpPr>
            <a:xfrm>
              <a:off x="5788295" y="2146932"/>
              <a:ext cx="3044684" cy="2779418"/>
              <a:chOff x="5856283" y="2146932"/>
              <a:chExt cx="3044684" cy="2779418"/>
            </a:xfrm>
          </p:grpSpPr>
          <p:grpSp>
            <p:nvGrpSpPr>
              <p:cNvPr id="6" name="Group 5"/>
              <p:cNvGrpSpPr/>
              <p:nvPr/>
            </p:nvGrpSpPr>
            <p:grpSpPr>
              <a:xfrm>
                <a:off x="5856283" y="2146932"/>
                <a:ext cx="3031943" cy="2264413"/>
                <a:chOff x="5856283" y="2463889"/>
                <a:chExt cx="3031943" cy="2264413"/>
              </a:xfrm>
            </p:grpSpPr>
            <p:pic>
              <p:nvPicPr>
                <p:cNvPr id="99" name="Picture 9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6283" y="2463889"/>
                  <a:ext cx="3031943" cy="2153425"/>
                </a:xfrm>
                <a:prstGeom prst="rect">
                  <a:avLst/>
                </a:prstGeom>
              </p:spPr>
            </p:pic>
            <p:pic>
              <p:nvPicPr>
                <p:cNvPr id="104" name="Picture 103"/>
                <p:cNvPicPr>
                  <a:picLocks/>
                </p:cNvPicPr>
                <p:nvPr/>
              </p:nvPicPr>
              <p:blipFill>
                <a:blip r:embed="rId6" cstate="screen">
                  <a:extLst>
                    <a:ext uri="{28A0092B-C50C-407E-A947-70E740481C1C}">
                      <a14:useLocalDpi xmlns:a14="http://schemas.microsoft.com/office/drawing/2010/main"/>
                    </a:ext>
                  </a:extLst>
                </a:blip>
                <a:stretch>
                  <a:fillRect/>
                </a:stretch>
              </p:blipFill>
              <p:spPr>
                <a:xfrm>
                  <a:off x="6265245" y="2634771"/>
                  <a:ext cx="2249138" cy="1390469"/>
                </a:xfrm>
                <a:prstGeom prst="rect">
                  <a:avLst/>
                </a:prstGeom>
                <a:effectLst/>
              </p:spPr>
            </p:pic>
            <p:pic>
              <p:nvPicPr>
                <p:cNvPr id="51" name="Picture 50"/>
                <p:cNvPicPr>
                  <a:picLocks noChangeAspect="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6055233" y="3883941"/>
                  <a:ext cx="2645354" cy="84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extBox 12"/>
              <p:cNvSpPr txBox="1"/>
              <p:nvPr/>
            </p:nvSpPr>
            <p:spPr>
              <a:xfrm>
                <a:off x="5856283" y="4464685"/>
                <a:ext cx="3044684" cy="461665"/>
              </a:xfrm>
              <a:prstGeom prst="rect">
                <a:avLst/>
              </a:prstGeom>
              <a:noFill/>
            </p:spPr>
            <p:txBody>
              <a:bodyPr wrap="square" rtlCol="0">
                <a:spAutoFit/>
              </a:bodyPr>
              <a:lstStyle/>
              <a:p>
                <a:pPr algn="ctr"/>
                <a:r>
                  <a:rPr lang="en-US" b="1" kern="0" dirty="0">
                    <a:solidFill>
                      <a:schemeClr val="bg2"/>
                    </a:solidFill>
                    <a:cs typeface="Arial" panose="020B0604020202020204" pitchFamily="34" charset="0"/>
                  </a:rPr>
                  <a:t>IBM Security QRadar</a:t>
                </a:r>
                <a:br>
                  <a:rPr lang="en-US" b="1" kern="0" dirty="0">
                    <a:solidFill>
                      <a:schemeClr val="bg2"/>
                    </a:solidFill>
                    <a:cs typeface="Arial" panose="020B0604020202020204" pitchFamily="34" charset="0"/>
                  </a:rPr>
                </a:br>
                <a:r>
                  <a:rPr lang="en-US" b="1" kern="0" dirty="0">
                    <a:solidFill>
                      <a:schemeClr val="bg2"/>
                    </a:solidFill>
                    <a:cs typeface="Arial" panose="020B0604020202020204" pitchFamily="34" charset="0"/>
                  </a:rPr>
                  <a:t>Security Intelligence Platform</a:t>
                </a:r>
              </a:p>
            </p:txBody>
          </p:sp>
        </p:grpSp>
      </p:grpSp>
      <p:pic>
        <p:nvPicPr>
          <p:cNvPr id="7" name="Picture 6"/>
          <p:cNvPicPr>
            <a:picLocks noChangeAspect="1"/>
          </p:cNvPicPr>
          <p:nvPr/>
        </p:nvPicPr>
        <p:blipFill>
          <a:blip r:embed="rId8"/>
          <a:stretch>
            <a:fillRect/>
          </a:stretch>
        </p:blipFill>
        <p:spPr>
          <a:xfrm>
            <a:off x="1790700" y="1432283"/>
            <a:ext cx="3859102" cy="2905403"/>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3600" y="4475383"/>
            <a:ext cx="2654862" cy="292950"/>
          </a:xfrm>
          <a:prstGeom prst="rect">
            <a:avLst/>
          </a:prstGeom>
        </p:spPr>
      </p:pic>
    </p:spTree>
    <p:extLst>
      <p:ext uri="{BB962C8B-B14F-4D97-AF65-F5344CB8AC3E}">
        <p14:creationId xmlns:p14="http://schemas.microsoft.com/office/powerpoint/2010/main" val="1389015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0234"/>
            <a:ext cx="7962900" cy="364936"/>
          </a:xfrm>
        </p:spPr>
        <p:txBody>
          <a:bodyPr/>
          <a:lstStyle/>
          <a:p>
            <a:r>
              <a:rPr lang="hu-HU" dirty="0" smtClean="0"/>
              <a:t>Elemzők értékelései</a:t>
            </a:r>
            <a:endParaRPr lang="hu-HU" dirty="0"/>
          </a:p>
        </p:txBody>
      </p:sp>
      <p:pic>
        <p:nvPicPr>
          <p:cNvPr id="10" name="Picture 3"/>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flipH="1">
            <a:off x="385000" y="746249"/>
            <a:ext cx="8342515" cy="4358411"/>
          </a:xfrm>
          <a:prstGeom prst="rect">
            <a:avLst/>
          </a:prstGeom>
          <a:noFill/>
          <a:ln>
            <a:noFill/>
          </a:ln>
          <a:effectLst>
            <a:innerShdw blurRad="114300">
              <a:prstClr val="black"/>
            </a:innerShdw>
          </a:effectLst>
          <a:extLst>
            <a:ext uri="{909E8E84-426E-40dd-AFC4-6F175D3DCCD1}">
              <a14:hiddenFill xmlns="" xmlns:a14="http://schemas.microsoft.com/office/drawing/2010/main">
                <a:solidFill>
                  <a:schemeClr val="accent1"/>
                </a:solidFill>
              </a14:hiddenFill>
            </a:ext>
          </a:extLst>
        </p:spPr>
      </p:pic>
      <p:sp>
        <p:nvSpPr>
          <p:cNvPr id="11" name="Rectangle 10"/>
          <p:cNvSpPr/>
          <p:nvPr/>
        </p:nvSpPr>
        <p:spPr bwMode="auto">
          <a:xfrm>
            <a:off x="386080" y="746785"/>
            <a:ext cx="8341360" cy="457200"/>
          </a:xfrm>
          <a:prstGeom prst="rect">
            <a:avLst/>
          </a:prstGeom>
          <a:solidFill>
            <a:srgbClr val="1D3649"/>
          </a:solidFill>
          <a:ln w="19050">
            <a:noFill/>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800" b="1" dirty="0">
                <a:solidFill>
                  <a:schemeClr val="bg1"/>
                </a:solidFill>
              </a:rPr>
              <a:t>IBM Security Intelligence</a:t>
            </a:r>
            <a:endParaRPr lang="en-US" sz="1800" b="1" dirty="0">
              <a:solidFill>
                <a:schemeClr val="bg1"/>
              </a:solidFill>
              <a:latin typeface="Arial" charset="0"/>
              <a:ea typeface="ＭＳ Ｐゴシック" charset="0"/>
            </a:endParaRPr>
          </a:p>
        </p:txBody>
      </p:sp>
      <p:pic>
        <p:nvPicPr>
          <p:cNvPr id="12" name="Picture 11"/>
          <p:cNvPicPr>
            <a:picLocks noChangeAspect="1"/>
          </p:cNvPicPr>
          <p:nvPr/>
        </p:nvPicPr>
        <p:blipFill rotWithShape="1">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6995550" y="1299302"/>
            <a:ext cx="1684116" cy="1926990"/>
          </a:xfrm>
          <a:prstGeom prst="rect">
            <a:avLst/>
          </a:prstGeom>
          <a:effectLst>
            <a:reflection blurRad="6350" stA="52000" endA="300" endPos="35000" dir="5400000" sy="-100000" algn="bl" rotWithShape="0"/>
          </a:effectLst>
        </p:spPr>
      </p:pic>
      <p:sp>
        <p:nvSpPr>
          <p:cNvPr id="13" name="Rectangle 12"/>
          <p:cNvSpPr/>
          <p:nvPr/>
        </p:nvSpPr>
        <p:spPr bwMode="auto">
          <a:xfrm>
            <a:off x="4770426" y="3215462"/>
            <a:ext cx="3937353" cy="335032"/>
          </a:xfrm>
          <a:prstGeom prst="rect">
            <a:avLst/>
          </a:prstGeom>
          <a:gradFill flip="none" rotWithShape="1">
            <a:gsLst>
              <a:gs pos="31000">
                <a:srgbClr val="FAD9B4">
                  <a:lumMod val="0"/>
                  <a:lumOff val="100000"/>
                  <a:alpha val="0"/>
                </a:srgbClr>
              </a:gs>
              <a:gs pos="0">
                <a:schemeClr val="bg1">
                  <a:lumMod val="75000"/>
                </a:schemeClr>
              </a:gs>
            </a:gsLst>
            <a:lin ang="810000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4" name="Content Placeholder 5"/>
          <p:cNvSpPr txBox="1">
            <a:spLocks/>
          </p:cNvSpPr>
          <p:nvPr/>
        </p:nvSpPr>
        <p:spPr>
          <a:xfrm>
            <a:off x="557937" y="1402418"/>
            <a:ext cx="8004172" cy="3400402"/>
          </a:xfrm>
          <a:prstGeom prst="rect">
            <a:avLst/>
          </a:prstGeom>
        </p:spPr>
        <p:txBody>
          <a:bodyPr/>
          <a:lstStyle>
            <a:lvl1pPr marL="238125" indent="-238125"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cs typeface="MS PGothic" pitchFamily="34" charset="-128"/>
              </a:defRPr>
            </a:lvl1pPr>
            <a:lvl2pPr marL="495300" indent="-219075" algn="l" rtl="0" eaLnBrk="0" fontAlgn="base" hangingPunct="0">
              <a:spcBef>
                <a:spcPct val="20000"/>
              </a:spcBef>
              <a:spcAft>
                <a:spcPct val="0"/>
              </a:spcAft>
              <a:buClr>
                <a:schemeClr val="tx1"/>
              </a:buClr>
              <a:buFont typeface="Arial" pitchFamily="34" charset="0"/>
              <a:buChar char="–"/>
              <a:defRPr sz="1400">
                <a:solidFill>
                  <a:schemeClr val="tx1"/>
                </a:solidFill>
                <a:latin typeface="+mn-lt"/>
                <a:ea typeface="MS PGothic" pitchFamily="34" charset="-128"/>
                <a:cs typeface="MS PGothic" charset="0"/>
              </a:defRPr>
            </a:lvl2pPr>
            <a:lvl3pPr marL="665163" indent="-173038" algn="l" rtl="0" eaLnBrk="0" fontAlgn="base" hangingPunct="0">
              <a:spcBef>
                <a:spcPct val="20000"/>
              </a:spcBef>
              <a:spcAft>
                <a:spcPct val="0"/>
              </a:spcAft>
              <a:buClr>
                <a:schemeClr val="tx1"/>
              </a:buClr>
              <a:buChar char="•"/>
              <a:defRPr sz="1400">
                <a:solidFill>
                  <a:schemeClr val="tx1"/>
                </a:solidFill>
                <a:latin typeface="+mn-lt"/>
                <a:ea typeface="MS PGothic" pitchFamily="34" charset="-128"/>
                <a:cs typeface="MS PGothic" charset="0"/>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MS PGothic"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pPr>
              <a:lnSpc>
                <a:spcPct val="90000"/>
              </a:lnSpc>
              <a:spcBef>
                <a:spcPts val="600"/>
              </a:spcBef>
            </a:pPr>
            <a:r>
              <a:rPr lang="en-CA" sz="1800" b="1" dirty="0"/>
              <a:t>Leader in the Gartner Magic Quadrant since 2009</a:t>
            </a:r>
            <a:r>
              <a:rPr lang="en-CA" sz="1800" dirty="0"/>
              <a:t> </a:t>
            </a:r>
            <a:br>
              <a:rPr lang="en-CA" sz="1800" dirty="0"/>
            </a:br>
            <a:r>
              <a:rPr lang="en-CA" sz="1800" dirty="0"/>
              <a:t>Security Information and Event Management (SIEM)</a:t>
            </a:r>
            <a:endParaRPr lang="en-CA" sz="1800" b="1" dirty="0"/>
          </a:p>
          <a:p>
            <a:pPr>
              <a:lnSpc>
                <a:spcPct val="90000"/>
              </a:lnSpc>
              <a:spcBef>
                <a:spcPts val="2400"/>
              </a:spcBef>
            </a:pPr>
            <a:r>
              <a:rPr lang="en-US" sz="1800" b="1" dirty="0" smtClean="0"/>
              <a:t>#1 in SIEM market share by </a:t>
            </a:r>
            <a:r>
              <a:rPr lang="en-US" sz="1800" b="1" dirty="0"/>
              <a:t>Gartner</a:t>
            </a:r>
            <a:r>
              <a:rPr lang="en-US" sz="1800" b="1" dirty="0" smtClean="0"/>
              <a:t> and IDC</a:t>
            </a:r>
          </a:p>
          <a:p>
            <a:pPr>
              <a:lnSpc>
                <a:spcPct val="90000"/>
              </a:lnSpc>
              <a:spcBef>
                <a:spcPts val="2400"/>
              </a:spcBef>
            </a:pPr>
            <a:r>
              <a:rPr lang="en-US" sz="1800" b="1" dirty="0" smtClean="0"/>
              <a:t>#</a:t>
            </a:r>
            <a:r>
              <a:rPr lang="en-US" sz="1800" b="1" dirty="0"/>
              <a:t>1 IDC Security Vulnerability Management </a:t>
            </a:r>
            <a:r>
              <a:rPr lang="en-US" sz="1800" dirty="0"/>
              <a:t>(including SIEM</a:t>
            </a:r>
            <a:r>
              <a:rPr lang="en-US" sz="1800" dirty="0" smtClean="0"/>
              <a:t>)</a:t>
            </a:r>
          </a:p>
          <a:p>
            <a:pPr>
              <a:lnSpc>
                <a:spcPct val="90000"/>
              </a:lnSpc>
              <a:spcBef>
                <a:spcPts val="2400"/>
              </a:spcBef>
            </a:pPr>
            <a:r>
              <a:rPr lang="en-US" sz="1800" b="1" dirty="0"/>
              <a:t>2016 SANS Best SIEM </a:t>
            </a:r>
            <a:r>
              <a:rPr lang="en-US" sz="1800" b="1" dirty="0" smtClean="0"/>
              <a:t>Solution</a:t>
            </a:r>
          </a:p>
          <a:p>
            <a:pPr>
              <a:lnSpc>
                <a:spcPct val="90000"/>
              </a:lnSpc>
              <a:spcBef>
                <a:spcPts val="2400"/>
              </a:spcBef>
            </a:pPr>
            <a:r>
              <a:rPr lang="en-US" sz="1800" b="1" dirty="0"/>
              <a:t>“By integrating the UBA App with QRadar, and making it easy to deploy via the Security App Exchange, IBM has established a strong differentiator in the increasingly crucial field of security analytics.” TBRI</a:t>
            </a:r>
          </a:p>
        </p:txBody>
      </p:sp>
    </p:spTree>
    <p:extLst>
      <p:ext uri="{BB962C8B-B14F-4D97-AF65-F5344CB8AC3E}">
        <p14:creationId xmlns:p14="http://schemas.microsoft.com/office/powerpoint/2010/main" val="570408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0676" y="731148"/>
            <a:ext cx="8226124" cy="3116952"/>
            <a:chOff x="285751" y="731148"/>
            <a:chExt cx="8570976" cy="3247619"/>
          </a:xfrm>
        </p:grpSpPr>
        <p:sp>
          <p:nvSpPr>
            <p:cNvPr id="37" name="Rectangle 36"/>
            <p:cNvSpPr/>
            <p:nvPr/>
          </p:nvSpPr>
          <p:spPr>
            <a:xfrm>
              <a:off x="285751" y="731148"/>
              <a:ext cx="8570976" cy="3247619"/>
            </a:xfrm>
            <a:prstGeom prst="rect">
              <a:avLst/>
            </a:prstGeom>
            <a:solidFill>
              <a:srgbClr val="FFFFFF"/>
            </a:solidFill>
            <a:ln w="19050">
              <a:solidFill>
                <a:schemeClr val="bg1">
                  <a:lumMod val="95000"/>
                </a:schemeClr>
              </a:solid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5000"/>
                </a:lnSpc>
              </a:pPr>
              <a:endParaRPr lang="en-US" sz="1400" dirty="0">
                <a:solidFill>
                  <a:schemeClr val="bg1"/>
                </a:solidFill>
                <a:latin typeface="Arial"/>
                <a:ea typeface="ＭＳ Ｐゴシック"/>
                <a:cs typeface="Arial" pitchFamily="34" charset="0"/>
              </a:endParaRPr>
            </a:p>
          </p:txBody>
        </p:sp>
        <p:sp>
          <p:nvSpPr>
            <p:cNvPr id="9" name="Rectangle 8"/>
            <p:cNvSpPr/>
            <p:nvPr/>
          </p:nvSpPr>
          <p:spPr>
            <a:xfrm>
              <a:off x="285751" y="735406"/>
              <a:ext cx="2491604" cy="649441"/>
            </a:xfrm>
            <a:prstGeom prst="rect">
              <a:avLst/>
            </a:prstGeom>
            <a:solidFill>
              <a:schemeClr val="accent4"/>
            </a:solidFill>
            <a:ln w="1905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5000"/>
                </a:lnSpc>
              </a:pPr>
              <a:r>
                <a:rPr lang="en-US" sz="1400" b="1" dirty="0" smtClean="0">
                  <a:solidFill>
                    <a:schemeClr val="bg1"/>
                  </a:solidFill>
                </a:rPr>
                <a:t>2014</a:t>
              </a:r>
              <a:endParaRPr lang="en-US" sz="1400" b="1" dirty="0">
                <a:solidFill>
                  <a:schemeClr val="bg1"/>
                </a:solidFill>
              </a:endParaRPr>
            </a:p>
            <a:p>
              <a:pPr algn="ctr">
                <a:lnSpc>
                  <a:spcPct val="85000"/>
                </a:lnSpc>
              </a:pPr>
              <a:r>
                <a:rPr lang="en-US" sz="1400" b="1" dirty="0">
                  <a:solidFill>
                    <a:schemeClr val="bg1"/>
                  </a:solidFill>
                </a:rPr>
                <a:t>800+ </a:t>
              </a:r>
              <a:r>
                <a:rPr lang="hu-HU" sz="1400" b="1" dirty="0" smtClean="0">
                  <a:solidFill>
                    <a:schemeClr val="bg1"/>
                  </a:solidFill>
                </a:rPr>
                <a:t>millió adat</a:t>
              </a:r>
              <a:endParaRPr lang="hu-HU" sz="1400" b="1" dirty="0">
                <a:solidFill>
                  <a:schemeClr val="bg1"/>
                </a:solidFill>
              </a:endParaRPr>
            </a:p>
          </p:txBody>
        </p:sp>
        <p:sp>
          <p:nvSpPr>
            <p:cNvPr id="10" name="Rectangle 9"/>
            <p:cNvSpPr/>
            <p:nvPr/>
          </p:nvSpPr>
          <p:spPr>
            <a:xfrm>
              <a:off x="2810607" y="735406"/>
              <a:ext cx="2892384" cy="647930"/>
            </a:xfrm>
            <a:prstGeom prst="rect">
              <a:avLst/>
            </a:prstGeom>
            <a:solidFill>
              <a:schemeClr val="accent4"/>
            </a:solidFill>
            <a:ln w="1905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5000"/>
                </a:lnSpc>
              </a:pPr>
              <a:r>
                <a:rPr lang="en-US" sz="1400" b="1" dirty="0" smtClean="0">
                  <a:solidFill>
                    <a:schemeClr val="bg1"/>
                  </a:solidFill>
                </a:rPr>
                <a:t>2015</a:t>
              </a:r>
              <a:endParaRPr lang="en-US" sz="1400" b="1" dirty="0">
                <a:solidFill>
                  <a:schemeClr val="bg1"/>
                </a:solidFill>
              </a:endParaRPr>
            </a:p>
            <a:p>
              <a:pPr algn="ctr">
                <a:lnSpc>
                  <a:spcPct val="85000"/>
                </a:lnSpc>
              </a:pPr>
              <a:r>
                <a:rPr lang="en-US" sz="1400" b="1" dirty="0">
                  <a:solidFill>
                    <a:schemeClr val="bg1"/>
                  </a:solidFill>
                </a:rPr>
                <a:t>1+ </a:t>
              </a:r>
              <a:r>
                <a:rPr lang="hu-HU" sz="1400" b="1" dirty="0" smtClean="0">
                  <a:solidFill>
                    <a:schemeClr val="bg1"/>
                  </a:solidFill>
                </a:rPr>
                <a:t>milliárd adat</a:t>
              </a:r>
              <a:endParaRPr lang="hu-HU" sz="1400" b="1" dirty="0">
                <a:solidFill>
                  <a:schemeClr val="bg1"/>
                </a:solidFill>
              </a:endParaRPr>
            </a:p>
          </p:txBody>
        </p:sp>
        <p:sp>
          <p:nvSpPr>
            <p:cNvPr id="14" name="Rectangle 13"/>
            <p:cNvSpPr/>
            <p:nvPr/>
          </p:nvSpPr>
          <p:spPr>
            <a:xfrm>
              <a:off x="5736243" y="735406"/>
              <a:ext cx="3120483" cy="647930"/>
            </a:xfrm>
            <a:prstGeom prst="rect">
              <a:avLst/>
            </a:prstGeom>
            <a:solidFill>
              <a:schemeClr val="accent4"/>
            </a:solidFill>
            <a:ln w="1905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5000"/>
                </a:lnSpc>
              </a:pPr>
              <a:r>
                <a:rPr lang="hu-HU" sz="1400" b="1" dirty="0" smtClean="0">
                  <a:solidFill>
                    <a:schemeClr val="bg1"/>
                  </a:solidFill>
                </a:rPr>
                <a:t>2016</a:t>
              </a:r>
            </a:p>
            <a:p>
              <a:pPr algn="ctr">
                <a:lnSpc>
                  <a:spcPct val="85000"/>
                </a:lnSpc>
              </a:pPr>
              <a:r>
                <a:rPr lang="hu-HU" sz="1400" b="1" dirty="0" smtClean="0">
                  <a:solidFill>
                    <a:schemeClr val="bg1"/>
                  </a:solidFill>
                  <a:latin typeface="Arial"/>
                  <a:ea typeface="ＭＳ Ｐゴシック"/>
                  <a:cs typeface="Arial" pitchFamily="34" charset="0"/>
                </a:rPr>
                <a:t>Soha nem látott hatás</a:t>
              </a:r>
              <a:endParaRPr lang="hu-HU" sz="1400" dirty="0">
                <a:solidFill>
                  <a:schemeClr val="bg1"/>
                </a:solidFill>
                <a:latin typeface="Arial"/>
                <a:ea typeface="ＭＳ Ｐゴシック"/>
                <a:cs typeface="Arial" pitchFamily="34" charset="0"/>
              </a:endParaRPr>
            </a:p>
          </p:txBody>
        </p:sp>
        <p:pic>
          <p:nvPicPr>
            <p:cNvPr id="35" name="Picture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176" y="1518456"/>
              <a:ext cx="8449814" cy="2361630"/>
            </a:xfrm>
            <a:prstGeom prst="rect">
              <a:avLst/>
            </a:prstGeom>
          </p:spPr>
        </p:pic>
      </p:grpSp>
      <p:sp>
        <p:nvSpPr>
          <p:cNvPr id="2" name="Title 1"/>
          <p:cNvSpPr>
            <a:spLocks noGrp="1"/>
          </p:cNvSpPr>
          <p:nvPr>
            <p:ph type="title"/>
          </p:nvPr>
        </p:nvSpPr>
        <p:spPr/>
        <p:txBody>
          <a:bodyPr/>
          <a:lstStyle/>
          <a:p>
            <a:r>
              <a:rPr lang="hu-HU" dirty="0" smtClean="0"/>
              <a:t>A rosszindulatú támadók nagyobb sebességre gyorsítanak</a:t>
            </a:r>
            <a:endParaRPr lang="hu-HU" dirty="0"/>
          </a:p>
        </p:txBody>
      </p:sp>
      <p:grpSp>
        <p:nvGrpSpPr>
          <p:cNvPr id="17" name="Group 16"/>
          <p:cNvGrpSpPr/>
          <p:nvPr/>
        </p:nvGrpSpPr>
        <p:grpSpPr>
          <a:xfrm>
            <a:off x="1014115" y="4222489"/>
            <a:ext cx="7619191" cy="974811"/>
            <a:chOff x="692545" y="4025046"/>
            <a:chExt cx="7556258" cy="966759"/>
          </a:xfrm>
        </p:grpSpPr>
        <p:sp>
          <p:nvSpPr>
            <p:cNvPr id="18" name="TextBox 17"/>
            <p:cNvSpPr txBox="1"/>
            <p:nvPr/>
          </p:nvSpPr>
          <p:spPr>
            <a:xfrm>
              <a:off x="4683007" y="4160808"/>
              <a:ext cx="2571949" cy="830997"/>
            </a:xfrm>
            <a:prstGeom prst="rect">
              <a:avLst/>
            </a:prstGeom>
            <a:noFill/>
          </p:spPr>
          <p:txBody>
            <a:bodyPr wrap="square" rtlCol="0">
              <a:spAutoFit/>
            </a:bodyPr>
            <a:lstStyle/>
            <a:p>
              <a:pPr defTabSz="913972" fontAlgn="auto">
                <a:spcBef>
                  <a:spcPts val="600"/>
                </a:spcBef>
                <a:spcAft>
                  <a:spcPts val="0"/>
                </a:spcAft>
                <a:tabLst>
                  <a:tab pos="2198688" algn="l"/>
                </a:tabLst>
                <a:defRPr/>
              </a:pPr>
              <a:r>
                <a:rPr lang="en-US" sz="4800" b="1" spc="-300" baseline="22000" dirty="0">
                  <a:solidFill>
                    <a:schemeClr val="accent4"/>
                  </a:solidFill>
                </a:rPr>
                <a:t>$</a:t>
              </a:r>
              <a:r>
                <a:rPr lang="en-US" sz="4800" b="1" spc="-300" dirty="0">
                  <a:solidFill>
                    <a:schemeClr val="accent4"/>
                  </a:solidFill>
                </a:rPr>
                <a:t>6.5M</a:t>
              </a:r>
              <a:endParaRPr lang="en-US" sz="4800" spc="-300" baseline="30000" dirty="0">
                <a:solidFill>
                  <a:schemeClr val="accent4"/>
                </a:solidFill>
              </a:endParaRPr>
            </a:p>
          </p:txBody>
        </p:sp>
        <p:sp>
          <p:nvSpPr>
            <p:cNvPr id="19" name="TextBox 18"/>
            <p:cNvSpPr txBox="1"/>
            <p:nvPr/>
          </p:nvSpPr>
          <p:spPr>
            <a:xfrm>
              <a:off x="4727419" y="4025046"/>
              <a:ext cx="3521384" cy="305235"/>
            </a:xfrm>
            <a:prstGeom prst="rect">
              <a:avLst/>
            </a:prstGeom>
            <a:noFill/>
          </p:spPr>
          <p:txBody>
            <a:bodyPr wrap="square" rtlCol="0">
              <a:spAutoFit/>
            </a:bodyPr>
            <a:lstStyle/>
            <a:p>
              <a:pPr defTabSz="913972" fontAlgn="auto">
                <a:spcBef>
                  <a:spcPts val="600"/>
                </a:spcBef>
                <a:spcAft>
                  <a:spcPts val="0"/>
                </a:spcAft>
                <a:tabLst>
                  <a:tab pos="1890713" algn="l"/>
                </a:tabLst>
                <a:defRPr/>
              </a:pPr>
              <a:r>
                <a:rPr lang="hu-HU" sz="1400" dirty="0" smtClean="0">
                  <a:solidFill>
                    <a:schemeClr val="accent4"/>
                  </a:solidFill>
                  <a:latin typeface="Arial"/>
                </a:rPr>
                <a:t>A támadás átlagos költsége az USA-ban</a:t>
              </a:r>
              <a:endParaRPr lang="hu-HU" sz="700" kern="0" dirty="0">
                <a:solidFill>
                  <a:schemeClr val="accent4"/>
                </a:solidFill>
              </a:endParaRPr>
            </a:p>
          </p:txBody>
        </p:sp>
        <p:sp>
          <p:nvSpPr>
            <p:cNvPr id="23" name="TextBox 22"/>
            <p:cNvSpPr txBox="1"/>
            <p:nvPr/>
          </p:nvSpPr>
          <p:spPr>
            <a:xfrm>
              <a:off x="701301" y="4025048"/>
              <a:ext cx="3976519" cy="305235"/>
            </a:xfrm>
            <a:prstGeom prst="rect">
              <a:avLst/>
            </a:prstGeom>
            <a:noFill/>
          </p:spPr>
          <p:txBody>
            <a:bodyPr wrap="square" rtlCol="0">
              <a:spAutoFit/>
            </a:bodyPr>
            <a:lstStyle/>
            <a:p>
              <a:pPr defTabSz="913972" fontAlgn="auto">
                <a:spcBef>
                  <a:spcPts val="600"/>
                </a:spcBef>
                <a:spcAft>
                  <a:spcPts val="0"/>
                </a:spcAft>
                <a:defRPr/>
              </a:pPr>
              <a:r>
                <a:rPr lang="hu-HU" sz="1400" dirty="0" smtClean="0">
                  <a:solidFill>
                    <a:schemeClr val="accent4"/>
                  </a:solidFill>
                  <a:latin typeface="Arial"/>
                </a:rPr>
                <a:t>Átlagos idő az APT-k felfedezéséhez</a:t>
              </a:r>
              <a:endParaRPr lang="hu-HU" sz="1400" dirty="0">
                <a:solidFill>
                  <a:schemeClr val="accent4"/>
                </a:solidFill>
                <a:latin typeface="Arial"/>
              </a:endParaRPr>
            </a:p>
          </p:txBody>
        </p:sp>
        <p:sp>
          <p:nvSpPr>
            <p:cNvPr id="25" name="TextBox 24"/>
            <p:cNvSpPr txBox="1"/>
            <p:nvPr/>
          </p:nvSpPr>
          <p:spPr>
            <a:xfrm>
              <a:off x="692545" y="4160808"/>
              <a:ext cx="2835660" cy="830997"/>
            </a:xfrm>
            <a:prstGeom prst="rect">
              <a:avLst/>
            </a:prstGeom>
            <a:noFill/>
          </p:spPr>
          <p:txBody>
            <a:bodyPr wrap="square" rtlCol="0">
              <a:spAutoFit/>
            </a:bodyPr>
            <a:lstStyle/>
            <a:p>
              <a:pPr defTabSz="913972" fontAlgn="auto">
                <a:spcBef>
                  <a:spcPts val="600"/>
                </a:spcBef>
                <a:spcAft>
                  <a:spcPts val="0"/>
                </a:spcAft>
                <a:tabLst>
                  <a:tab pos="2198688" algn="l"/>
                </a:tabLst>
                <a:defRPr/>
              </a:pPr>
              <a:r>
                <a:rPr lang="en-US" sz="4800" b="1" spc="-300" dirty="0">
                  <a:solidFill>
                    <a:schemeClr val="accent4"/>
                  </a:solidFill>
                </a:rPr>
                <a:t>256 days</a:t>
              </a:r>
              <a:endParaRPr lang="en-US" sz="4800" spc="-300" dirty="0">
                <a:solidFill>
                  <a:schemeClr val="accent4"/>
                </a:solidFill>
              </a:endParaRPr>
            </a:p>
          </p:txBody>
        </p:sp>
      </p:grpSp>
      <p:sp>
        <p:nvSpPr>
          <p:cNvPr id="26" name="TextBox 85"/>
          <p:cNvSpPr txBox="1">
            <a:spLocks noChangeArrowheads="1"/>
          </p:cNvSpPr>
          <p:nvPr/>
        </p:nvSpPr>
        <p:spPr bwMode="auto">
          <a:xfrm>
            <a:off x="5800883" y="5187192"/>
            <a:ext cx="3345932" cy="18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defRPr/>
            </a:pPr>
            <a:r>
              <a:rPr lang="en-US" sz="600" i="1" dirty="0">
                <a:solidFill>
                  <a:schemeClr val="bg1">
                    <a:lumMod val="75000"/>
                  </a:schemeClr>
                </a:solidFill>
              </a:rPr>
              <a:t>V2016-2-11</a:t>
            </a:r>
          </a:p>
        </p:txBody>
      </p:sp>
    </p:spTree>
    <p:extLst>
      <p:ext uri="{BB962C8B-B14F-4D97-AF65-F5344CB8AC3E}">
        <p14:creationId xmlns:p14="http://schemas.microsoft.com/office/powerpoint/2010/main" val="617244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screen">
            <a:grayscl/>
            <a:lum bright="10000"/>
            <a:extLst>
              <a:ext uri="{28A0092B-C50C-407E-A947-70E740481C1C}">
                <a14:useLocalDpi xmlns:a14="http://schemas.microsoft.com/office/drawing/2010/main"/>
              </a:ext>
            </a:extLst>
          </a:blip>
          <a:srcRect l="7311" r="7311"/>
          <a:stretch/>
        </p:blipFill>
        <p:spPr>
          <a:xfrm>
            <a:off x="876300" y="1024486"/>
            <a:ext cx="6863378" cy="4561418"/>
          </a:xfrm>
          <a:prstGeom prst="rect">
            <a:avLst/>
          </a:prstGeom>
          <a:effectLst>
            <a:softEdge rad="635000"/>
          </a:effectLst>
        </p:spPr>
      </p:pic>
      <p:sp>
        <p:nvSpPr>
          <p:cNvPr id="4" name="Title 3"/>
          <p:cNvSpPr>
            <a:spLocks noGrp="1"/>
          </p:cNvSpPr>
          <p:nvPr>
            <p:ph type="title"/>
          </p:nvPr>
        </p:nvSpPr>
        <p:spPr>
          <a:xfrm>
            <a:off x="304800" y="182880"/>
            <a:ext cx="7962900" cy="397492"/>
          </a:xfrm>
        </p:spPr>
        <p:txBody>
          <a:bodyPr/>
          <a:lstStyle/>
          <a:p>
            <a:r>
              <a:rPr lang="hu-HU" dirty="0" smtClean="0"/>
              <a:t>Egyetlen platform a biztonsági operáció (SOC) megvalósítására</a:t>
            </a:r>
            <a:endParaRPr lang="hu-HU" dirty="0"/>
          </a:p>
        </p:txBody>
      </p:sp>
      <p:grpSp>
        <p:nvGrpSpPr>
          <p:cNvPr id="40" name="Group 39"/>
          <p:cNvGrpSpPr/>
          <p:nvPr/>
        </p:nvGrpSpPr>
        <p:grpSpPr>
          <a:xfrm>
            <a:off x="2133600" y="2056236"/>
            <a:ext cx="4420964" cy="2956587"/>
            <a:chOff x="1271588" y="2038350"/>
            <a:chExt cx="6600825" cy="4819650"/>
          </a:xfrm>
        </p:grpSpPr>
        <p:pic>
          <p:nvPicPr>
            <p:cNvPr id="59" name="Picture 5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1588" y="2038350"/>
              <a:ext cx="6600825" cy="4819650"/>
            </a:xfrm>
            <a:prstGeom prst="rect">
              <a:avLst/>
            </a:prstGeom>
          </p:spPr>
        </p:pic>
        <p:pic>
          <p:nvPicPr>
            <p:cNvPr id="60"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83517" y="2476882"/>
              <a:ext cx="4853388" cy="2998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4F7D93"/>
                    </a:outerShdw>
                  </a:effectLst>
                </a14:hiddenEffects>
              </a:ext>
            </a:extLst>
          </p:spPr>
        </p:pic>
      </p:grpSp>
      <p:pic>
        <p:nvPicPr>
          <p:cNvPr id="55" name="Picture 2"/>
          <p:cNvPicPr>
            <a:picLocks noChangeAspect="1" noChangeArrowheads="1"/>
          </p:cNvPicPr>
          <p:nvPr/>
        </p:nvPicPr>
        <p:blipFill>
          <a:blip r:embed="rId6">
            <a:duotone>
              <a:schemeClr val="accent2">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830511" y="4149826"/>
            <a:ext cx="7248560" cy="1093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48575" y="811206"/>
            <a:ext cx="8646850" cy="565531"/>
            <a:chOff x="97655" y="811206"/>
            <a:chExt cx="9092421" cy="565531"/>
          </a:xfrm>
          <a:solidFill>
            <a:srgbClr val="1D3649"/>
          </a:solidFill>
        </p:grpSpPr>
        <p:sp>
          <p:nvSpPr>
            <p:cNvPr id="32" name="Rectangle 31"/>
            <p:cNvSpPr/>
            <p:nvPr/>
          </p:nvSpPr>
          <p:spPr bwMode="auto">
            <a:xfrm>
              <a:off x="97655"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Advanced Threat Detection</a:t>
              </a:r>
            </a:p>
          </p:txBody>
        </p:sp>
        <p:sp>
          <p:nvSpPr>
            <p:cNvPr id="33" name="Rectangle 32"/>
            <p:cNvSpPr/>
            <p:nvPr/>
          </p:nvSpPr>
          <p:spPr bwMode="auto">
            <a:xfrm>
              <a:off x="1239818"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Insider Threat Detection</a:t>
              </a:r>
            </a:p>
          </p:txBody>
        </p:sp>
        <p:sp>
          <p:nvSpPr>
            <p:cNvPr id="34" name="Rectangle 33"/>
            <p:cNvSpPr/>
            <p:nvPr/>
          </p:nvSpPr>
          <p:spPr bwMode="auto">
            <a:xfrm>
              <a:off x="2381981"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76197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Risk and Vulnerability Management</a:t>
              </a:r>
            </a:p>
          </p:txBody>
        </p:sp>
        <p:sp>
          <p:nvSpPr>
            <p:cNvPr id="35" name="Rectangle 34"/>
            <p:cNvSpPr/>
            <p:nvPr/>
          </p:nvSpPr>
          <p:spPr bwMode="auto">
            <a:xfrm>
              <a:off x="3524144"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Incident Forensics</a:t>
              </a:r>
            </a:p>
          </p:txBody>
        </p:sp>
        <p:sp>
          <p:nvSpPr>
            <p:cNvPr id="36" name="Rectangle 35"/>
            <p:cNvSpPr/>
            <p:nvPr/>
          </p:nvSpPr>
          <p:spPr bwMode="auto">
            <a:xfrm>
              <a:off x="4666307"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Incident Response</a:t>
              </a:r>
            </a:p>
          </p:txBody>
        </p:sp>
        <p:sp>
          <p:nvSpPr>
            <p:cNvPr id="37" name="Rectangle 36"/>
            <p:cNvSpPr/>
            <p:nvPr/>
          </p:nvSpPr>
          <p:spPr bwMode="auto">
            <a:xfrm>
              <a:off x="5808470"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Compliance Reporting</a:t>
              </a:r>
            </a:p>
          </p:txBody>
        </p:sp>
        <p:sp>
          <p:nvSpPr>
            <p:cNvPr id="38" name="Rectangle 37"/>
            <p:cNvSpPr/>
            <p:nvPr/>
          </p:nvSpPr>
          <p:spPr bwMode="auto">
            <a:xfrm>
              <a:off x="6950633"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Securing Cloud</a:t>
              </a:r>
            </a:p>
          </p:txBody>
        </p:sp>
        <p:sp>
          <p:nvSpPr>
            <p:cNvPr id="39" name="Rectangle 38"/>
            <p:cNvSpPr/>
            <p:nvPr/>
          </p:nvSpPr>
          <p:spPr bwMode="auto">
            <a:xfrm>
              <a:off x="8092796" y="811206"/>
              <a:ext cx="1097280" cy="565531"/>
            </a:xfrm>
            <a:prstGeom prst="rect">
              <a:avLst/>
            </a:prstGeom>
            <a:grpFill/>
            <a:ln w="19050">
              <a:noFill/>
            </a:ln>
            <a:effectLst/>
            <a:extLst/>
          </p:spPr>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Arial" charset="0"/>
                  <a:ea typeface="ＭＳ Ｐゴシック" charset="0"/>
                </a:rPr>
                <a:t>Third-Party Usage</a:t>
              </a:r>
            </a:p>
          </p:txBody>
        </p:sp>
      </p:grpSp>
    </p:spTree>
    <p:extLst>
      <p:ext uri="{BB962C8B-B14F-4D97-AF65-F5344CB8AC3E}">
        <p14:creationId xmlns:p14="http://schemas.microsoft.com/office/powerpoint/2010/main" val="2106712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bwMode="auto">
          <a:xfrm flipV="1">
            <a:off x="4989975" y="2607724"/>
            <a:ext cx="3692104" cy="653658"/>
          </a:xfrm>
          <a:prstGeom prst="roundRect">
            <a:avLst>
              <a:gd name="adj" fmla="val 50000"/>
            </a:avLst>
          </a:prstGeom>
          <a:solidFill>
            <a:schemeClr val="bg1">
              <a:lumMod val="95000"/>
            </a:schemeClr>
          </a:solidFill>
          <a:ln w="19050">
            <a:solidFill>
              <a:schemeClr val="tx2"/>
            </a:solidFill>
          </a:ln>
          <a:effectLst>
            <a:outerShdw blurRad="50800" dist="38100" dir="5400000" algn="t" rotWithShape="0">
              <a:prstClr val="black">
                <a:alpha val="40000"/>
              </a:prstClr>
            </a:outerShdw>
          </a:effectLst>
          <a:extLst/>
        </p:spPr>
        <p:txBody>
          <a:bodyPr lIns="228600" tIns="228600" rIns="228600" bIns="228600" anchor="ctr"/>
          <a:lstStyle/>
          <a:p>
            <a:pPr marL="3175" algn="ctr" defTabSz="914341" fontAlgn="auto">
              <a:spcBef>
                <a:spcPts val="0"/>
              </a:spcBef>
              <a:spcAft>
                <a:spcPts val="0"/>
              </a:spcAft>
              <a:defRPr/>
            </a:pPr>
            <a:endParaRPr lang="en-US" sz="2000" b="1" kern="0" dirty="0">
              <a:solidFill>
                <a:srgbClr val="83D1F5"/>
              </a:solidFill>
              <a:cs typeface="Arial"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0933" y="2586383"/>
            <a:ext cx="725487" cy="725487"/>
          </a:xfrm>
          <a:prstGeom prst="rect">
            <a:avLst/>
          </a:prstGeom>
          <a:noFill/>
          <a:effectLst>
            <a:outerShdw blurRad="50800" dist="38100" dir="2700000" algn="tl" rotWithShape="0">
              <a:prstClr val="black">
                <a:alpha val="40000"/>
              </a:prstClr>
            </a:outerShdw>
          </a:effectLst>
        </p:spPr>
      </p:pic>
      <p:sp>
        <p:nvSpPr>
          <p:cNvPr id="74" name="Rounded Rectangle 73"/>
          <p:cNvSpPr/>
          <p:nvPr/>
        </p:nvSpPr>
        <p:spPr bwMode="auto">
          <a:xfrm flipV="1">
            <a:off x="4989975" y="879190"/>
            <a:ext cx="3692104" cy="653658"/>
          </a:xfrm>
          <a:prstGeom prst="roundRect">
            <a:avLst>
              <a:gd name="adj" fmla="val 50000"/>
            </a:avLst>
          </a:prstGeom>
          <a:solidFill>
            <a:schemeClr val="bg1">
              <a:lumMod val="95000"/>
            </a:schemeClr>
          </a:solidFill>
          <a:ln w="19050">
            <a:solidFill>
              <a:schemeClr val="tx2"/>
            </a:solidFill>
          </a:ln>
          <a:effectLst>
            <a:outerShdw blurRad="50800" dist="38100" dir="5400000" algn="t" rotWithShape="0">
              <a:prstClr val="black">
                <a:alpha val="40000"/>
              </a:prstClr>
            </a:outerShdw>
          </a:effectLst>
          <a:extLst/>
        </p:spPr>
        <p:txBody>
          <a:bodyPr lIns="228600" tIns="228600" rIns="228600" bIns="228600" anchor="ctr"/>
          <a:lstStyle/>
          <a:p>
            <a:pPr marL="3175" algn="ctr" defTabSz="914341" fontAlgn="auto">
              <a:spcBef>
                <a:spcPts val="0"/>
              </a:spcBef>
              <a:spcAft>
                <a:spcPts val="0"/>
              </a:spcAft>
              <a:defRPr/>
            </a:pPr>
            <a:endParaRPr lang="en-US" sz="2000" b="1" kern="0" dirty="0">
              <a:solidFill>
                <a:srgbClr val="83D1F5"/>
              </a:solidFill>
              <a:cs typeface="Arial"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20933" y="843553"/>
            <a:ext cx="725487" cy="725487"/>
          </a:xfrm>
          <a:prstGeom prst="rect">
            <a:avLst/>
          </a:prstGeom>
          <a:noFill/>
          <a:effectLst>
            <a:outerShdw blurRad="50800" dist="38100" dir="2700000" algn="tl" rotWithShape="0">
              <a:prstClr val="black">
                <a:alpha val="40000"/>
              </a:prstClr>
            </a:outerShdw>
          </a:effectLst>
        </p:spPr>
      </p:pic>
      <p:sp>
        <p:nvSpPr>
          <p:cNvPr id="44" name="Rounded Rectangle 43"/>
          <p:cNvSpPr/>
          <p:nvPr/>
        </p:nvSpPr>
        <p:spPr bwMode="auto">
          <a:xfrm flipV="1">
            <a:off x="4989975" y="3486866"/>
            <a:ext cx="3692104" cy="653658"/>
          </a:xfrm>
          <a:prstGeom prst="roundRect">
            <a:avLst>
              <a:gd name="adj" fmla="val 50000"/>
            </a:avLst>
          </a:prstGeom>
          <a:solidFill>
            <a:schemeClr val="bg1">
              <a:lumMod val="95000"/>
            </a:schemeClr>
          </a:solidFill>
          <a:ln w="19050">
            <a:solidFill>
              <a:schemeClr val="tx2"/>
            </a:solidFill>
          </a:ln>
          <a:effectLst>
            <a:outerShdw blurRad="50800" dist="38100" dir="5400000" algn="t" rotWithShape="0">
              <a:prstClr val="black">
                <a:alpha val="40000"/>
              </a:prstClr>
            </a:outerShdw>
          </a:effectLst>
          <a:extLst/>
        </p:spPr>
        <p:txBody>
          <a:bodyPr lIns="228600" tIns="228600" rIns="228600" bIns="228600" anchor="ctr"/>
          <a:lstStyle/>
          <a:p>
            <a:pPr marL="3175" algn="ctr" defTabSz="914341" fontAlgn="auto">
              <a:spcBef>
                <a:spcPts val="0"/>
              </a:spcBef>
              <a:spcAft>
                <a:spcPts val="0"/>
              </a:spcAft>
              <a:defRPr/>
            </a:pPr>
            <a:endParaRPr lang="en-US" sz="2000" b="1" kern="0" dirty="0">
              <a:solidFill>
                <a:srgbClr val="83D1F5"/>
              </a:solidFill>
              <a:cs typeface="Arial"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20933" y="3457798"/>
            <a:ext cx="725487" cy="719390"/>
          </a:xfrm>
          <a:prstGeom prst="rect">
            <a:avLst/>
          </a:prstGeom>
          <a:noFill/>
          <a:effectLst>
            <a:outerShdw blurRad="50800" dist="38100" dir="2700000" algn="tl" rotWithShape="0">
              <a:prstClr val="black">
                <a:alpha val="40000"/>
              </a:prstClr>
            </a:outerShdw>
          </a:effectLst>
        </p:spPr>
      </p:pic>
      <p:sp>
        <p:nvSpPr>
          <p:cNvPr id="71" name="Rounded Rectangle 70"/>
          <p:cNvSpPr/>
          <p:nvPr/>
        </p:nvSpPr>
        <p:spPr bwMode="auto">
          <a:xfrm flipV="1">
            <a:off x="4989975" y="1743457"/>
            <a:ext cx="3692104" cy="653658"/>
          </a:xfrm>
          <a:prstGeom prst="roundRect">
            <a:avLst>
              <a:gd name="adj" fmla="val 50000"/>
            </a:avLst>
          </a:prstGeom>
          <a:solidFill>
            <a:schemeClr val="bg1">
              <a:lumMod val="95000"/>
            </a:schemeClr>
          </a:solidFill>
          <a:ln w="19050">
            <a:solidFill>
              <a:schemeClr val="tx2"/>
            </a:solidFill>
          </a:ln>
          <a:effectLst>
            <a:outerShdw blurRad="50800" dist="38100" dir="5400000" algn="t" rotWithShape="0">
              <a:prstClr val="black">
                <a:alpha val="40000"/>
              </a:prstClr>
            </a:outerShdw>
          </a:effectLst>
          <a:extLst/>
        </p:spPr>
        <p:txBody>
          <a:bodyPr lIns="228600" tIns="228600" rIns="228600" bIns="228600" anchor="ctr"/>
          <a:lstStyle/>
          <a:p>
            <a:pPr marL="3175" algn="ctr" defTabSz="914341" fontAlgn="auto">
              <a:spcBef>
                <a:spcPts val="0"/>
              </a:spcBef>
              <a:spcAft>
                <a:spcPts val="0"/>
              </a:spcAft>
              <a:defRPr/>
            </a:pPr>
            <a:endParaRPr lang="en-US" sz="2000" b="1" kern="0" dirty="0">
              <a:solidFill>
                <a:srgbClr val="83D1F5"/>
              </a:solidFill>
              <a:cs typeface="Arial"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20933" y="1714968"/>
            <a:ext cx="725487" cy="725487"/>
          </a:xfrm>
          <a:prstGeom prst="rect">
            <a:avLst/>
          </a:prstGeom>
          <a:noFill/>
          <a:effectLst>
            <a:outerShdw blurRad="50800" dist="38100" dir="2700000" algn="tl" rotWithShape="0">
              <a:prstClr val="black">
                <a:alpha val="40000"/>
              </a:prstClr>
            </a:outerShdw>
          </a:effectLst>
        </p:spPr>
      </p:pic>
      <p:sp>
        <p:nvSpPr>
          <p:cNvPr id="73" name="Rounded Rectangle 72"/>
          <p:cNvSpPr/>
          <p:nvPr/>
        </p:nvSpPr>
        <p:spPr bwMode="auto">
          <a:xfrm flipV="1">
            <a:off x="4989975" y="4352547"/>
            <a:ext cx="3692104" cy="654913"/>
          </a:xfrm>
          <a:prstGeom prst="roundRect">
            <a:avLst>
              <a:gd name="adj" fmla="val 50000"/>
            </a:avLst>
          </a:prstGeom>
          <a:solidFill>
            <a:schemeClr val="bg1">
              <a:lumMod val="95000"/>
            </a:schemeClr>
          </a:solidFill>
          <a:ln w="19050">
            <a:solidFill>
              <a:schemeClr val="tx2"/>
            </a:solidFill>
          </a:ln>
          <a:effectLst>
            <a:outerShdw blurRad="50800" dist="38100" dir="5400000" algn="t" rotWithShape="0">
              <a:prstClr val="black">
                <a:alpha val="40000"/>
              </a:prstClr>
            </a:outerShdw>
          </a:effectLst>
          <a:extLst/>
        </p:spPr>
        <p:txBody>
          <a:bodyPr lIns="228600" tIns="228600" rIns="228600" bIns="228600" anchor="ctr"/>
          <a:lstStyle/>
          <a:p>
            <a:pPr marL="3175" algn="ctr" defTabSz="914341" fontAlgn="auto">
              <a:spcBef>
                <a:spcPts val="0"/>
              </a:spcBef>
              <a:spcAft>
                <a:spcPts val="0"/>
              </a:spcAft>
              <a:defRPr/>
            </a:pPr>
            <a:endParaRPr lang="en-US" sz="2000" b="1" kern="0" dirty="0">
              <a:solidFill>
                <a:srgbClr val="83D1F5"/>
              </a:solidFill>
              <a:cs typeface="Arial" pitchFamily="34"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27030" y="4323116"/>
            <a:ext cx="719390" cy="725487"/>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a:xfrm>
            <a:off x="990600" y="182880"/>
            <a:ext cx="7962900" cy="365396"/>
          </a:xfrm>
        </p:spPr>
        <p:txBody>
          <a:bodyPr/>
          <a:lstStyle/>
          <a:p>
            <a:r>
              <a:rPr lang="hu-HU" dirty="0" smtClean="0"/>
              <a:t>További információ az </a:t>
            </a:r>
            <a:r>
              <a:rPr lang="en-US" dirty="0" smtClean="0"/>
              <a:t>IBM Security </a:t>
            </a:r>
            <a:r>
              <a:rPr lang="hu-HU" dirty="0" smtClean="0"/>
              <a:t>megoldásairól</a:t>
            </a:r>
            <a:endParaRPr lang="hu-HU" dirty="0"/>
          </a:p>
        </p:txBody>
      </p:sp>
      <p:sp>
        <p:nvSpPr>
          <p:cNvPr id="45" name="TextBox 85"/>
          <p:cNvSpPr txBox="1">
            <a:spLocks noChangeArrowheads="1"/>
          </p:cNvSpPr>
          <p:nvPr/>
        </p:nvSpPr>
        <p:spPr bwMode="auto">
          <a:xfrm>
            <a:off x="5825704" y="5194533"/>
            <a:ext cx="331829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defRPr/>
            </a:pPr>
            <a:r>
              <a:rPr lang="en-US" sz="600" i="1" dirty="0">
                <a:solidFill>
                  <a:srgbClr val="FFFFFF">
                    <a:lumMod val="65000"/>
                  </a:srgbClr>
                </a:solidFill>
              </a:rPr>
              <a:t>V2016-02-15</a:t>
            </a:r>
          </a:p>
        </p:txBody>
      </p:sp>
      <p:sp>
        <p:nvSpPr>
          <p:cNvPr id="70" name="TextBox 69"/>
          <p:cNvSpPr txBox="1"/>
          <p:nvPr/>
        </p:nvSpPr>
        <p:spPr>
          <a:xfrm>
            <a:off x="1759949" y="2552700"/>
            <a:ext cx="2749133" cy="757130"/>
          </a:xfrm>
          <a:prstGeom prst="rect">
            <a:avLst/>
          </a:prstGeom>
          <a:noFill/>
        </p:spPr>
        <p:txBody>
          <a:bodyPr wrap="square" rtlCol="0" anchor="b" anchorCtr="0">
            <a:spAutoFit/>
          </a:bodyPr>
          <a:lstStyle>
            <a:defPPr>
              <a:defRPr lang="en-US"/>
            </a:defPPr>
            <a:lvl1pPr lvl="0">
              <a:defRPr sz="1800" b="1" spc="-30">
                <a:latin typeface="Arial" pitchFamily="34" charset="0"/>
                <a:cs typeface="Arial" pitchFamily="34" charset="0"/>
              </a:defRPr>
            </a:lvl1pPr>
          </a:lstStyle>
          <a:p>
            <a:pPr>
              <a:lnSpc>
                <a:spcPct val="90000"/>
              </a:lnSpc>
            </a:pPr>
            <a:r>
              <a:rPr lang="hu-HU" sz="1600" b="0" dirty="0" smtClean="0">
                <a:solidFill>
                  <a:srgbClr val="000000"/>
                </a:solidFill>
                <a:latin typeface="Arial"/>
              </a:rPr>
              <a:t>Ország, ahol az IBM menedzselt biztonsági szolgáltatást nyújt</a:t>
            </a:r>
            <a:endParaRPr lang="hu-HU" sz="1600" b="0" dirty="0">
              <a:solidFill>
                <a:srgbClr val="000000"/>
              </a:solidFill>
              <a:latin typeface="Arial"/>
            </a:endParaRPr>
          </a:p>
        </p:txBody>
      </p:sp>
      <p:sp>
        <p:nvSpPr>
          <p:cNvPr id="68" name="TextBox 67"/>
          <p:cNvSpPr txBox="1"/>
          <p:nvPr/>
        </p:nvSpPr>
        <p:spPr>
          <a:xfrm>
            <a:off x="1754314" y="1681270"/>
            <a:ext cx="2749132" cy="757130"/>
          </a:xfrm>
          <a:prstGeom prst="rect">
            <a:avLst/>
          </a:prstGeom>
          <a:noFill/>
        </p:spPr>
        <p:txBody>
          <a:bodyPr wrap="square" rtlCol="0" anchor="b" anchorCtr="0">
            <a:spAutoFit/>
          </a:bodyPr>
          <a:lstStyle/>
          <a:p>
            <a:pPr>
              <a:lnSpc>
                <a:spcPct val="90000"/>
              </a:lnSpc>
              <a:tabLst>
                <a:tab pos="784225" algn="l"/>
              </a:tabLst>
              <a:defRPr/>
            </a:pPr>
            <a:r>
              <a:rPr lang="hu-HU" sz="1600" spc="-30" dirty="0" smtClean="0">
                <a:solidFill>
                  <a:srgbClr val="000000"/>
                </a:solidFill>
                <a:latin typeface="Arial"/>
                <a:cs typeface="Arial" pitchFamily="34" charset="0"/>
              </a:rPr>
              <a:t>Elemző értékelte az</a:t>
            </a:r>
            <a:r>
              <a:rPr lang="en-US" sz="1600" spc="-30" dirty="0">
                <a:solidFill>
                  <a:srgbClr val="000000"/>
                </a:solidFill>
                <a:latin typeface="Arial"/>
                <a:cs typeface="Arial" pitchFamily="34" charset="0"/>
              </a:rPr>
              <a:t/>
            </a:r>
            <a:br>
              <a:rPr lang="en-US" sz="1600" spc="-30" dirty="0">
                <a:solidFill>
                  <a:srgbClr val="000000"/>
                </a:solidFill>
                <a:latin typeface="Arial"/>
                <a:cs typeface="Arial" pitchFamily="34" charset="0"/>
              </a:rPr>
            </a:br>
            <a:r>
              <a:rPr lang="en-US" sz="1600" spc="-30" dirty="0">
                <a:solidFill>
                  <a:srgbClr val="000000"/>
                </a:solidFill>
                <a:latin typeface="Arial"/>
                <a:cs typeface="Arial" pitchFamily="34" charset="0"/>
              </a:rPr>
              <a:t>IBM </a:t>
            </a:r>
            <a:r>
              <a:rPr lang="en-US" sz="1600" spc="-30" dirty="0" smtClean="0">
                <a:solidFill>
                  <a:srgbClr val="000000"/>
                </a:solidFill>
                <a:latin typeface="Arial"/>
                <a:cs typeface="Arial" pitchFamily="34" charset="0"/>
              </a:rPr>
              <a:t>Security-t mint </a:t>
            </a:r>
            <a:r>
              <a:rPr lang="en-US" sz="1600" b="1" spc="-30" dirty="0" smtClean="0">
                <a:solidFill>
                  <a:srgbClr val="000000"/>
                </a:solidFill>
                <a:latin typeface="Arial"/>
                <a:cs typeface="Arial" pitchFamily="34" charset="0"/>
              </a:rPr>
              <a:t>VEZETŐ GYÁRTÓT</a:t>
            </a:r>
            <a:endParaRPr lang="en-US" sz="1600" b="1" spc="-30" dirty="0">
              <a:solidFill>
                <a:srgbClr val="000000"/>
              </a:solidFill>
              <a:latin typeface="Arial"/>
              <a:ea typeface="ＭＳ Ｐゴシック" charset="0"/>
              <a:cs typeface="Arial" pitchFamily="34" charset="0"/>
            </a:endParaRPr>
          </a:p>
        </p:txBody>
      </p:sp>
      <p:sp>
        <p:nvSpPr>
          <p:cNvPr id="66" name="Rectangle 65"/>
          <p:cNvSpPr/>
          <p:nvPr/>
        </p:nvSpPr>
        <p:spPr>
          <a:xfrm>
            <a:off x="1751259" y="958983"/>
            <a:ext cx="2749132" cy="535531"/>
          </a:xfrm>
          <a:prstGeom prst="rect">
            <a:avLst/>
          </a:prstGeom>
        </p:spPr>
        <p:txBody>
          <a:bodyPr wrap="square" anchor="b" anchorCtr="0">
            <a:spAutoFit/>
          </a:bodyPr>
          <a:lstStyle/>
          <a:p>
            <a:pPr fontAlgn="auto">
              <a:lnSpc>
                <a:spcPct val="90000"/>
              </a:lnSpc>
              <a:spcBef>
                <a:spcPts val="0"/>
              </a:spcBef>
              <a:spcAft>
                <a:spcPts val="0"/>
              </a:spcAft>
              <a:buClr>
                <a:srgbClr val="008ABF"/>
              </a:buClr>
              <a:defRPr/>
            </a:pPr>
            <a:r>
              <a:rPr lang="hu-HU" sz="1600" dirty="0" smtClean="0"/>
              <a:t>Leggyorsabban növekvő gyártó</a:t>
            </a:r>
            <a:endParaRPr lang="hu-HU" sz="1600" kern="0" dirty="0">
              <a:solidFill>
                <a:srgbClr val="000000"/>
              </a:solidFill>
              <a:latin typeface="Arial"/>
              <a:cs typeface="Arial" pitchFamily="34" charset="0"/>
            </a:endParaRPr>
          </a:p>
        </p:txBody>
      </p:sp>
      <p:sp>
        <p:nvSpPr>
          <p:cNvPr id="64" name="TextBox 63"/>
          <p:cNvSpPr txBox="1"/>
          <p:nvPr/>
        </p:nvSpPr>
        <p:spPr>
          <a:xfrm>
            <a:off x="1777214" y="3657600"/>
            <a:ext cx="2729303" cy="313932"/>
          </a:xfrm>
          <a:prstGeom prst="rect">
            <a:avLst/>
          </a:prstGeom>
          <a:noFill/>
        </p:spPr>
        <p:txBody>
          <a:bodyPr wrap="square" rtlCol="0" anchor="b" anchorCtr="0">
            <a:spAutoFit/>
          </a:bodyPr>
          <a:lstStyle>
            <a:defPPr>
              <a:defRPr lang="en-US"/>
            </a:defPPr>
            <a:lvl1pPr lvl="0">
              <a:defRPr sz="1800" b="1" spc="-30">
                <a:latin typeface="Arial" pitchFamily="34" charset="0"/>
                <a:cs typeface="Arial" pitchFamily="34" charset="0"/>
              </a:defRPr>
            </a:lvl1pPr>
          </a:lstStyle>
          <a:p>
            <a:pPr>
              <a:lnSpc>
                <a:spcPct val="90000"/>
              </a:lnSpc>
            </a:pPr>
            <a:r>
              <a:rPr lang="hu-HU" sz="1600" b="0" dirty="0" smtClean="0">
                <a:solidFill>
                  <a:srgbClr val="000000"/>
                </a:solidFill>
                <a:latin typeface="Arial"/>
              </a:rPr>
              <a:t>Ügyfél világszerte</a:t>
            </a:r>
            <a:endParaRPr lang="hu-HU" sz="1600" b="0" i="1" dirty="0">
              <a:solidFill>
                <a:srgbClr val="000000"/>
              </a:solidFill>
              <a:latin typeface="Arial"/>
            </a:endParaRPr>
          </a:p>
        </p:txBody>
      </p:sp>
      <p:sp>
        <p:nvSpPr>
          <p:cNvPr id="69" name="TextBox 68"/>
          <p:cNvSpPr txBox="1"/>
          <p:nvPr/>
        </p:nvSpPr>
        <p:spPr>
          <a:xfrm>
            <a:off x="768634" y="2715361"/>
            <a:ext cx="955148" cy="497059"/>
          </a:xfrm>
          <a:prstGeom prst="rect">
            <a:avLst/>
          </a:prstGeom>
          <a:noFill/>
        </p:spPr>
        <p:txBody>
          <a:bodyPr wrap="square" lIns="0" tIns="0" rIns="0" bIns="0" rtlCol="0" anchor="b" anchorCtr="0">
            <a:spAutoFit/>
          </a:bodyPr>
          <a:lstStyle/>
          <a:p>
            <a:pPr algn="r" fontAlgn="auto">
              <a:lnSpc>
                <a:spcPct val="95000"/>
              </a:lnSpc>
              <a:spcBef>
                <a:spcPts val="0"/>
              </a:spcBef>
              <a:spcAft>
                <a:spcPts val="0"/>
              </a:spcAft>
              <a:buClr>
                <a:srgbClr val="008ABF"/>
              </a:buClr>
              <a:defRPr/>
            </a:pPr>
            <a:r>
              <a:rPr lang="en-US" sz="3400" b="1" kern="0" spc="-150" dirty="0">
                <a:solidFill>
                  <a:schemeClr val="accent2"/>
                </a:solidFill>
                <a:latin typeface="Arial"/>
                <a:cs typeface="Arial" pitchFamily="34" charset="0"/>
              </a:rPr>
              <a:t>130+</a:t>
            </a:r>
          </a:p>
        </p:txBody>
      </p:sp>
      <p:sp>
        <p:nvSpPr>
          <p:cNvPr id="67" name="TextBox 66"/>
          <p:cNvSpPr txBox="1"/>
          <p:nvPr/>
        </p:nvSpPr>
        <p:spPr>
          <a:xfrm>
            <a:off x="762999" y="1841258"/>
            <a:ext cx="955148" cy="497059"/>
          </a:xfrm>
          <a:prstGeom prst="rect">
            <a:avLst/>
          </a:prstGeom>
          <a:noFill/>
        </p:spPr>
        <p:txBody>
          <a:bodyPr wrap="square" lIns="0" tIns="0" rIns="0" bIns="0" rtlCol="0" anchor="b" anchorCtr="0">
            <a:spAutoFit/>
          </a:bodyPr>
          <a:lstStyle/>
          <a:p>
            <a:pPr algn="r" fontAlgn="auto">
              <a:lnSpc>
                <a:spcPct val="95000"/>
              </a:lnSpc>
              <a:spcBef>
                <a:spcPts val="0"/>
              </a:spcBef>
              <a:spcAft>
                <a:spcPts val="0"/>
              </a:spcAft>
              <a:buClr>
                <a:srgbClr val="008ABF"/>
              </a:buClr>
              <a:defRPr/>
            </a:pPr>
            <a:r>
              <a:rPr lang="en-US" sz="3400" b="1" kern="0" spc="-150" dirty="0">
                <a:solidFill>
                  <a:schemeClr val="accent2"/>
                </a:solidFill>
                <a:latin typeface="Arial"/>
                <a:cs typeface="Arial" pitchFamily="34" charset="0"/>
              </a:rPr>
              <a:t>24</a:t>
            </a:r>
          </a:p>
        </p:txBody>
      </p:sp>
      <p:sp>
        <p:nvSpPr>
          <p:cNvPr id="65" name="TextBox 64"/>
          <p:cNvSpPr txBox="1"/>
          <p:nvPr/>
        </p:nvSpPr>
        <p:spPr>
          <a:xfrm>
            <a:off x="254235" y="967157"/>
            <a:ext cx="1460857" cy="497059"/>
          </a:xfrm>
          <a:prstGeom prst="rect">
            <a:avLst/>
          </a:prstGeom>
          <a:noFill/>
        </p:spPr>
        <p:txBody>
          <a:bodyPr wrap="square" lIns="0" tIns="0" rIns="0" bIns="0" rtlCol="0" anchor="b" anchorCtr="0">
            <a:spAutoFit/>
          </a:bodyPr>
          <a:lstStyle/>
          <a:p>
            <a:pPr algn="r" fontAlgn="auto">
              <a:lnSpc>
                <a:spcPct val="95000"/>
              </a:lnSpc>
              <a:spcBef>
                <a:spcPts val="0"/>
              </a:spcBef>
              <a:spcAft>
                <a:spcPts val="0"/>
              </a:spcAft>
              <a:buClr>
                <a:srgbClr val="008ABF"/>
              </a:buClr>
              <a:defRPr/>
            </a:pPr>
            <a:r>
              <a:rPr lang="en-US" altLang="en-US" sz="3400" b="1" kern="0" spc="-150" dirty="0">
                <a:solidFill>
                  <a:schemeClr val="accent2"/>
                </a:solidFill>
                <a:latin typeface="Arial"/>
                <a:cs typeface="Arial" pitchFamily="34" charset="0"/>
              </a:rPr>
              <a:t>No. 1</a:t>
            </a:r>
            <a:endParaRPr lang="en-US" sz="3400" kern="0" spc="-150" dirty="0">
              <a:solidFill>
                <a:schemeClr val="accent2"/>
              </a:solidFill>
              <a:latin typeface="Arial"/>
              <a:cs typeface="Arial" pitchFamily="34" charset="0"/>
            </a:endParaRPr>
          </a:p>
        </p:txBody>
      </p:sp>
      <p:sp>
        <p:nvSpPr>
          <p:cNvPr id="63" name="TextBox 62"/>
          <p:cNvSpPr txBox="1"/>
          <p:nvPr/>
        </p:nvSpPr>
        <p:spPr>
          <a:xfrm>
            <a:off x="495301" y="3589460"/>
            <a:ext cx="1276228" cy="497059"/>
          </a:xfrm>
          <a:prstGeom prst="rect">
            <a:avLst/>
          </a:prstGeom>
          <a:noFill/>
        </p:spPr>
        <p:txBody>
          <a:bodyPr wrap="square" lIns="0" tIns="0" rIns="0" bIns="0" rtlCol="0" anchor="b" anchorCtr="0">
            <a:spAutoFit/>
          </a:bodyPr>
          <a:lstStyle/>
          <a:p>
            <a:pPr algn="r" fontAlgn="auto">
              <a:lnSpc>
                <a:spcPct val="95000"/>
              </a:lnSpc>
              <a:spcBef>
                <a:spcPts val="0"/>
              </a:spcBef>
              <a:spcAft>
                <a:spcPts val="0"/>
              </a:spcAft>
              <a:buClr>
                <a:srgbClr val="008ABF"/>
              </a:buClr>
              <a:defRPr/>
            </a:pPr>
            <a:r>
              <a:rPr lang="en-US" sz="3400" b="1" kern="0" spc="-150" dirty="0">
                <a:solidFill>
                  <a:schemeClr val="accent2"/>
                </a:solidFill>
                <a:latin typeface="Arial"/>
                <a:cs typeface="Arial" pitchFamily="34" charset="0"/>
              </a:rPr>
              <a:t>12K+</a:t>
            </a:r>
          </a:p>
        </p:txBody>
      </p:sp>
      <p:sp>
        <p:nvSpPr>
          <p:cNvPr id="59" name="TextBox 58"/>
          <p:cNvSpPr txBox="1"/>
          <p:nvPr/>
        </p:nvSpPr>
        <p:spPr>
          <a:xfrm>
            <a:off x="786679" y="4463560"/>
            <a:ext cx="955148" cy="497059"/>
          </a:xfrm>
          <a:prstGeom prst="rect">
            <a:avLst/>
          </a:prstGeom>
          <a:noFill/>
        </p:spPr>
        <p:txBody>
          <a:bodyPr wrap="square" lIns="0" tIns="0" rIns="0" bIns="0" rtlCol="0" anchor="b" anchorCtr="0">
            <a:spAutoFit/>
          </a:bodyPr>
          <a:lstStyle>
            <a:defPPr>
              <a:defRPr lang="en-US"/>
            </a:defPPr>
            <a:lvl1pPr marL="0" marR="0" lvl="0" indent="0" algn="r" defTabSz="914400" eaLnBrk="1" fontAlgn="auto" latinLnBrk="0" hangingPunct="1">
              <a:lnSpc>
                <a:spcPct val="100000"/>
              </a:lnSpc>
              <a:spcBef>
                <a:spcPts val="0"/>
              </a:spcBef>
              <a:spcAft>
                <a:spcPts val="0"/>
              </a:spcAft>
              <a:buClrTx/>
              <a:buSzTx/>
              <a:buFontTx/>
              <a:buNone/>
              <a:tabLst/>
              <a:defRPr kumimoji="0" sz="3600" b="1" i="0" u="none" strike="noStrike" cap="none" spc="-30" normalizeH="0">
                <a:ln>
                  <a:noFill/>
                </a:ln>
                <a:solidFill>
                  <a:schemeClr val="accent2">
                    <a:lumMod val="75000"/>
                  </a:schemeClr>
                </a:solidFill>
                <a:effectLst/>
                <a:uLnTx/>
                <a:uFillTx/>
              </a:defRPr>
            </a:lvl1pPr>
          </a:lstStyle>
          <a:p>
            <a:pPr>
              <a:lnSpc>
                <a:spcPct val="95000"/>
              </a:lnSpc>
              <a:buClr>
                <a:srgbClr val="008ABF"/>
              </a:buClr>
              <a:defRPr/>
            </a:pPr>
            <a:r>
              <a:rPr lang="en-US" sz="3400" kern="0" spc="-150" dirty="0">
                <a:solidFill>
                  <a:schemeClr val="accent2"/>
                </a:solidFill>
                <a:latin typeface="Arial"/>
                <a:cs typeface="Arial" pitchFamily="34" charset="0"/>
              </a:rPr>
              <a:t>90%</a:t>
            </a:r>
          </a:p>
        </p:txBody>
      </p:sp>
      <p:sp>
        <p:nvSpPr>
          <p:cNvPr id="60" name="TextBox 59"/>
          <p:cNvSpPr txBox="1"/>
          <p:nvPr/>
        </p:nvSpPr>
        <p:spPr>
          <a:xfrm>
            <a:off x="1777994" y="4533900"/>
            <a:ext cx="2527306" cy="313932"/>
          </a:xfrm>
          <a:prstGeom prst="rect">
            <a:avLst/>
          </a:prstGeom>
          <a:noFill/>
        </p:spPr>
        <p:txBody>
          <a:bodyPr wrap="square" rtlCol="0" anchor="b" anchorCtr="0">
            <a:spAutoFit/>
          </a:bodyPr>
          <a:lstStyle>
            <a:defPPr>
              <a:defRPr lang="en-US"/>
            </a:defPPr>
            <a:lvl1pPr lvl="0">
              <a:defRPr sz="1800" b="1" spc="-30">
                <a:latin typeface="Arial" pitchFamily="34" charset="0"/>
                <a:cs typeface="Arial" pitchFamily="34" charset="0"/>
              </a:defRPr>
            </a:lvl1pPr>
          </a:lstStyle>
          <a:p>
            <a:pPr>
              <a:lnSpc>
                <a:spcPct val="90000"/>
              </a:lnSpc>
            </a:pPr>
            <a:r>
              <a:rPr lang="en-US" sz="1600" b="0" dirty="0" smtClean="0">
                <a:solidFill>
                  <a:srgbClr val="000000"/>
                </a:solidFill>
                <a:latin typeface="Arial"/>
              </a:rPr>
              <a:t>A Fortune </a:t>
            </a:r>
            <a:r>
              <a:rPr lang="en-US" sz="1600" b="0" dirty="0">
                <a:solidFill>
                  <a:srgbClr val="000000"/>
                </a:solidFill>
                <a:latin typeface="Arial"/>
              </a:rPr>
              <a:t>100 </a:t>
            </a:r>
            <a:r>
              <a:rPr lang="hu-HU" sz="1600" b="0" dirty="0" smtClean="0">
                <a:solidFill>
                  <a:srgbClr val="000000"/>
                </a:solidFill>
                <a:latin typeface="Arial"/>
              </a:rPr>
              <a:t>cégeknek</a:t>
            </a:r>
            <a:endParaRPr lang="hu-HU" sz="1600" b="0" i="1" dirty="0">
              <a:solidFill>
                <a:srgbClr val="000000"/>
              </a:solidFill>
              <a:latin typeface="Arial"/>
            </a:endParaRPr>
          </a:p>
        </p:txBody>
      </p:sp>
      <p:sp>
        <p:nvSpPr>
          <p:cNvPr id="39" name="Text Box 10">
            <a:hlinkClick r:id="rId8" action="ppaction://hlinkfile"/>
          </p:cNvPr>
          <p:cNvSpPr txBox="1">
            <a:spLocks noChangeArrowheads="1"/>
          </p:cNvSpPr>
          <p:nvPr/>
        </p:nvSpPr>
        <p:spPr bwMode="auto">
          <a:xfrm>
            <a:off x="5666016" y="3568188"/>
            <a:ext cx="3211284" cy="510909"/>
          </a:xfrm>
          <a:prstGeom prst="rect">
            <a:avLst/>
          </a:prstGeom>
          <a:noFill/>
          <a:ln>
            <a:noFill/>
          </a:ln>
          <a:effectLst>
            <a:prstShdw prst="shdw17" dist="17961" dir="2700000">
              <a:srgbClr val="4F7D93"/>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fontAlgn="auto" hangingPunct="0">
              <a:lnSpc>
                <a:spcPct val="85000"/>
              </a:lnSpc>
              <a:spcBef>
                <a:spcPts val="0"/>
              </a:spcBef>
              <a:spcAft>
                <a:spcPts val="0"/>
              </a:spcAft>
              <a:defRPr/>
            </a:pPr>
            <a:r>
              <a:rPr lang="hu-HU" sz="1600" kern="0" dirty="0" smtClean="0">
                <a:latin typeface="Arial"/>
                <a:ea typeface="ＭＳ Ｐゴシック"/>
              </a:rPr>
              <a:t>Csatlakozzon az </a:t>
            </a:r>
            <a:r>
              <a:rPr lang="en-US" sz="1600" kern="0" dirty="0" smtClean="0">
                <a:latin typeface="Arial"/>
                <a:ea typeface="ＭＳ Ｐゴシック"/>
              </a:rPr>
              <a:t>IBM X-Force-</a:t>
            </a:r>
            <a:r>
              <a:rPr lang="en-US" sz="1600" kern="0" dirty="0" err="1" smtClean="0">
                <a:latin typeface="Arial"/>
                <a:ea typeface="ＭＳ Ｐゴシック"/>
              </a:rPr>
              <a:t>ra</a:t>
            </a:r>
            <a:r>
              <a:rPr lang="en-US" sz="1600" kern="0" dirty="0" smtClean="0">
                <a:latin typeface="Arial"/>
                <a:ea typeface="ＭＳ Ｐゴシック"/>
              </a:rPr>
              <a:t> </a:t>
            </a:r>
            <a:r>
              <a:rPr lang="en-US" sz="1600" b="1" kern="0" dirty="0" smtClean="0">
                <a:latin typeface="Arial"/>
                <a:ea typeface="ＭＳ Ｐゴシック"/>
                <a:hlinkClick r:id="rId9"/>
              </a:rPr>
              <a:t>xforce.ibmcloud.com</a:t>
            </a:r>
            <a:endParaRPr lang="en-US" sz="1600" b="1" kern="0" dirty="0">
              <a:latin typeface="Arial"/>
              <a:ea typeface="SimSun" pitchFamily="2" charset="-122"/>
            </a:endParaRPr>
          </a:p>
        </p:txBody>
      </p:sp>
      <p:sp>
        <p:nvSpPr>
          <p:cNvPr id="89" name="Text Box 10"/>
          <p:cNvSpPr txBox="1">
            <a:spLocks noChangeArrowheads="1"/>
          </p:cNvSpPr>
          <p:nvPr/>
        </p:nvSpPr>
        <p:spPr bwMode="auto">
          <a:xfrm>
            <a:off x="5666016" y="948276"/>
            <a:ext cx="2940660" cy="510909"/>
          </a:xfrm>
          <a:prstGeom prst="rect">
            <a:avLst/>
          </a:prstGeom>
          <a:noFill/>
          <a:ln>
            <a:noFill/>
          </a:ln>
          <a:effectLst>
            <a:prstShdw prst="shdw17" dist="17961" dir="2700000">
              <a:srgbClr val="83D1F5">
                <a:gamma/>
                <a:shade val="60000"/>
                <a:invGamma/>
              </a:srgbClr>
            </a:prstShdw>
          </a:effectLst>
          <a:extLst/>
        </p:spPr>
        <p:txBody>
          <a:bodyPr wrap="square">
            <a:spAutoFit/>
          </a:bodyPr>
          <a:lstStyle/>
          <a:p>
            <a:pPr eaLnBrk="0" fontAlgn="auto" hangingPunct="0">
              <a:lnSpc>
                <a:spcPct val="85000"/>
              </a:lnSpc>
              <a:spcBef>
                <a:spcPts val="0"/>
              </a:spcBef>
              <a:spcAft>
                <a:spcPts val="0"/>
              </a:spcAft>
              <a:defRPr/>
            </a:pPr>
            <a:r>
              <a:rPr lang="hu-HU" sz="1600" kern="0" dirty="0" smtClean="0">
                <a:latin typeface="Arial"/>
              </a:rPr>
              <a:t>Látogasson el honlapunkra</a:t>
            </a:r>
            <a:r>
              <a:rPr lang="en-US" sz="1600" b="1" kern="0" dirty="0">
                <a:latin typeface="Arial"/>
              </a:rPr>
              <a:t/>
            </a:r>
            <a:br>
              <a:rPr lang="en-US" sz="1600" b="1" kern="0" dirty="0">
                <a:latin typeface="Arial"/>
              </a:rPr>
            </a:br>
            <a:r>
              <a:rPr lang="en-US" sz="1600" b="1" kern="0" dirty="0">
                <a:latin typeface="Arial"/>
                <a:hlinkClick r:id="rId10"/>
              </a:rPr>
              <a:t>ibm.com/security</a:t>
            </a:r>
            <a:endParaRPr lang="en-US" sz="1600" b="1" kern="0" dirty="0">
              <a:latin typeface="Arial"/>
              <a:ea typeface="SimSun" pitchFamily="2" charset="-122"/>
            </a:endParaRPr>
          </a:p>
        </p:txBody>
      </p:sp>
      <p:sp>
        <p:nvSpPr>
          <p:cNvPr id="90" name="Text Box 10"/>
          <p:cNvSpPr txBox="1">
            <a:spLocks noChangeArrowheads="1"/>
          </p:cNvSpPr>
          <p:nvPr/>
        </p:nvSpPr>
        <p:spPr bwMode="auto">
          <a:xfrm>
            <a:off x="5666016" y="1821580"/>
            <a:ext cx="2940660" cy="510909"/>
          </a:xfrm>
          <a:prstGeom prst="rect">
            <a:avLst/>
          </a:prstGeom>
          <a:noFill/>
          <a:ln>
            <a:noFill/>
          </a:ln>
          <a:effectLst>
            <a:prstShdw prst="shdw17" dist="17961" dir="2700000">
              <a:srgbClr val="83D1F5">
                <a:gamma/>
                <a:shade val="60000"/>
                <a:invGamma/>
              </a:srgbClr>
            </a:prstShdw>
          </a:effectLst>
          <a:extLst/>
        </p:spPr>
        <p:txBody>
          <a:bodyPr wrap="square">
            <a:spAutoFit/>
          </a:bodyPr>
          <a:lstStyle/>
          <a:p>
            <a:pPr eaLnBrk="0" fontAlgn="auto" hangingPunct="0">
              <a:lnSpc>
                <a:spcPct val="85000"/>
              </a:lnSpc>
              <a:spcBef>
                <a:spcPts val="0"/>
              </a:spcBef>
              <a:spcAft>
                <a:spcPts val="0"/>
              </a:spcAft>
              <a:defRPr/>
            </a:pPr>
            <a:r>
              <a:rPr lang="hu-HU" sz="1600" kern="0" dirty="0" smtClean="0">
                <a:latin typeface="Arial"/>
              </a:rPr>
              <a:t>Nézze</a:t>
            </a:r>
            <a:r>
              <a:rPr lang="en-US" sz="1600" kern="0" dirty="0" smtClean="0">
                <a:latin typeface="Arial"/>
              </a:rPr>
              <a:t> YouTube </a:t>
            </a:r>
            <a:r>
              <a:rPr lang="hu-HU" sz="1600" kern="0" dirty="0" smtClean="0">
                <a:latin typeface="Arial"/>
              </a:rPr>
              <a:t>csatornánkat</a:t>
            </a:r>
            <a:r>
              <a:rPr lang="en-US" sz="1600" kern="0" dirty="0">
                <a:latin typeface="Arial"/>
              </a:rPr>
              <a:t/>
            </a:r>
            <a:br>
              <a:rPr lang="en-US" sz="1600" kern="0" dirty="0">
                <a:latin typeface="Arial"/>
              </a:rPr>
            </a:br>
            <a:r>
              <a:rPr lang="en-US" sz="1600" b="1" kern="0" dirty="0">
                <a:latin typeface="Arial"/>
                <a:hlinkClick r:id="rId11"/>
              </a:rPr>
              <a:t>IBM Security Channel</a:t>
            </a:r>
            <a:endParaRPr lang="en-US" sz="1600" b="1" kern="0" dirty="0">
              <a:latin typeface="Arial"/>
            </a:endParaRPr>
          </a:p>
        </p:txBody>
      </p:sp>
      <p:sp>
        <p:nvSpPr>
          <p:cNvPr id="91" name="Text Box 10"/>
          <p:cNvSpPr txBox="1">
            <a:spLocks noChangeArrowheads="1"/>
          </p:cNvSpPr>
          <p:nvPr/>
        </p:nvSpPr>
        <p:spPr bwMode="auto">
          <a:xfrm>
            <a:off x="5666016" y="2694884"/>
            <a:ext cx="2940660" cy="519127"/>
          </a:xfrm>
          <a:prstGeom prst="rect">
            <a:avLst/>
          </a:prstGeom>
          <a:noFill/>
          <a:ln>
            <a:noFill/>
          </a:ln>
          <a:effectLst>
            <a:prstShdw prst="shdw17" dist="17961" dir="2700000">
              <a:srgbClr val="83D1F5">
                <a:gamma/>
                <a:shade val="60000"/>
                <a:invGamma/>
              </a:srgbClr>
            </a:prstShdw>
          </a:effectLst>
          <a:extLst/>
        </p:spPr>
        <p:txBody>
          <a:bodyPr wrap="square">
            <a:spAutoFit/>
          </a:bodyPr>
          <a:lstStyle/>
          <a:p>
            <a:pPr eaLnBrk="0" fontAlgn="auto" hangingPunct="0">
              <a:lnSpc>
                <a:spcPct val="85000"/>
              </a:lnSpc>
              <a:spcBef>
                <a:spcPts val="0"/>
              </a:spcBef>
              <a:spcAft>
                <a:spcPts val="0"/>
              </a:spcAft>
              <a:defRPr/>
            </a:pPr>
            <a:r>
              <a:rPr lang="hu-HU" sz="1600" kern="0" dirty="0" smtClean="0">
                <a:latin typeface="Arial"/>
              </a:rPr>
              <a:t>Olvassa biztonsági blogunkat</a:t>
            </a:r>
            <a:r>
              <a:rPr lang="hu-HU" sz="1600" b="1" kern="0" dirty="0" smtClean="0">
                <a:latin typeface="Arial"/>
              </a:rPr>
              <a:t/>
            </a:r>
            <a:br>
              <a:rPr lang="hu-HU" sz="1600" b="1" kern="0" dirty="0" smtClean="0">
                <a:latin typeface="Arial"/>
              </a:rPr>
            </a:br>
            <a:r>
              <a:rPr lang="en-US" sz="1600" b="1" kern="0" dirty="0" smtClean="0">
                <a:latin typeface="Arial"/>
                <a:ea typeface="SimSun" pitchFamily="2" charset="-122"/>
                <a:hlinkClick r:id="rId12"/>
              </a:rPr>
              <a:t>SecurityIntelligence.com</a:t>
            </a:r>
            <a:endParaRPr lang="en-US" sz="1600" b="1" kern="0" dirty="0">
              <a:latin typeface="Arial"/>
              <a:ea typeface="SimSun" pitchFamily="2" charset="-122"/>
            </a:endParaRPr>
          </a:p>
        </p:txBody>
      </p:sp>
      <p:sp>
        <p:nvSpPr>
          <p:cNvPr id="92" name="Text Box 10"/>
          <p:cNvSpPr txBox="1">
            <a:spLocks noChangeArrowheads="1"/>
          </p:cNvSpPr>
          <p:nvPr/>
        </p:nvSpPr>
        <p:spPr bwMode="auto">
          <a:xfrm>
            <a:off x="5666016" y="4441493"/>
            <a:ext cx="2940660" cy="519127"/>
          </a:xfrm>
          <a:prstGeom prst="rect">
            <a:avLst/>
          </a:prstGeom>
          <a:noFill/>
          <a:ln>
            <a:noFill/>
          </a:ln>
          <a:effectLst>
            <a:prstShdw prst="shdw17" dist="17961" dir="2700000">
              <a:srgbClr val="83D1F5">
                <a:gamma/>
                <a:shade val="60000"/>
                <a:invGamma/>
              </a:srgbClr>
            </a:prstShdw>
          </a:effectLst>
          <a:extLst/>
        </p:spPr>
        <p:txBody>
          <a:bodyPr wrap="square">
            <a:spAutoFit/>
          </a:bodyPr>
          <a:lstStyle/>
          <a:p>
            <a:pPr eaLnBrk="0" fontAlgn="auto" hangingPunct="0">
              <a:lnSpc>
                <a:spcPct val="85000"/>
              </a:lnSpc>
              <a:spcBef>
                <a:spcPts val="0"/>
              </a:spcBef>
              <a:spcAft>
                <a:spcPts val="0"/>
              </a:spcAft>
              <a:defRPr/>
            </a:pPr>
            <a:r>
              <a:rPr lang="hu-HU" sz="1600" kern="0" dirty="0" smtClean="0">
                <a:latin typeface="Arial"/>
              </a:rPr>
              <a:t>Kövessen minket a </a:t>
            </a:r>
            <a:r>
              <a:rPr lang="en-US" sz="1600" kern="0" dirty="0" smtClean="0">
                <a:latin typeface="Arial"/>
              </a:rPr>
              <a:t>Twitter-</a:t>
            </a:r>
            <a:r>
              <a:rPr lang="en-US" sz="1600" kern="0" dirty="0" err="1" smtClean="0">
                <a:latin typeface="Arial"/>
              </a:rPr>
              <a:t>en</a:t>
            </a:r>
            <a:r>
              <a:rPr lang="en-US" sz="1600" kern="0" dirty="0">
                <a:latin typeface="Arial"/>
              </a:rPr>
              <a:t/>
            </a:r>
            <a:br>
              <a:rPr lang="en-US" sz="1600" kern="0" dirty="0">
                <a:latin typeface="Arial"/>
              </a:rPr>
            </a:br>
            <a:r>
              <a:rPr lang="en-US" sz="1600" b="1" kern="0" dirty="0">
                <a:latin typeface="Arial"/>
                <a:hlinkClick r:id="rId13"/>
              </a:rPr>
              <a:t>@ibmsecurity</a:t>
            </a:r>
            <a:r>
              <a:rPr lang="en-US" sz="1600" b="1" kern="0" dirty="0">
                <a:latin typeface="Arial"/>
                <a:ea typeface="SimSun" pitchFamily="2" charset="-122"/>
              </a:rPr>
              <a:t> </a:t>
            </a:r>
          </a:p>
        </p:txBody>
      </p:sp>
    </p:spTree>
    <p:extLst>
      <p:ext uri="{BB962C8B-B14F-4D97-AF65-F5344CB8AC3E}">
        <p14:creationId xmlns:p14="http://schemas.microsoft.com/office/powerpoint/2010/main" val="144595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6286500" y="5535759"/>
            <a:ext cx="586672" cy="141141"/>
          </a:xfrm>
          <a:prstGeom prst="rect">
            <a:avLst/>
          </a:prstGeom>
          <a:noFill/>
        </p:spPr>
        <p:txBody>
          <a:bodyPr vert="horz" wrap="none" lIns="0" tIns="45720" rIns="0" bIns="45720" rtlCol="0" anchor="ctr" anchorCtr="0">
            <a:noAutofit/>
          </a:bodyPr>
          <a:lstStyle>
            <a:defPPr>
              <a:defRPr lang="en-US"/>
            </a:defPPr>
            <a:lvl1pPr algn="l" rtl="0" fontAlgn="base">
              <a:spcBef>
                <a:spcPct val="0"/>
              </a:spcBef>
              <a:spcAft>
                <a:spcPct val="0"/>
              </a:spcAft>
              <a:defRPr lang="en-US" sz="800" b="0" kern="1200" cap="all" baseline="0" smtClean="0">
                <a:solidFill>
                  <a:schemeClr val="bg1"/>
                </a:solidFill>
                <a:latin typeface="Arial" pitchFamily="34" charset="0"/>
                <a:ea typeface="+mn-ea"/>
                <a:cs typeface="Arial" panose="020B0604020202020204"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defTabSz="685800">
              <a:lnSpc>
                <a:spcPct val="90000"/>
              </a:lnSpc>
              <a:spcBef>
                <a:spcPts val="600"/>
              </a:spcBef>
              <a:buClr>
                <a:schemeClr val="tx2"/>
              </a:buClr>
            </a:pPr>
            <a:r>
              <a:rPr lang="en-US" sz="1000" smtClean="0"/>
              <a:t>SHARED UNDER NDA</a:t>
            </a:r>
            <a:endParaRPr lang="en-US" sz="1000" dirty="0"/>
          </a:p>
        </p:txBody>
      </p:sp>
    </p:spTree>
    <p:extLst>
      <p:ext uri="{BB962C8B-B14F-4D97-AF65-F5344CB8AC3E}">
        <p14:creationId xmlns:p14="http://schemas.microsoft.com/office/powerpoint/2010/main" val="2712678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txBox="1">
            <a:spLocks/>
          </p:cNvSpPr>
          <p:nvPr/>
        </p:nvSpPr>
        <p:spPr bwMode="auto">
          <a:xfrm>
            <a:off x="381000" y="798697"/>
            <a:ext cx="625871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eaLnBrk="0" hangingPunct="0">
              <a:lnSpc>
                <a:spcPct val="95000"/>
              </a:lnSpc>
              <a:spcBef>
                <a:spcPts val="583"/>
              </a:spcBef>
              <a:buFont typeface="Wingdings" pitchFamily="2" charset="2"/>
              <a:buChar char="§"/>
            </a:pPr>
            <a:r>
              <a:rPr lang="en-US" altLang="en-US" sz="1667" b="1">
                <a:solidFill>
                  <a:srgbClr val="262626"/>
                </a:solidFill>
              </a:rPr>
              <a:t>Network traffic doesn’t lie.</a:t>
            </a:r>
            <a:r>
              <a:rPr lang="en-US" altLang="en-US" sz="1667">
                <a:solidFill>
                  <a:srgbClr val="262626"/>
                </a:solidFill>
              </a:rPr>
              <a:t>  </a:t>
            </a:r>
            <a:r>
              <a:rPr lang="en-US" altLang="en-US" sz="1667" dirty="0">
                <a:solidFill>
                  <a:srgbClr val="262626"/>
                </a:solidFill>
              </a:rPr>
              <a:t>Attackers can stop logging and erase their tracks, but can’t cut off the network (flow data)</a:t>
            </a:r>
          </a:p>
          <a:p>
            <a:pPr lvl="1" eaLnBrk="0" hangingPunct="0">
              <a:lnSpc>
                <a:spcPct val="95000"/>
              </a:lnSpc>
              <a:spcBef>
                <a:spcPts val="583"/>
              </a:spcBef>
              <a:buFont typeface="Arial" pitchFamily="34" charset="0"/>
              <a:buChar char="•"/>
            </a:pPr>
            <a:r>
              <a:rPr lang="en-US" altLang="en-US" sz="1000" dirty="0">
                <a:solidFill>
                  <a:srgbClr val="262626"/>
                </a:solidFill>
              </a:rPr>
              <a:t>Deep packet inspection for Layer 7 flow data</a:t>
            </a:r>
          </a:p>
          <a:p>
            <a:pPr lvl="1" eaLnBrk="0" hangingPunct="0">
              <a:lnSpc>
                <a:spcPct val="95000"/>
              </a:lnSpc>
              <a:spcBef>
                <a:spcPts val="583"/>
              </a:spcBef>
              <a:buFont typeface="Arial" pitchFamily="34" charset="0"/>
              <a:buChar char="•"/>
            </a:pPr>
            <a:r>
              <a:rPr lang="en-US" altLang="en-US" sz="1000" dirty="0">
                <a:solidFill>
                  <a:srgbClr val="262626"/>
                </a:solidFill>
              </a:rPr>
              <a:t>Pivoting, drill-down and data mining on flow sources for advanced detection and forensics</a:t>
            </a:r>
          </a:p>
          <a:p>
            <a:pPr eaLnBrk="0" hangingPunct="0">
              <a:lnSpc>
                <a:spcPct val="95000"/>
              </a:lnSpc>
              <a:spcBef>
                <a:spcPts val="917"/>
              </a:spcBef>
              <a:buFont typeface="Wingdings" pitchFamily="2" charset="2"/>
              <a:buChar char="§"/>
            </a:pPr>
            <a:r>
              <a:rPr lang="en-US" altLang="en-US" sz="1667" dirty="0">
                <a:solidFill>
                  <a:srgbClr val="262626"/>
                </a:solidFill>
              </a:rPr>
              <a:t>Helps detect anomalies that might otherwise get missed</a:t>
            </a:r>
          </a:p>
          <a:p>
            <a:pPr eaLnBrk="0" hangingPunct="0">
              <a:lnSpc>
                <a:spcPct val="95000"/>
              </a:lnSpc>
              <a:spcBef>
                <a:spcPts val="917"/>
              </a:spcBef>
              <a:buFont typeface="Wingdings" pitchFamily="2" charset="2"/>
              <a:buChar char="§"/>
            </a:pPr>
            <a:r>
              <a:rPr lang="en-US" altLang="en-US" sz="1667" dirty="0">
                <a:solidFill>
                  <a:srgbClr val="262626"/>
                </a:solidFill>
              </a:rPr>
              <a:t>Enables visibility into attacker communications</a:t>
            </a:r>
          </a:p>
        </p:txBody>
      </p:sp>
      <p:pic>
        <p:nvPicPr>
          <p:cNvPr id="48130" name="Picture 6"/>
          <p:cNvPicPr>
            <a:picLocks noChangeAspect="1" noChangeArrowheads="1"/>
          </p:cNvPicPr>
          <p:nvPr/>
        </p:nvPicPr>
        <p:blipFill>
          <a:blip r:embed="rId3">
            <a:extLst>
              <a:ext uri="{28A0092B-C50C-407E-A947-70E740481C1C}">
                <a14:useLocalDpi xmlns:a14="http://schemas.microsoft.com/office/drawing/2010/main" val="0"/>
              </a:ext>
            </a:extLst>
          </a:blip>
          <a:srcRect r="49933" b="45363"/>
          <a:stretch>
            <a:fillRect/>
          </a:stretch>
        </p:blipFill>
        <p:spPr bwMode="auto">
          <a:xfrm>
            <a:off x="914400" y="2580438"/>
            <a:ext cx="4447646" cy="182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6"/>
          <p:cNvPicPr>
            <a:picLocks noChangeAspect="1" noChangeArrowheads="1"/>
          </p:cNvPicPr>
          <p:nvPr/>
        </p:nvPicPr>
        <p:blipFill>
          <a:blip r:embed="rId3">
            <a:extLst>
              <a:ext uri="{28A0092B-C50C-407E-A947-70E740481C1C}">
                <a14:useLocalDpi xmlns:a14="http://schemas.microsoft.com/office/drawing/2010/main" val="0"/>
              </a:ext>
            </a:extLst>
          </a:blip>
          <a:srcRect t="62036" r="38641" b="8299"/>
          <a:stretch>
            <a:fillRect/>
          </a:stretch>
        </p:blipFill>
        <p:spPr bwMode="auto">
          <a:xfrm>
            <a:off x="2095500" y="3818757"/>
            <a:ext cx="5971646" cy="108876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08900" name="Title 1"/>
          <p:cNvSpPr>
            <a:spLocks noGrp="1"/>
          </p:cNvSpPr>
          <p:nvPr>
            <p:ph type="title"/>
          </p:nvPr>
        </p:nvSpPr>
        <p:spPr>
          <a:xfrm>
            <a:off x="381000" y="197659"/>
            <a:ext cx="8572500" cy="601038"/>
          </a:xfrm>
        </p:spPr>
        <p:txBody>
          <a:bodyPr/>
          <a:lstStyle/>
          <a:p>
            <a:pPr eaLnBrk="1" hangingPunct="1">
              <a:defRPr/>
            </a:pPr>
            <a:r>
              <a:rPr lang="en-US" dirty="0" smtClean="0">
                <a:ea typeface="+mj-ea"/>
              </a:rPr>
              <a:t>QRadar QFlow - Differentiated by network </a:t>
            </a:r>
            <a:r>
              <a:rPr lang="en-US" dirty="0">
                <a:ea typeface="+mj-ea"/>
              </a:rPr>
              <a:t>f</a:t>
            </a:r>
            <a:r>
              <a:rPr lang="en-US" dirty="0" smtClean="0">
                <a:ea typeface="+mj-ea"/>
              </a:rPr>
              <a:t>low </a:t>
            </a:r>
            <a:r>
              <a:rPr lang="en-US" dirty="0">
                <a:ea typeface="+mj-ea"/>
              </a:rPr>
              <a:t>a</a:t>
            </a:r>
            <a:r>
              <a:rPr lang="en-US" dirty="0" smtClean="0">
                <a:ea typeface="+mj-ea"/>
              </a:rPr>
              <a:t>nalytics</a:t>
            </a:r>
          </a:p>
        </p:txBody>
      </p:sp>
    </p:spTree>
    <p:extLst>
      <p:ext uri="{BB962C8B-B14F-4D97-AF65-F5344CB8AC3E}">
        <p14:creationId xmlns:p14="http://schemas.microsoft.com/office/powerpoint/2010/main" val="958590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66700"/>
            <a:ext cx="8572500" cy="419100"/>
          </a:xfrm>
        </p:spPr>
        <p:txBody>
          <a:bodyPr/>
          <a:lstStyle/>
          <a:p>
            <a:r>
              <a:rPr lang="en-US" dirty="0" smtClean="0"/>
              <a:t>QRadar </a:t>
            </a:r>
            <a:r>
              <a:rPr lang="en-US"/>
              <a:t>QFlow </a:t>
            </a:r>
            <a:r>
              <a:rPr lang="en-US" smtClean="0"/>
              <a:t>fully </a:t>
            </a:r>
            <a:r>
              <a:rPr lang="en-US" dirty="0"/>
              <a:t>supports five key use cases</a:t>
            </a:r>
            <a:endParaRPr lang="en-GB" dirty="0"/>
          </a:p>
        </p:txBody>
      </p:sp>
      <p:sp>
        <p:nvSpPr>
          <p:cNvPr id="4" name="Content Placeholder 3"/>
          <p:cNvSpPr>
            <a:spLocks noGrp="1"/>
          </p:cNvSpPr>
          <p:nvPr>
            <p:ph sz="quarter" idx="12"/>
          </p:nvPr>
        </p:nvSpPr>
        <p:spPr>
          <a:xfrm>
            <a:off x="285750" y="867738"/>
            <a:ext cx="8572500" cy="4191000"/>
          </a:xfrm>
        </p:spPr>
        <p:txBody>
          <a:bodyPr>
            <a:normAutofit/>
          </a:bodyPr>
          <a:lstStyle/>
          <a:p>
            <a:r>
              <a:rPr lang="en-US" dirty="0" smtClean="0"/>
              <a:t> </a:t>
            </a:r>
            <a:r>
              <a:rPr lang="en-US" dirty="0"/>
              <a:t>Detection of zero-day threats through traffic profiling </a:t>
            </a:r>
          </a:p>
          <a:p>
            <a:pPr lvl="1"/>
            <a:r>
              <a:rPr lang="en-US" dirty="0" smtClean="0"/>
              <a:t>Detection </a:t>
            </a:r>
            <a:r>
              <a:rPr lang="en-US" dirty="0"/>
              <a:t>of malware and virus/worm activity through behavior profiling and anomaly detection across all network traffic (applications, hosts, protocols, areas of the network) </a:t>
            </a:r>
          </a:p>
          <a:p>
            <a:r>
              <a:rPr lang="en-US" dirty="0" smtClean="0"/>
              <a:t>Compliance </a:t>
            </a:r>
            <a:r>
              <a:rPr lang="en-US" dirty="0"/>
              <a:t>with policy and regulatory mandates via deep analysis of application data and protocols</a:t>
            </a:r>
          </a:p>
          <a:p>
            <a:pPr lvl="1"/>
            <a:r>
              <a:rPr lang="en-US" dirty="0"/>
              <a:t>Alerting on out-of-policy behavior and traffic, such as traffic being sent to untrustworthy geographical regions or unsecure protocols </a:t>
            </a:r>
          </a:p>
          <a:p>
            <a:r>
              <a:rPr lang="en-US" dirty="0" smtClean="0"/>
              <a:t>Social </a:t>
            </a:r>
            <a:r>
              <a:rPr lang="en-US" dirty="0"/>
              <a:t>media monitoring </a:t>
            </a:r>
          </a:p>
          <a:p>
            <a:pPr lvl="1"/>
            <a:r>
              <a:rPr lang="en-US" dirty="0"/>
              <a:t>Anomaly detection and DPI-based content capture that identify and alert on social media-related threats and risks </a:t>
            </a:r>
          </a:p>
          <a:p>
            <a:r>
              <a:rPr lang="en-US" dirty="0" smtClean="0"/>
              <a:t>Advanced </a:t>
            </a:r>
            <a:r>
              <a:rPr lang="en-US" dirty="0"/>
              <a:t>incident analysis via correlation of flow data with log data</a:t>
            </a:r>
          </a:p>
          <a:p>
            <a:pPr lvl="1"/>
            <a:r>
              <a:rPr lang="en-US" dirty="0"/>
              <a:t>Accurate prioritization of incident data and reduction of false positives by correlating security events with actual network traffic </a:t>
            </a:r>
          </a:p>
          <a:p>
            <a:r>
              <a:rPr lang="en-US" dirty="0" smtClean="0"/>
              <a:t>Continuous </a:t>
            </a:r>
            <a:r>
              <a:rPr lang="en-US" dirty="0"/>
              <a:t>profiling of assets</a:t>
            </a:r>
          </a:p>
          <a:p>
            <a:pPr lvl="1"/>
            <a:r>
              <a:rPr lang="en-US" dirty="0"/>
              <a:t>Collection and monitoring of continuous information feed from hosts, assets and services, allowing QRadar SIEM to automatically identify and classify new assets and discover what ports and services they are running </a:t>
            </a:r>
          </a:p>
        </p:txBody>
      </p:sp>
    </p:spTree>
    <p:extLst>
      <p:ext uri="{BB962C8B-B14F-4D97-AF65-F5344CB8AC3E}">
        <p14:creationId xmlns:p14="http://schemas.microsoft.com/office/powerpoint/2010/main" val="1855892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80177" y="165365"/>
            <a:ext cx="7239000" cy="330729"/>
          </a:xfrm>
          <a:prstGeom prst="rect">
            <a:avLst/>
          </a:prstGeom>
          <a:extLst/>
        </p:spPr>
        <p:txBody>
          <a:bodyPr vert="horz" lIns="0" tIns="0" rIns="0" bIns="0" rtlCol="0" anchor="t" anchorCtr="0">
            <a:normAutofit fontScale="92500"/>
          </a:bodyPr>
          <a:lstStyle>
            <a:lvl1pPr defTabSz="685800" eaLnBrk="1" latinLnBrk="0" hangingPunct="1">
              <a:lnSpc>
                <a:spcPct val="90000"/>
              </a:lnSpc>
              <a:buNone/>
              <a:defRPr sz="2200">
                <a:solidFill>
                  <a:schemeClr val="accent1"/>
                </a:solidFill>
                <a:ea typeface="+mj-ea"/>
                <a:cs typeface="Arial" panose="020B0604020202020204" pitchFamily="34" charset="0"/>
              </a:defRPr>
            </a:lvl1pPr>
          </a:lstStyle>
          <a:p>
            <a:r>
              <a:rPr lang="en-GB" altLang="en-US" dirty="0"/>
              <a:t>Vulnerability and risk management processes are overloaded</a:t>
            </a:r>
          </a:p>
        </p:txBody>
      </p:sp>
      <p:sp>
        <p:nvSpPr>
          <p:cNvPr id="9219" name="AutoShape 2"/>
          <p:cNvSpPr>
            <a:spLocks noChangeArrowheads="1"/>
          </p:cNvSpPr>
          <p:nvPr/>
        </p:nvSpPr>
        <p:spPr bwMode="auto">
          <a:xfrm>
            <a:off x="1028700" y="838200"/>
            <a:ext cx="5964797" cy="326761"/>
          </a:xfrm>
          <a:prstGeom prst="rightArrow">
            <a:avLst>
              <a:gd name="adj1" fmla="val 100000"/>
              <a:gd name="adj2" fmla="val 42384"/>
            </a:avLst>
          </a:prstGeom>
          <a:gradFill rotWithShape="0">
            <a:gsLst>
              <a:gs pos="0">
                <a:srgbClr val="DAEDEF"/>
              </a:gs>
              <a:gs pos="100000">
                <a:srgbClr val="F0F8F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1000" b="1" dirty="0">
                <a:solidFill>
                  <a:srgbClr val="000000"/>
                </a:solidFill>
              </a:rPr>
              <a:t>Problems in current risk and vulnerability management</a:t>
            </a:r>
          </a:p>
          <a:p>
            <a:pPr eaLnBrk="1" hangingPunct="1">
              <a:buClrTx/>
              <a:buFontTx/>
              <a:buNone/>
            </a:pPr>
            <a:endParaRPr lang="en-GB" altLang="en-US" sz="1000" b="1" dirty="0">
              <a:solidFill>
                <a:srgbClr val="000000"/>
              </a:solidFill>
            </a:endParaRPr>
          </a:p>
        </p:txBody>
      </p:sp>
      <p:sp>
        <p:nvSpPr>
          <p:cNvPr id="9220" name="Rectangle 3"/>
          <p:cNvSpPr>
            <a:spLocks noChangeArrowheads="1"/>
          </p:cNvSpPr>
          <p:nvPr/>
        </p:nvSpPr>
        <p:spPr bwMode="auto">
          <a:xfrm>
            <a:off x="2350295" y="1330325"/>
            <a:ext cx="2669646" cy="283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spcBef>
                <a:spcPts val="333"/>
              </a:spcBef>
            </a:pPr>
            <a:r>
              <a:rPr lang="en-GB" altLang="en-US" sz="1333" b="1">
                <a:solidFill>
                  <a:srgbClr val="000000"/>
                </a:solidFill>
              </a:rPr>
              <a:t>Data overload inhibitor</a:t>
            </a:r>
          </a:p>
        </p:txBody>
      </p:sp>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11" y="1290637"/>
            <a:ext cx="1228989" cy="8479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420" y="3047470"/>
            <a:ext cx="1234281" cy="8638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Rectangle 6"/>
          <p:cNvSpPr>
            <a:spLocks noChangeArrowheads="1"/>
          </p:cNvSpPr>
          <p:nvPr/>
        </p:nvSpPr>
        <p:spPr bwMode="auto">
          <a:xfrm>
            <a:off x="2348971" y="3056731"/>
            <a:ext cx="2504282" cy="283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spcBef>
                <a:spcPts val="333"/>
              </a:spcBef>
            </a:pPr>
            <a:r>
              <a:rPr lang="en-GB" altLang="en-US" sz="1333" b="1">
                <a:solidFill>
                  <a:srgbClr val="000000"/>
                </a:solidFill>
              </a:rPr>
              <a:t>Hidden risks remain</a:t>
            </a:r>
          </a:p>
        </p:txBody>
      </p:sp>
      <p:pic>
        <p:nvPicPr>
          <p:cNvPr id="922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420" y="2149210"/>
            <a:ext cx="1234281" cy="88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5" name="Rectangle 8"/>
          <p:cNvSpPr>
            <a:spLocks noChangeArrowheads="1"/>
          </p:cNvSpPr>
          <p:nvPr/>
        </p:nvSpPr>
        <p:spPr bwMode="auto">
          <a:xfrm>
            <a:off x="2348971" y="2137304"/>
            <a:ext cx="2858823" cy="283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spcBef>
                <a:spcPts val="333"/>
              </a:spcBef>
            </a:pPr>
            <a:r>
              <a:rPr lang="en-GB" altLang="en-US" sz="1333" b="1">
                <a:solidFill>
                  <a:srgbClr val="000000"/>
                </a:solidFill>
              </a:rPr>
              <a:t>Siloed system limitations</a:t>
            </a:r>
          </a:p>
        </p:txBody>
      </p:sp>
      <p:sp>
        <p:nvSpPr>
          <p:cNvPr id="9226" name="Rectangle 9"/>
          <p:cNvSpPr>
            <a:spLocks noChangeArrowheads="1"/>
          </p:cNvSpPr>
          <p:nvPr/>
        </p:nvSpPr>
        <p:spPr bwMode="auto">
          <a:xfrm>
            <a:off x="2348971" y="1583002"/>
            <a:ext cx="3779573" cy="47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marL="179388" indent="-179388">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1pPr>
            <a:lvl2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2pPr>
            <a:lvl3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3pPr>
            <a:lvl4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4pPr>
            <a:lvl5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9pPr>
          </a:lstStyle>
          <a:p>
            <a:pPr>
              <a:spcBef>
                <a:spcPts val="292"/>
              </a:spcBef>
              <a:buFont typeface="Arial" pitchFamily="34" charset="0"/>
              <a:buChar char="•"/>
            </a:pPr>
            <a:r>
              <a:rPr lang="en-GB" altLang="en-US" sz="1167">
                <a:solidFill>
                  <a:srgbClr val="000000"/>
                </a:solidFill>
              </a:rPr>
              <a:t>Patching and remediation processes overwhelmed</a:t>
            </a:r>
          </a:p>
          <a:p>
            <a:pPr>
              <a:spcBef>
                <a:spcPts val="292"/>
              </a:spcBef>
              <a:buFont typeface="Arial" pitchFamily="34" charset="0"/>
              <a:buChar char="•"/>
            </a:pPr>
            <a:r>
              <a:rPr lang="en-GB" altLang="en-US" sz="1167">
                <a:solidFill>
                  <a:srgbClr val="000000"/>
                </a:solidFill>
              </a:rPr>
              <a:t>Network Security and usage not considered</a:t>
            </a:r>
          </a:p>
        </p:txBody>
      </p:sp>
      <p:sp>
        <p:nvSpPr>
          <p:cNvPr id="9227" name="Rectangle 10"/>
          <p:cNvSpPr>
            <a:spLocks noChangeArrowheads="1"/>
          </p:cNvSpPr>
          <p:nvPr/>
        </p:nvSpPr>
        <p:spPr bwMode="auto">
          <a:xfrm>
            <a:off x="2318544" y="2445544"/>
            <a:ext cx="3460750" cy="694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marL="179388" indent="-179388">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1pPr>
            <a:lvl2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2pPr>
            <a:lvl3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3pPr>
            <a:lvl4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4pPr>
            <a:lvl5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9pPr>
          </a:lstStyle>
          <a:p>
            <a:pPr>
              <a:spcBef>
                <a:spcPts val="292"/>
              </a:spcBef>
              <a:buFont typeface="Arial" pitchFamily="34" charset="0"/>
              <a:buChar char="•"/>
            </a:pPr>
            <a:r>
              <a:rPr lang="en-GB" altLang="en-US" sz="1167">
                <a:solidFill>
                  <a:srgbClr val="000000"/>
                </a:solidFill>
              </a:rPr>
              <a:t>Time spend screen switching</a:t>
            </a:r>
          </a:p>
          <a:p>
            <a:pPr>
              <a:spcBef>
                <a:spcPts val="292"/>
              </a:spcBef>
              <a:buFont typeface="Arial" pitchFamily="34" charset="0"/>
              <a:buChar char="•"/>
            </a:pPr>
            <a:r>
              <a:rPr lang="en-GB" altLang="en-US" sz="1167">
                <a:solidFill>
                  <a:srgbClr val="000000"/>
                </a:solidFill>
              </a:rPr>
              <a:t>Integration and deployment costs</a:t>
            </a:r>
          </a:p>
          <a:p>
            <a:pPr>
              <a:spcBef>
                <a:spcPts val="292"/>
              </a:spcBef>
            </a:pPr>
            <a:endParaRPr lang="en-GB" altLang="en-US" sz="1167">
              <a:solidFill>
                <a:srgbClr val="000000"/>
              </a:solidFill>
            </a:endParaRPr>
          </a:p>
        </p:txBody>
      </p:sp>
      <p:sp>
        <p:nvSpPr>
          <p:cNvPr id="9228" name="Rectangle 11"/>
          <p:cNvSpPr>
            <a:spLocks noChangeArrowheads="1"/>
          </p:cNvSpPr>
          <p:nvPr/>
        </p:nvSpPr>
        <p:spPr bwMode="auto">
          <a:xfrm>
            <a:off x="2348971" y="3305439"/>
            <a:ext cx="3276865" cy="694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marL="179388" indent="-179388">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1pPr>
            <a:lvl2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2pPr>
            <a:lvl3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3pPr>
            <a:lvl4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4pPr>
            <a:lvl5pP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chemeClr val="bg1"/>
                </a:solidFill>
                <a:latin typeface="Arial" pitchFamily="34" charset="0"/>
                <a:ea typeface="ＭＳ Ｐゴシック" pitchFamily="34" charset="-128"/>
              </a:defRPr>
            </a:lvl9pPr>
          </a:lstStyle>
          <a:p>
            <a:pPr>
              <a:spcBef>
                <a:spcPts val="292"/>
              </a:spcBef>
              <a:buFont typeface="Arial" pitchFamily="34" charset="0"/>
              <a:buChar char="•"/>
            </a:pPr>
            <a:r>
              <a:rPr lang="en-GB" altLang="en-US" sz="1167">
                <a:solidFill>
                  <a:srgbClr val="000000"/>
                </a:solidFill>
              </a:rPr>
              <a:t>Time spent searching</a:t>
            </a:r>
          </a:p>
          <a:p>
            <a:pPr>
              <a:spcBef>
                <a:spcPts val="292"/>
              </a:spcBef>
              <a:buFont typeface="Arial" pitchFamily="34" charset="0"/>
              <a:buChar char="•"/>
            </a:pPr>
            <a:r>
              <a:rPr lang="en-GB" altLang="en-US" sz="1167">
                <a:solidFill>
                  <a:srgbClr val="000000"/>
                </a:solidFill>
              </a:rPr>
              <a:t>Assets and vulnerabilities remain hidden</a:t>
            </a:r>
          </a:p>
          <a:p>
            <a:pPr>
              <a:spcBef>
                <a:spcPts val="292"/>
              </a:spcBef>
            </a:pPr>
            <a:endParaRPr lang="en-GB" altLang="en-US" sz="1167">
              <a:solidFill>
                <a:srgbClr val="000000"/>
              </a:solidFill>
            </a:endParaRPr>
          </a:p>
        </p:txBody>
      </p:sp>
      <p:grpSp>
        <p:nvGrpSpPr>
          <p:cNvPr id="9229" name="Group 12"/>
          <p:cNvGrpSpPr>
            <a:grpSpLocks/>
          </p:cNvGrpSpPr>
          <p:nvPr/>
        </p:nvGrpSpPr>
        <p:grpSpPr bwMode="auto">
          <a:xfrm>
            <a:off x="6296556" y="1285345"/>
            <a:ext cx="1615282" cy="2288646"/>
            <a:chOff x="4174" y="1248"/>
            <a:chExt cx="1221" cy="1730"/>
          </a:xfrm>
        </p:grpSpPr>
        <p:grpSp>
          <p:nvGrpSpPr>
            <p:cNvPr id="9238" name="Group 13"/>
            <p:cNvGrpSpPr>
              <a:grpSpLocks/>
            </p:cNvGrpSpPr>
            <p:nvPr/>
          </p:nvGrpSpPr>
          <p:grpSpPr bwMode="auto">
            <a:xfrm>
              <a:off x="4480" y="1248"/>
              <a:ext cx="915" cy="1490"/>
              <a:chOff x="4480" y="1248"/>
              <a:chExt cx="915" cy="1490"/>
            </a:xfrm>
          </p:grpSpPr>
          <p:pic>
            <p:nvPicPr>
              <p:cNvPr id="958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 y="1248"/>
                <a:ext cx="912" cy="14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586" name="Group 15"/>
              <p:cNvGrpSpPr>
                <a:grpSpLocks/>
              </p:cNvGrpSpPr>
              <p:nvPr/>
            </p:nvGrpSpPr>
            <p:grpSpPr bwMode="auto">
              <a:xfrm>
                <a:off x="4480" y="1302"/>
                <a:ext cx="895" cy="1197"/>
                <a:chOff x="4480" y="1302"/>
                <a:chExt cx="895" cy="1197"/>
              </a:xfrm>
            </p:grpSpPr>
            <p:sp>
              <p:nvSpPr>
                <p:cNvPr id="9587" name="AutoShape 16"/>
                <p:cNvSpPr>
                  <a:spLocks noChangeArrowheads="1"/>
                </p:cNvSpPr>
                <p:nvPr/>
              </p:nvSpPr>
              <p:spPr bwMode="auto">
                <a:xfrm rot="5400000">
                  <a:off x="4319" y="1500"/>
                  <a:ext cx="1197" cy="802"/>
                </a:xfrm>
                <a:prstGeom prst="parallelogram">
                  <a:avLst>
                    <a:gd name="adj" fmla="val 57980"/>
                  </a:avLst>
                </a:prstGeom>
                <a:gradFill rotWithShape="0">
                  <a:gsLst>
                    <a:gs pos="0">
                      <a:srgbClr val="B5E5E9"/>
                    </a:gs>
                    <a:gs pos="100000">
                      <a:srgbClr val="CBFFFF"/>
                    </a:gs>
                  </a:gsLst>
                  <a:lin ang="0" scaled="1"/>
                </a:gradFill>
                <a:ln w="57240" cap="sq">
                  <a:solidFill>
                    <a:srgbClr val="008000"/>
                  </a:solidFill>
                  <a:miter lim="800000"/>
                  <a:headEnd/>
                  <a:tailEnd/>
                </a:ln>
                <a:effectLst>
                  <a:outerShdw dist="23040" dir="5400000" algn="ctr" rotWithShape="0">
                    <a:srgbClr val="808080">
                      <a:alpha val="35036"/>
                    </a:srgbClr>
                  </a:outerShdw>
                </a:effectLst>
              </p:spPr>
              <p:txBody>
                <a:bodyPr rot="10800000" wrap="none" anchor="ctr"/>
                <a:lstStyle/>
                <a:p>
                  <a:endParaRPr lang="en-US" altLang="en-US" sz="1000"/>
                </a:p>
              </p:txBody>
            </p:sp>
            <p:sp>
              <p:nvSpPr>
                <p:cNvPr id="9588" name="Text Box 17"/>
                <p:cNvSpPr txBox="1">
                  <a:spLocks noChangeArrowheads="1"/>
                </p:cNvSpPr>
                <p:nvPr/>
              </p:nvSpPr>
              <p:spPr bwMode="auto">
                <a:xfrm rot="1800000">
                  <a:off x="4625" y="1563"/>
                  <a:ext cx="729"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667" b="1" i="1">
                      <a:solidFill>
                        <a:srgbClr val="000000"/>
                      </a:solidFill>
                    </a:rPr>
                    <a:t>Your Vulnerabilities</a:t>
                  </a:r>
                </a:p>
              </p:txBody>
            </p:sp>
            <p:sp>
              <p:nvSpPr>
                <p:cNvPr id="9589" name="Text Box 18"/>
                <p:cNvSpPr txBox="1">
                  <a:spLocks noChangeArrowheads="1"/>
                </p:cNvSpPr>
                <p:nvPr/>
              </p:nvSpPr>
              <p:spPr bwMode="auto">
                <a:xfrm rot="1920000">
                  <a:off x="4495" y="144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0" name="Text Box 19"/>
                <p:cNvSpPr txBox="1">
                  <a:spLocks noChangeArrowheads="1"/>
                </p:cNvSpPr>
                <p:nvPr/>
              </p:nvSpPr>
              <p:spPr bwMode="auto">
                <a:xfrm rot="1920000">
                  <a:off x="4560" y="14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1" name="Text Box 20"/>
                <p:cNvSpPr txBox="1">
                  <a:spLocks noChangeArrowheads="1"/>
                </p:cNvSpPr>
                <p:nvPr/>
              </p:nvSpPr>
              <p:spPr bwMode="auto">
                <a:xfrm rot="1920000">
                  <a:off x="4623" y="152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2" name="Text Box 21"/>
                <p:cNvSpPr txBox="1">
                  <a:spLocks noChangeArrowheads="1"/>
                </p:cNvSpPr>
                <p:nvPr/>
              </p:nvSpPr>
              <p:spPr bwMode="auto">
                <a:xfrm rot="1920000">
                  <a:off x="4686" y="155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3" name="Text Box 22"/>
                <p:cNvSpPr txBox="1">
                  <a:spLocks noChangeArrowheads="1"/>
                </p:cNvSpPr>
                <p:nvPr/>
              </p:nvSpPr>
              <p:spPr bwMode="auto">
                <a:xfrm rot="1920000">
                  <a:off x="4749" y="15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4" name="Text Box 23"/>
                <p:cNvSpPr txBox="1">
                  <a:spLocks noChangeArrowheads="1"/>
                </p:cNvSpPr>
                <p:nvPr/>
              </p:nvSpPr>
              <p:spPr bwMode="auto">
                <a:xfrm rot="1920000">
                  <a:off x="4813" y="163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5" name="Text Box 24"/>
                <p:cNvSpPr txBox="1">
                  <a:spLocks noChangeArrowheads="1"/>
                </p:cNvSpPr>
                <p:nvPr/>
              </p:nvSpPr>
              <p:spPr bwMode="auto">
                <a:xfrm rot="1920000">
                  <a:off x="4878" y="166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6" name="Text Box 25"/>
                <p:cNvSpPr txBox="1">
                  <a:spLocks noChangeArrowheads="1"/>
                </p:cNvSpPr>
                <p:nvPr/>
              </p:nvSpPr>
              <p:spPr bwMode="auto">
                <a:xfrm rot="1920000">
                  <a:off x="4944" y="17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7" name="Text Box 26"/>
                <p:cNvSpPr txBox="1">
                  <a:spLocks noChangeArrowheads="1"/>
                </p:cNvSpPr>
                <p:nvPr/>
              </p:nvSpPr>
              <p:spPr bwMode="auto">
                <a:xfrm rot="1920000">
                  <a:off x="5008" y="174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8" name="Text Box 27"/>
                <p:cNvSpPr txBox="1">
                  <a:spLocks noChangeArrowheads="1"/>
                </p:cNvSpPr>
                <p:nvPr/>
              </p:nvSpPr>
              <p:spPr bwMode="auto">
                <a:xfrm rot="1920000">
                  <a:off x="5069" y="17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99" name="Text Box 28"/>
                <p:cNvSpPr txBox="1">
                  <a:spLocks noChangeArrowheads="1"/>
                </p:cNvSpPr>
                <p:nvPr/>
              </p:nvSpPr>
              <p:spPr bwMode="auto">
                <a:xfrm rot="1920000">
                  <a:off x="5132" y="181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0" name="Text Box 29"/>
                <p:cNvSpPr txBox="1">
                  <a:spLocks noChangeArrowheads="1"/>
                </p:cNvSpPr>
                <p:nvPr/>
              </p:nvSpPr>
              <p:spPr bwMode="auto">
                <a:xfrm rot="1920000">
                  <a:off x="5194" y="18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1" name="Text Box 30"/>
                <p:cNvSpPr txBox="1">
                  <a:spLocks noChangeArrowheads="1"/>
                </p:cNvSpPr>
                <p:nvPr/>
              </p:nvSpPr>
              <p:spPr bwMode="auto">
                <a:xfrm rot="1920000">
                  <a:off x="4491" y="148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2" name="Text Box 31"/>
                <p:cNvSpPr txBox="1">
                  <a:spLocks noChangeArrowheads="1"/>
                </p:cNvSpPr>
                <p:nvPr/>
              </p:nvSpPr>
              <p:spPr bwMode="auto">
                <a:xfrm rot="1920000">
                  <a:off x="4558" y="15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3" name="Text Box 32"/>
                <p:cNvSpPr txBox="1">
                  <a:spLocks noChangeArrowheads="1"/>
                </p:cNvSpPr>
                <p:nvPr/>
              </p:nvSpPr>
              <p:spPr bwMode="auto">
                <a:xfrm rot="1920000">
                  <a:off x="4618" y="15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4" name="Text Box 33"/>
                <p:cNvSpPr txBox="1">
                  <a:spLocks noChangeArrowheads="1"/>
                </p:cNvSpPr>
                <p:nvPr/>
              </p:nvSpPr>
              <p:spPr bwMode="auto">
                <a:xfrm rot="1920000">
                  <a:off x="4683" y="159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5" name="Text Box 34"/>
                <p:cNvSpPr txBox="1">
                  <a:spLocks noChangeArrowheads="1"/>
                </p:cNvSpPr>
                <p:nvPr/>
              </p:nvSpPr>
              <p:spPr bwMode="auto">
                <a:xfrm rot="1920000">
                  <a:off x="4745" y="16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6" name="Text Box 35"/>
                <p:cNvSpPr txBox="1">
                  <a:spLocks noChangeArrowheads="1"/>
                </p:cNvSpPr>
                <p:nvPr/>
              </p:nvSpPr>
              <p:spPr bwMode="auto">
                <a:xfrm rot="1920000">
                  <a:off x="4811" y="167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7" name="Text Box 36"/>
                <p:cNvSpPr txBox="1">
                  <a:spLocks noChangeArrowheads="1"/>
                </p:cNvSpPr>
                <p:nvPr/>
              </p:nvSpPr>
              <p:spPr bwMode="auto">
                <a:xfrm rot="1920000">
                  <a:off x="4872" y="17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8" name="Text Box 37"/>
                <p:cNvSpPr txBox="1">
                  <a:spLocks noChangeArrowheads="1"/>
                </p:cNvSpPr>
                <p:nvPr/>
              </p:nvSpPr>
              <p:spPr bwMode="auto">
                <a:xfrm rot="1920000">
                  <a:off x="4941" y="17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09" name="Text Box 38"/>
                <p:cNvSpPr txBox="1">
                  <a:spLocks noChangeArrowheads="1"/>
                </p:cNvSpPr>
                <p:nvPr/>
              </p:nvSpPr>
              <p:spPr bwMode="auto">
                <a:xfrm rot="1920000">
                  <a:off x="5004" y="17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0" name="Text Box 39"/>
                <p:cNvSpPr txBox="1">
                  <a:spLocks noChangeArrowheads="1"/>
                </p:cNvSpPr>
                <p:nvPr/>
              </p:nvSpPr>
              <p:spPr bwMode="auto">
                <a:xfrm rot="1920000">
                  <a:off x="5065" y="18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1" name="Text Box 40"/>
                <p:cNvSpPr txBox="1">
                  <a:spLocks noChangeArrowheads="1"/>
                </p:cNvSpPr>
                <p:nvPr/>
              </p:nvSpPr>
              <p:spPr bwMode="auto">
                <a:xfrm rot="1920000">
                  <a:off x="5129" y="185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2" name="Text Box 41"/>
                <p:cNvSpPr txBox="1">
                  <a:spLocks noChangeArrowheads="1"/>
                </p:cNvSpPr>
                <p:nvPr/>
              </p:nvSpPr>
              <p:spPr bwMode="auto">
                <a:xfrm rot="1920000">
                  <a:off x="5189" y="18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3" name="Text Box 42"/>
                <p:cNvSpPr txBox="1">
                  <a:spLocks noChangeArrowheads="1"/>
                </p:cNvSpPr>
                <p:nvPr/>
              </p:nvSpPr>
              <p:spPr bwMode="auto">
                <a:xfrm rot="1920000">
                  <a:off x="4494" y="15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4" name="Text Box 43"/>
                <p:cNvSpPr txBox="1">
                  <a:spLocks noChangeArrowheads="1"/>
                </p:cNvSpPr>
                <p:nvPr/>
              </p:nvSpPr>
              <p:spPr bwMode="auto">
                <a:xfrm rot="1920000">
                  <a:off x="4561" y="15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5" name="Text Box 44"/>
                <p:cNvSpPr txBox="1">
                  <a:spLocks noChangeArrowheads="1"/>
                </p:cNvSpPr>
                <p:nvPr/>
              </p:nvSpPr>
              <p:spPr bwMode="auto">
                <a:xfrm rot="1920000">
                  <a:off x="4622" y="16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6" name="Text Box 45"/>
                <p:cNvSpPr txBox="1">
                  <a:spLocks noChangeArrowheads="1"/>
                </p:cNvSpPr>
                <p:nvPr/>
              </p:nvSpPr>
              <p:spPr bwMode="auto">
                <a:xfrm rot="1920000">
                  <a:off x="4686" y="163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7" name="Text Box 46"/>
                <p:cNvSpPr txBox="1">
                  <a:spLocks noChangeArrowheads="1"/>
                </p:cNvSpPr>
                <p:nvPr/>
              </p:nvSpPr>
              <p:spPr bwMode="auto">
                <a:xfrm rot="1920000">
                  <a:off x="4749" y="167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8" name="Text Box 47"/>
                <p:cNvSpPr txBox="1">
                  <a:spLocks noChangeArrowheads="1"/>
                </p:cNvSpPr>
                <p:nvPr/>
              </p:nvSpPr>
              <p:spPr bwMode="auto">
                <a:xfrm rot="1920000">
                  <a:off x="4813" y="171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19" name="Text Box 48"/>
                <p:cNvSpPr txBox="1">
                  <a:spLocks noChangeArrowheads="1"/>
                </p:cNvSpPr>
                <p:nvPr/>
              </p:nvSpPr>
              <p:spPr bwMode="auto">
                <a:xfrm rot="1920000">
                  <a:off x="4876" y="17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0" name="Text Box 49"/>
                <p:cNvSpPr txBox="1">
                  <a:spLocks noChangeArrowheads="1"/>
                </p:cNvSpPr>
                <p:nvPr/>
              </p:nvSpPr>
              <p:spPr bwMode="auto">
                <a:xfrm rot="1920000">
                  <a:off x="4943" y="17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1" name="Text Box 50"/>
                <p:cNvSpPr txBox="1">
                  <a:spLocks noChangeArrowheads="1"/>
                </p:cNvSpPr>
                <p:nvPr/>
              </p:nvSpPr>
              <p:spPr bwMode="auto">
                <a:xfrm rot="1920000">
                  <a:off x="5008" y="182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2" name="Text Box 51"/>
                <p:cNvSpPr txBox="1">
                  <a:spLocks noChangeArrowheads="1"/>
                </p:cNvSpPr>
                <p:nvPr/>
              </p:nvSpPr>
              <p:spPr bwMode="auto">
                <a:xfrm rot="1920000">
                  <a:off x="5068" y="186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3" name="Text Box 52"/>
                <p:cNvSpPr txBox="1">
                  <a:spLocks noChangeArrowheads="1"/>
                </p:cNvSpPr>
                <p:nvPr/>
              </p:nvSpPr>
              <p:spPr bwMode="auto">
                <a:xfrm rot="1920000">
                  <a:off x="5130" y="18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4" name="Text Box 53"/>
                <p:cNvSpPr txBox="1">
                  <a:spLocks noChangeArrowheads="1"/>
                </p:cNvSpPr>
                <p:nvPr/>
              </p:nvSpPr>
              <p:spPr bwMode="auto">
                <a:xfrm rot="1920000">
                  <a:off x="5190" y="19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5" name="Text Box 54"/>
                <p:cNvSpPr txBox="1">
                  <a:spLocks noChangeArrowheads="1"/>
                </p:cNvSpPr>
                <p:nvPr/>
              </p:nvSpPr>
              <p:spPr bwMode="auto">
                <a:xfrm rot="1920000">
                  <a:off x="4489" y="15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6" name="Text Box 55"/>
                <p:cNvSpPr txBox="1">
                  <a:spLocks noChangeArrowheads="1"/>
                </p:cNvSpPr>
                <p:nvPr/>
              </p:nvSpPr>
              <p:spPr bwMode="auto">
                <a:xfrm rot="1920000">
                  <a:off x="4555" y="16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7" name="Text Box 56"/>
                <p:cNvSpPr txBox="1">
                  <a:spLocks noChangeArrowheads="1"/>
                </p:cNvSpPr>
                <p:nvPr/>
              </p:nvSpPr>
              <p:spPr bwMode="auto">
                <a:xfrm rot="1920000">
                  <a:off x="4616" y="164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8" name="Text Box 57"/>
                <p:cNvSpPr txBox="1">
                  <a:spLocks noChangeArrowheads="1"/>
                </p:cNvSpPr>
                <p:nvPr/>
              </p:nvSpPr>
              <p:spPr bwMode="auto">
                <a:xfrm rot="1920000">
                  <a:off x="4681" y="16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29" name="Text Box 58"/>
                <p:cNvSpPr txBox="1">
                  <a:spLocks noChangeArrowheads="1"/>
                </p:cNvSpPr>
                <p:nvPr/>
              </p:nvSpPr>
              <p:spPr bwMode="auto">
                <a:xfrm rot="1920000">
                  <a:off x="4744" y="171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0" name="Text Box 59"/>
                <p:cNvSpPr txBox="1">
                  <a:spLocks noChangeArrowheads="1"/>
                </p:cNvSpPr>
                <p:nvPr/>
              </p:nvSpPr>
              <p:spPr bwMode="auto">
                <a:xfrm rot="1920000">
                  <a:off x="4808" y="175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1" name="Text Box 60"/>
                <p:cNvSpPr txBox="1">
                  <a:spLocks noChangeArrowheads="1"/>
                </p:cNvSpPr>
                <p:nvPr/>
              </p:nvSpPr>
              <p:spPr bwMode="auto">
                <a:xfrm rot="1920000">
                  <a:off x="4871" y="17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2" name="Text Box 61"/>
                <p:cNvSpPr txBox="1">
                  <a:spLocks noChangeArrowheads="1"/>
                </p:cNvSpPr>
                <p:nvPr/>
              </p:nvSpPr>
              <p:spPr bwMode="auto">
                <a:xfrm rot="1920000">
                  <a:off x="4939" y="18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3" name="Text Box 62"/>
                <p:cNvSpPr txBox="1">
                  <a:spLocks noChangeArrowheads="1"/>
                </p:cNvSpPr>
                <p:nvPr/>
              </p:nvSpPr>
              <p:spPr bwMode="auto">
                <a:xfrm rot="1920000">
                  <a:off x="5002" y="18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4" name="Text Box 63"/>
                <p:cNvSpPr txBox="1">
                  <a:spLocks noChangeArrowheads="1"/>
                </p:cNvSpPr>
                <p:nvPr/>
              </p:nvSpPr>
              <p:spPr bwMode="auto">
                <a:xfrm rot="1920000">
                  <a:off x="5063" y="190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5" name="Text Box 64"/>
                <p:cNvSpPr txBox="1">
                  <a:spLocks noChangeArrowheads="1"/>
                </p:cNvSpPr>
                <p:nvPr/>
              </p:nvSpPr>
              <p:spPr bwMode="auto">
                <a:xfrm rot="1920000">
                  <a:off x="5128" y="19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6" name="Text Box 65"/>
                <p:cNvSpPr txBox="1">
                  <a:spLocks noChangeArrowheads="1"/>
                </p:cNvSpPr>
                <p:nvPr/>
              </p:nvSpPr>
              <p:spPr bwMode="auto">
                <a:xfrm rot="1920000">
                  <a:off x="5187" y="197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7" name="Text Box 66"/>
                <p:cNvSpPr txBox="1">
                  <a:spLocks noChangeArrowheads="1"/>
                </p:cNvSpPr>
                <p:nvPr/>
              </p:nvSpPr>
              <p:spPr bwMode="auto">
                <a:xfrm rot="1920000">
                  <a:off x="4493" y="161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8" name="Text Box 67"/>
                <p:cNvSpPr txBox="1">
                  <a:spLocks noChangeArrowheads="1"/>
                </p:cNvSpPr>
                <p:nvPr/>
              </p:nvSpPr>
              <p:spPr bwMode="auto">
                <a:xfrm rot="1920000">
                  <a:off x="4560" y="165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39" name="Text Box 68"/>
                <p:cNvSpPr txBox="1">
                  <a:spLocks noChangeArrowheads="1"/>
                </p:cNvSpPr>
                <p:nvPr/>
              </p:nvSpPr>
              <p:spPr bwMode="auto">
                <a:xfrm rot="1920000">
                  <a:off x="4621" y="16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0" name="Text Box 69"/>
                <p:cNvSpPr txBox="1">
                  <a:spLocks noChangeArrowheads="1"/>
                </p:cNvSpPr>
                <p:nvPr/>
              </p:nvSpPr>
              <p:spPr bwMode="auto">
                <a:xfrm rot="1920000">
                  <a:off x="4684" y="17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1" name="Text Box 70"/>
                <p:cNvSpPr txBox="1">
                  <a:spLocks noChangeArrowheads="1"/>
                </p:cNvSpPr>
                <p:nvPr/>
              </p:nvSpPr>
              <p:spPr bwMode="auto">
                <a:xfrm rot="1920000">
                  <a:off x="4748" y="176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2" name="Text Box 71"/>
                <p:cNvSpPr txBox="1">
                  <a:spLocks noChangeArrowheads="1"/>
                </p:cNvSpPr>
                <p:nvPr/>
              </p:nvSpPr>
              <p:spPr bwMode="auto">
                <a:xfrm rot="1920000">
                  <a:off x="4814" y="180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3" name="Text Box 72"/>
                <p:cNvSpPr txBox="1">
                  <a:spLocks noChangeArrowheads="1"/>
                </p:cNvSpPr>
                <p:nvPr/>
              </p:nvSpPr>
              <p:spPr bwMode="auto">
                <a:xfrm rot="1920000">
                  <a:off x="4875" y="183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4" name="Text Box 73"/>
                <p:cNvSpPr txBox="1">
                  <a:spLocks noChangeArrowheads="1"/>
                </p:cNvSpPr>
                <p:nvPr/>
              </p:nvSpPr>
              <p:spPr bwMode="auto">
                <a:xfrm rot="1920000">
                  <a:off x="4943" y="18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5" name="Text Box 74"/>
                <p:cNvSpPr txBox="1">
                  <a:spLocks noChangeArrowheads="1"/>
                </p:cNvSpPr>
                <p:nvPr/>
              </p:nvSpPr>
              <p:spPr bwMode="auto">
                <a:xfrm rot="1920000">
                  <a:off x="5006" y="191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6" name="Text Box 75"/>
                <p:cNvSpPr txBox="1">
                  <a:spLocks noChangeArrowheads="1"/>
                </p:cNvSpPr>
                <p:nvPr/>
              </p:nvSpPr>
              <p:spPr bwMode="auto">
                <a:xfrm rot="1920000">
                  <a:off x="5067" y="195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7" name="Text Box 76"/>
                <p:cNvSpPr txBox="1">
                  <a:spLocks noChangeArrowheads="1"/>
                </p:cNvSpPr>
                <p:nvPr/>
              </p:nvSpPr>
              <p:spPr bwMode="auto">
                <a:xfrm rot="1920000">
                  <a:off x="5132" y="19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8" name="Text Box 77"/>
                <p:cNvSpPr txBox="1">
                  <a:spLocks noChangeArrowheads="1"/>
                </p:cNvSpPr>
                <p:nvPr/>
              </p:nvSpPr>
              <p:spPr bwMode="auto">
                <a:xfrm rot="1920000">
                  <a:off x="5193" y="20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49" name="Text Box 78"/>
                <p:cNvSpPr txBox="1">
                  <a:spLocks noChangeArrowheads="1"/>
                </p:cNvSpPr>
                <p:nvPr/>
              </p:nvSpPr>
              <p:spPr bwMode="auto">
                <a:xfrm rot="1920000">
                  <a:off x="4489" y="16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0" name="Text Box 79"/>
                <p:cNvSpPr txBox="1">
                  <a:spLocks noChangeArrowheads="1"/>
                </p:cNvSpPr>
                <p:nvPr/>
              </p:nvSpPr>
              <p:spPr bwMode="auto">
                <a:xfrm rot="1920000">
                  <a:off x="4556" y="16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1" name="Text Box 80"/>
                <p:cNvSpPr txBox="1">
                  <a:spLocks noChangeArrowheads="1"/>
                </p:cNvSpPr>
                <p:nvPr/>
              </p:nvSpPr>
              <p:spPr bwMode="auto">
                <a:xfrm rot="1920000">
                  <a:off x="4617" y="173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2" name="Text Box 81"/>
                <p:cNvSpPr txBox="1">
                  <a:spLocks noChangeArrowheads="1"/>
                </p:cNvSpPr>
                <p:nvPr/>
              </p:nvSpPr>
              <p:spPr bwMode="auto">
                <a:xfrm rot="1920000">
                  <a:off x="4681" y="176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3" name="Text Box 82"/>
                <p:cNvSpPr txBox="1">
                  <a:spLocks noChangeArrowheads="1"/>
                </p:cNvSpPr>
                <p:nvPr/>
              </p:nvSpPr>
              <p:spPr bwMode="auto">
                <a:xfrm rot="1920000">
                  <a:off x="4745" y="18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4" name="Text Box 83"/>
                <p:cNvSpPr txBox="1">
                  <a:spLocks noChangeArrowheads="1"/>
                </p:cNvSpPr>
                <p:nvPr/>
              </p:nvSpPr>
              <p:spPr bwMode="auto">
                <a:xfrm rot="1920000">
                  <a:off x="4808" y="184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5" name="Text Box 84"/>
                <p:cNvSpPr txBox="1">
                  <a:spLocks noChangeArrowheads="1"/>
                </p:cNvSpPr>
                <p:nvPr/>
              </p:nvSpPr>
              <p:spPr bwMode="auto">
                <a:xfrm rot="1920000">
                  <a:off x="4872" y="18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6" name="Text Box 85"/>
                <p:cNvSpPr txBox="1">
                  <a:spLocks noChangeArrowheads="1"/>
                </p:cNvSpPr>
                <p:nvPr/>
              </p:nvSpPr>
              <p:spPr bwMode="auto">
                <a:xfrm rot="1920000">
                  <a:off x="4939" y="192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7" name="Text Box 86"/>
                <p:cNvSpPr txBox="1">
                  <a:spLocks noChangeArrowheads="1"/>
                </p:cNvSpPr>
                <p:nvPr/>
              </p:nvSpPr>
              <p:spPr bwMode="auto">
                <a:xfrm rot="1920000">
                  <a:off x="5003" y="195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8" name="Text Box 87"/>
                <p:cNvSpPr txBox="1">
                  <a:spLocks noChangeArrowheads="1"/>
                </p:cNvSpPr>
                <p:nvPr/>
              </p:nvSpPr>
              <p:spPr bwMode="auto">
                <a:xfrm rot="1920000">
                  <a:off x="5064" y="19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59" name="Text Box 88"/>
                <p:cNvSpPr txBox="1">
                  <a:spLocks noChangeArrowheads="1"/>
                </p:cNvSpPr>
                <p:nvPr/>
              </p:nvSpPr>
              <p:spPr bwMode="auto">
                <a:xfrm rot="1920000">
                  <a:off x="5126" y="202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0" name="Text Box 89"/>
                <p:cNvSpPr txBox="1">
                  <a:spLocks noChangeArrowheads="1"/>
                </p:cNvSpPr>
                <p:nvPr/>
              </p:nvSpPr>
              <p:spPr bwMode="auto">
                <a:xfrm rot="1920000">
                  <a:off x="5190" y="20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1" name="Text Box 90"/>
                <p:cNvSpPr txBox="1">
                  <a:spLocks noChangeArrowheads="1"/>
                </p:cNvSpPr>
                <p:nvPr/>
              </p:nvSpPr>
              <p:spPr bwMode="auto">
                <a:xfrm rot="1920000">
                  <a:off x="4493" y="169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2" name="Text Box 91"/>
                <p:cNvSpPr txBox="1">
                  <a:spLocks noChangeArrowheads="1"/>
                </p:cNvSpPr>
                <p:nvPr/>
              </p:nvSpPr>
              <p:spPr bwMode="auto">
                <a:xfrm rot="1920000">
                  <a:off x="4558" y="173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3" name="Text Box 92"/>
                <p:cNvSpPr txBox="1">
                  <a:spLocks noChangeArrowheads="1"/>
                </p:cNvSpPr>
                <p:nvPr/>
              </p:nvSpPr>
              <p:spPr bwMode="auto">
                <a:xfrm rot="1920000">
                  <a:off x="4621" y="177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4" name="Text Box 93"/>
                <p:cNvSpPr txBox="1">
                  <a:spLocks noChangeArrowheads="1"/>
                </p:cNvSpPr>
                <p:nvPr/>
              </p:nvSpPr>
              <p:spPr bwMode="auto">
                <a:xfrm rot="1920000">
                  <a:off x="4684" y="18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5" name="Text Box 94"/>
                <p:cNvSpPr txBox="1">
                  <a:spLocks noChangeArrowheads="1"/>
                </p:cNvSpPr>
                <p:nvPr/>
              </p:nvSpPr>
              <p:spPr bwMode="auto">
                <a:xfrm rot="1920000">
                  <a:off x="4748" y="184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6" name="Text Box 95"/>
                <p:cNvSpPr txBox="1">
                  <a:spLocks noChangeArrowheads="1"/>
                </p:cNvSpPr>
                <p:nvPr/>
              </p:nvSpPr>
              <p:spPr bwMode="auto">
                <a:xfrm rot="1920000">
                  <a:off x="4812" y="18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7" name="Text Box 96"/>
                <p:cNvSpPr txBox="1">
                  <a:spLocks noChangeArrowheads="1"/>
                </p:cNvSpPr>
                <p:nvPr/>
              </p:nvSpPr>
              <p:spPr bwMode="auto">
                <a:xfrm rot="1920000">
                  <a:off x="4876" y="192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8" name="Text Box 97"/>
                <p:cNvSpPr txBox="1">
                  <a:spLocks noChangeArrowheads="1"/>
                </p:cNvSpPr>
                <p:nvPr/>
              </p:nvSpPr>
              <p:spPr bwMode="auto">
                <a:xfrm rot="1920000">
                  <a:off x="4942" y="196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69" name="Text Box 98"/>
                <p:cNvSpPr txBox="1">
                  <a:spLocks noChangeArrowheads="1"/>
                </p:cNvSpPr>
                <p:nvPr/>
              </p:nvSpPr>
              <p:spPr bwMode="auto">
                <a:xfrm rot="1920000">
                  <a:off x="5005" y="199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0" name="Text Box 99"/>
                <p:cNvSpPr txBox="1">
                  <a:spLocks noChangeArrowheads="1"/>
                </p:cNvSpPr>
                <p:nvPr/>
              </p:nvSpPr>
              <p:spPr bwMode="auto">
                <a:xfrm rot="1920000">
                  <a:off x="5066" y="20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1" name="Text Box 100"/>
                <p:cNvSpPr txBox="1">
                  <a:spLocks noChangeArrowheads="1"/>
                </p:cNvSpPr>
                <p:nvPr/>
              </p:nvSpPr>
              <p:spPr bwMode="auto">
                <a:xfrm rot="1920000">
                  <a:off x="5130" y="20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2" name="Text Box 101"/>
                <p:cNvSpPr txBox="1">
                  <a:spLocks noChangeArrowheads="1"/>
                </p:cNvSpPr>
                <p:nvPr/>
              </p:nvSpPr>
              <p:spPr bwMode="auto">
                <a:xfrm rot="1920000">
                  <a:off x="5191" y="210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3" name="Text Box 102"/>
                <p:cNvSpPr txBox="1">
                  <a:spLocks noChangeArrowheads="1"/>
                </p:cNvSpPr>
                <p:nvPr/>
              </p:nvSpPr>
              <p:spPr bwMode="auto">
                <a:xfrm rot="1920000">
                  <a:off x="4487" y="173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4" name="Text Box 103"/>
                <p:cNvSpPr txBox="1">
                  <a:spLocks noChangeArrowheads="1"/>
                </p:cNvSpPr>
                <p:nvPr/>
              </p:nvSpPr>
              <p:spPr bwMode="auto">
                <a:xfrm rot="1920000">
                  <a:off x="4556" y="17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5" name="Text Box 104"/>
                <p:cNvSpPr txBox="1">
                  <a:spLocks noChangeArrowheads="1"/>
                </p:cNvSpPr>
                <p:nvPr/>
              </p:nvSpPr>
              <p:spPr bwMode="auto">
                <a:xfrm rot="1920000">
                  <a:off x="4615" y="18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6" name="Text Box 105"/>
                <p:cNvSpPr txBox="1">
                  <a:spLocks noChangeArrowheads="1"/>
                </p:cNvSpPr>
                <p:nvPr/>
              </p:nvSpPr>
              <p:spPr bwMode="auto">
                <a:xfrm rot="1920000">
                  <a:off x="4680" y="18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7" name="Text Box 106"/>
                <p:cNvSpPr txBox="1">
                  <a:spLocks noChangeArrowheads="1"/>
                </p:cNvSpPr>
                <p:nvPr/>
              </p:nvSpPr>
              <p:spPr bwMode="auto">
                <a:xfrm rot="1920000">
                  <a:off x="4743" y="188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8" name="Text Box 107"/>
                <p:cNvSpPr txBox="1">
                  <a:spLocks noChangeArrowheads="1"/>
                </p:cNvSpPr>
                <p:nvPr/>
              </p:nvSpPr>
              <p:spPr bwMode="auto">
                <a:xfrm rot="1920000">
                  <a:off x="4808" y="19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79" name="Text Box 108"/>
                <p:cNvSpPr txBox="1">
                  <a:spLocks noChangeArrowheads="1"/>
                </p:cNvSpPr>
                <p:nvPr/>
              </p:nvSpPr>
              <p:spPr bwMode="auto">
                <a:xfrm rot="1920000">
                  <a:off x="4872" y="19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0" name="Text Box 109"/>
                <p:cNvSpPr txBox="1">
                  <a:spLocks noChangeArrowheads="1"/>
                </p:cNvSpPr>
                <p:nvPr/>
              </p:nvSpPr>
              <p:spPr bwMode="auto">
                <a:xfrm rot="1920000">
                  <a:off x="4937" y="20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1" name="Text Box 110"/>
                <p:cNvSpPr txBox="1">
                  <a:spLocks noChangeArrowheads="1"/>
                </p:cNvSpPr>
                <p:nvPr/>
              </p:nvSpPr>
              <p:spPr bwMode="auto">
                <a:xfrm rot="1920000">
                  <a:off x="5001" y="203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2" name="Text Box 111"/>
                <p:cNvSpPr txBox="1">
                  <a:spLocks noChangeArrowheads="1"/>
                </p:cNvSpPr>
                <p:nvPr/>
              </p:nvSpPr>
              <p:spPr bwMode="auto">
                <a:xfrm rot="1920000">
                  <a:off x="5062" y="207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3" name="Text Box 112"/>
                <p:cNvSpPr txBox="1">
                  <a:spLocks noChangeArrowheads="1"/>
                </p:cNvSpPr>
                <p:nvPr/>
              </p:nvSpPr>
              <p:spPr bwMode="auto">
                <a:xfrm rot="1920000">
                  <a:off x="5127" y="211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4" name="Text Box 113"/>
                <p:cNvSpPr txBox="1">
                  <a:spLocks noChangeArrowheads="1"/>
                </p:cNvSpPr>
                <p:nvPr/>
              </p:nvSpPr>
              <p:spPr bwMode="auto">
                <a:xfrm rot="1920000">
                  <a:off x="5187" y="21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5" name="Text Box 114"/>
                <p:cNvSpPr txBox="1">
                  <a:spLocks noChangeArrowheads="1"/>
                </p:cNvSpPr>
                <p:nvPr/>
              </p:nvSpPr>
              <p:spPr bwMode="auto">
                <a:xfrm rot="1920000">
                  <a:off x="4489" y="17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6" name="Text Box 115"/>
                <p:cNvSpPr txBox="1">
                  <a:spLocks noChangeArrowheads="1"/>
                </p:cNvSpPr>
                <p:nvPr/>
              </p:nvSpPr>
              <p:spPr bwMode="auto">
                <a:xfrm rot="1920000">
                  <a:off x="4556" y="18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7" name="Text Box 116"/>
                <p:cNvSpPr txBox="1">
                  <a:spLocks noChangeArrowheads="1"/>
                </p:cNvSpPr>
                <p:nvPr/>
              </p:nvSpPr>
              <p:spPr bwMode="auto">
                <a:xfrm rot="1920000">
                  <a:off x="4618" y="185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8" name="Text Box 117"/>
                <p:cNvSpPr txBox="1">
                  <a:spLocks noChangeArrowheads="1"/>
                </p:cNvSpPr>
                <p:nvPr/>
              </p:nvSpPr>
              <p:spPr bwMode="auto">
                <a:xfrm rot="1920000">
                  <a:off x="4680" y="189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89" name="Text Box 118"/>
                <p:cNvSpPr txBox="1">
                  <a:spLocks noChangeArrowheads="1"/>
                </p:cNvSpPr>
                <p:nvPr/>
              </p:nvSpPr>
              <p:spPr bwMode="auto">
                <a:xfrm rot="1920000">
                  <a:off x="4745" y="19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0" name="Text Box 119"/>
                <p:cNvSpPr txBox="1">
                  <a:spLocks noChangeArrowheads="1"/>
                </p:cNvSpPr>
                <p:nvPr/>
              </p:nvSpPr>
              <p:spPr bwMode="auto">
                <a:xfrm rot="1920000">
                  <a:off x="4808" y="196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1" name="Text Box 120"/>
                <p:cNvSpPr txBox="1">
                  <a:spLocks noChangeArrowheads="1"/>
                </p:cNvSpPr>
                <p:nvPr/>
              </p:nvSpPr>
              <p:spPr bwMode="auto">
                <a:xfrm rot="1920000">
                  <a:off x="4873" y="200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2" name="Text Box 121"/>
                <p:cNvSpPr txBox="1">
                  <a:spLocks noChangeArrowheads="1"/>
                </p:cNvSpPr>
                <p:nvPr/>
              </p:nvSpPr>
              <p:spPr bwMode="auto">
                <a:xfrm rot="1920000">
                  <a:off x="4938" y="204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3" name="Text Box 122"/>
                <p:cNvSpPr txBox="1">
                  <a:spLocks noChangeArrowheads="1"/>
                </p:cNvSpPr>
                <p:nvPr/>
              </p:nvSpPr>
              <p:spPr bwMode="auto">
                <a:xfrm rot="1920000">
                  <a:off x="5002" y="208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4" name="Text Box 123"/>
                <p:cNvSpPr txBox="1">
                  <a:spLocks noChangeArrowheads="1"/>
                </p:cNvSpPr>
                <p:nvPr/>
              </p:nvSpPr>
              <p:spPr bwMode="auto">
                <a:xfrm rot="1920000">
                  <a:off x="5064" y="212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5" name="Text Box 124"/>
                <p:cNvSpPr txBox="1">
                  <a:spLocks noChangeArrowheads="1"/>
                </p:cNvSpPr>
                <p:nvPr/>
              </p:nvSpPr>
              <p:spPr bwMode="auto">
                <a:xfrm rot="1920000">
                  <a:off x="5126" y="215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6" name="Text Box 125"/>
                <p:cNvSpPr txBox="1">
                  <a:spLocks noChangeArrowheads="1"/>
                </p:cNvSpPr>
                <p:nvPr/>
              </p:nvSpPr>
              <p:spPr bwMode="auto">
                <a:xfrm rot="1920000">
                  <a:off x="5188" y="21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7" name="Text Box 126"/>
                <p:cNvSpPr txBox="1">
                  <a:spLocks noChangeArrowheads="1"/>
                </p:cNvSpPr>
                <p:nvPr/>
              </p:nvSpPr>
              <p:spPr bwMode="auto">
                <a:xfrm rot="1920000">
                  <a:off x="4484" y="18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8" name="Text Box 127"/>
                <p:cNvSpPr txBox="1">
                  <a:spLocks noChangeArrowheads="1"/>
                </p:cNvSpPr>
                <p:nvPr/>
              </p:nvSpPr>
              <p:spPr bwMode="auto">
                <a:xfrm rot="1920000">
                  <a:off x="4552" y="18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699" name="Text Box 128"/>
                <p:cNvSpPr txBox="1">
                  <a:spLocks noChangeArrowheads="1"/>
                </p:cNvSpPr>
                <p:nvPr/>
              </p:nvSpPr>
              <p:spPr bwMode="auto">
                <a:xfrm rot="1920000">
                  <a:off x="4612" y="190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0" name="Text Box 129"/>
                <p:cNvSpPr txBox="1">
                  <a:spLocks noChangeArrowheads="1"/>
                </p:cNvSpPr>
                <p:nvPr/>
              </p:nvSpPr>
              <p:spPr bwMode="auto">
                <a:xfrm rot="1920000">
                  <a:off x="4676" y="19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1" name="Text Box 130"/>
                <p:cNvSpPr txBox="1">
                  <a:spLocks noChangeArrowheads="1"/>
                </p:cNvSpPr>
                <p:nvPr/>
              </p:nvSpPr>
              <p:spPr bwMode="auto">
                <a:xfrm rot="1920000">
                  <a:off x="4739" y="197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2" name="Text Box 131"/>
                <p:cNvSpPr txBox="1">
                  <a:spLocks noChangeArrowheads="1"/>
                </p:cNvSpPr>
                <p:nvPr/>
              </p:nvSpPr>
              <p:spPr bwMode="auto">
                <a:xfrm rot="1920000">
                  <a:off x="4805" y="201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3" name="Text Box 132"/>
                <p:cNvSpPr txBox="1">
                  <a:spLocks noChangeArrowheads="1"/>
                </p:cNvSpPr>
                <p:nvPr/>
              </p:nvSpPr>
              <p:spPr bwMode="auto">
                <a:xfrm rot="1920000">
                  <a:off x="4867" y="20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4" name="Text Box 133"/>
                <p:cNvSpPr txBox="1">
                  <a:spLocks noChangeArrowheads="1"/>
                </p:cNvSpPr>
                <p:nvPr/>
              </p:nvSpPr>
              <p:spPr bwMode="auto">
                <a:xfrm rot="1920000">
                  <a:off x="4935" y="20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5" name="Text Box 134"/>
                <p:cNvSpPr txBox="1">
                  <a:spLocks noChangeArrowheads="1"/>
                </p:cNvSpPr>
                <p:nvPr/>
              </p:nvSpPr>
              <p:spPr bwMode="auto">
                <a:xfrm rot="1920000">
                  <a:off x="4998" y="21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6" name="Text Box 135"/>
                <p:cNvSpPr txBox="1">
                  <a:spLocks noChangeArrowheads="1"/>
                </p:cNvSpPr>
                <p:nvPr/>
              </p:nvSpPr>
              <p:spPr bwMode="auto">
                <a:xfrm rot="1920000">
                  <a:off x="5059" y="21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7" name="Text Box 136"/>
                <p:cNvSpPr txBox="1">
                  <a:spLocks noChangeArrowheads="1"/>
                </p:cNvSpPr>
                <p:nvPr/>
              </p:nvSpPr>
              <p:spPr bwMode="auto">
                <a:xfrm rot="1920000">
                  <a:off x="5124" y="219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8" name="Text Box 137"/>
                <p:cNvSpPr txBox="1">
                  <a:spLocks noChangeArrowheads="1"/>
                </p:cNvSpPr>
                <p:nvPr/>
              </p:nvSpPr>
              <p:spPr bwMode="auto">
                <a:xfrm rot="1920000">
                  <a:off x="5183" y="22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09" name="Text Box 138"/>
                <p:cNvSpPr txBox="1">
                  <a:spLocks noChangeArrowheads="1"/>
                </p:cNvSpPr>
                <p:nvPr/>
              </p:nvSpPr>
              <p:spPr bwMode="auto">
                <a:xfrm rot="1920000">
                  <a:off x="4487" y="18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0" name="Text Box 139"/>
                <p:cNvSpPr txBox="1">
                  <a:spLocks noChangeArrowheads="1"/>
                </p:cNvSpPr>
                <p:nvPr/>
              </p:nvSpPr>
              <p:spPr bwMode="auto">
                <a:xfrm rot="1920000">
                  <a:off x="4555" y="190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1" name="Text Box 140"/>
                <p:cNvSpPr txBox="1">
                  <a:spLocks noChangeArrowheads="1"/>
                </p:cNvSpPr>
                <p:nvPr/>
              </p:nvSpPr>
              <p:spPr bwMode="auto">
                <a:xfrm rot="1920000">
                  <a:off x="4615" y="194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2" name="Text Box 141"/>
                <p:cNvSpPr txBox="1">
                  <a:spLocks noChangeArrowheads="1"/>
                </p:cNvSpPr>
                <p:nvPr/>
              </p:nvSpPr>
              <p:spPr bwMode="auto">
                <a:xfrm rot="1920000">
                  <a:off x="4679" y="19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3" name="Text Box 142"/>
                <p:cNvSpPr txBox="1">
                  <a:spLocks noChangeArrowheads="1"/>
                </p:cNvSpPr>
                <p:nvPr/>
              </p:nvSpPr>
              <p:spPr bwMode="auto">
                <a:xfrm rot="1920000">
                  <a:off x="4743" y="201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4" name="Text Box 143"/>
                <p:cNvSpPr txBox="1">
                  <a:spLocks noChangeArrowheads="1"/>
                </p:cNvSpPr>
                <p:nvPr/>
              </p:nvSpPr>
              <p:spPr bwMode="auto">
                <a:xfrm rot="1920000">
                  <a:off x="4806" y="20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5" name="Text Box 144"/>
                <p:cNvSpPr txBox="1">
                  <a:spLocks noChangeArrowheads="1"/>
                </p:cNvSpPr>
                <p:nvPr/>
              </p:nvSpPr>
              <p:spPr bwMode="auto">
                <a:xfrm rot="1920000">
                  <a:off x="4870" y="20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6" name="Text Box 145"/>
                <p:cNvSpPr txBox="1">
                  <a:spLocks noChangeArrowheads="1"/>
                </p:cNvSpPr>
                <p:nvPr/>
              </p:nvSpPr>
              <p:spPr bwMode="auto">
                <a:xfrm rot="1920000">
                  <a:off x="4937" y="21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7" name="Text Box 146"/>
                <p:cNvSpPr txBox="1">
                  <a:spLocks noChangeArrowheads="1"/>
                </p:cNvSpPr>
                <p:nvPr/>
              </p:nvSpPr>
              <p:spPr bwMode="auto">
                <a:xfrm rot="1920000">
                  <a:off x="5002" y="21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8" name="Text Box 147"/>
                <p:cNvSpPr txBox="1">
                  <a:spLocks noChangeArrowheads="1"/>
                </p:cNvSpPr>
                <p:nvPr/>
              </p:nvSpPr>
              <p:spPr bwMode="auto">
                <a:xfrm rot="1920000">
                  <a:off x="5062" y="220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19" name="Text Box 148"/>
                <p:cNvSpPr txBox="1">
                  <a:spLocks noChangeArrowheads="1"/>
                </p:cNvSpPr>
                <p:nvPr/>
              </p:nvSpPr>
              <p:spPr bwMode="auto">
                <a:xfrm rot="1920000">
                  <a:off x="5126" y="223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0" name="Text Box 149"/>
                <p:cNvSpPr txBox="1">
                  <a:spLocks noChangeArrowheads="1"/>
                </p:cNvSpPr>
                <p:nvPr/>
              </p:nvSpPr>
              <p:spPr bwMode="auto">
                <a:xfrm rot="1920000">
                  <a:off x="5187" y="22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1" name="Text Box 150"/>
                <p:cNvSpPr txBox="1">
                  <a:spLocks noChangeArrowheads="1"/>
                </p:cNvSpPr>
                <p:nvPr/>
              </p:nvSpPr>
              <p:spPr bwMode="auto">
                <a:xfrm rot="1920000">
                  <a:off x="4484" y="19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2" name="Text Box 151"/>
                <p:cNvSpPr txBox="1">
                  <a:spLocks noChangeArrowheads="1"/>
                </p:cNvSpPr>
                <p:nvPr/>
              </p:nvSpPr>
              <p:spPr bwMode="auto">
                <a:xfrm rot="1920000">
                  <a:off x="4550" y="194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3" name="Text Box 152"/>
                <p:cNvSpPr txBox="1">
                  <a:spLocks noChangeArrowheads="1"/>
                </p:cNvSpPr>
                <p:nvPr/>
              </p:nvSpPr>
              <p:spPr bwMode="auto">
                <a:xfrm rot="1920000">
                  <a:off x="4611" y="198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4" name="Text Box 153"/>
                <p:cNvSpPr txBox="1">
                  <a:spLocks noChangeArrowheads="1"/>
                </p:cNvSpPr>
                <p:nvPr/>
              </p:nvSpPr>
              <p:spPr bwMode="auto">
                <a:xfrm rot="1920000">
                  <a:off x="4676" y="202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5" name="Text Box 154"/>
                <p:cNvSpPr txBox="1">
                  <a:spLocks noChangeArrowheads="1"/>
                </p:cNvSpPr>
                <p:nvPr/>
              </p:nvSpPr>
              <p:spPr bwMode="auto">
                <a:xfrm rot="1920000">
                  <a:off x="4739" y="205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6" name="Text Box 155"/>
                <p:cNvSpPr txBox="1">
                  <a:spLocks noChangeArrowheads="1"/>
                </p:cNvSpPr>
                <p:nvPr/>
              </p:nvSpPr>
              <p:spPr bwMode="auto">
                <a:xfrm rot="1920000">
                  <a:off x="4802" y="20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7" name="Text Box 156"/>
                <p:cNvSpPr txBox="1">
                  <a:spLocks noChangeArrowheads="1"/>
                </p:cNvSpPr>
                <p:nvPr/>
              </p:nvSpPr>
              <p:spPr bwMode="auto">
                <a:xfrm rot="1920000">
                  <a:off x="4867" y="213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8" name="Text Box 157"/>
                <p:cNvSpPr txBox="1">
                  <a:spLocks noChangeArrowheads="1"/>
                </p:cNvSpPr>
                <p:nvPr/>
              </p:nvSpPr>
              <p:spPr bwMode="auto">
                <a:xfrm rot="1920000">
                  <a:off x="4933" y="217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29" name="Text Box 158"/>
                <p:cNvSpPr txBox="1">
                  <a:spLocks noChangeArrowheads="1"/>
                </p:cNvSpPr>
                <p:nvPr/>
              </p:nvSpPr>
              <p:spPr bwMode="auto">
                <a:xfrm rot="1920000">
                  <a:off x="4996" y="220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0" name="Text Box 159"/>
                <p:cNvSpPr txBox="1">
                  <a:spLocks noChangeArrowheads="1"/>
                </p:cNvSpPr>
                <p:nvPr/>
              </p:nvSpPr>
              <p:spPr bwMode="auto">
                <a:xfrm rot="1920000">
                  <a:off x="5058" y="224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1" name="Text Box 160"/>
                <p:cNvSpPr txBox="1">
                  <a:spLocks noChangeArrowheads="1"/>
                </p:cNvSpPr>
                <p:nvPr/>
              </p:nvSpPr>
              <p:spPr bwMode="auto">
                <a:xfrm rot="1920000">
                  <a:off x="5122" y="22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2" name="Text Box 161"/>
                <p:cNvSpPr txBox="1">
                  <a:spLocks noChangeArrowheads="1"/>
                </p:cNvSpPr>
                <p:nvPr/>
              </p:nvSpPr>
              <p:spPr bwMode="auto">
                <a:xfrm rot="1920000">
                  <a:off x="5183" y="23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3" name="Text Box 162"/>
                <p:cNvSpPr txBox="1">
                  <a:spLocks noChangeArrowheads="1"/>
                </p:cNvSpPr>
                <p:nvPr/>
              </p:nvSpPr>
              <p:spPr bwMode="auto">
                <a:xfrm rot="1920000">
                  <a:off x="4481" y="19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4" name="Text Box 163"/>
                <p:cNvSpPr txBox="1">
                  <a:spLocks noChangeArrowheads="1"/>
                </p:cNvSpPr>
                <p:nvPr/>
              </p:nvSpPr>
              <p:spPr bwMode="auto">
                <a:xfrm rot="1920000">
                  <a:off x="4548" y="198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5" name="Text Box 164"/>
                <p:cNvSpPr txBox="1">
                  <a:spLocks noChangeArrowheads="1"/>
                </p:cNvSpPr>
                <p:nvPr/>
              </p:nvSpPr>
              <p:spPr bwMode="auto">
                <a:xfrm rot="1920000">
                  <a:off x="4609" y="20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6" name="Text Box 165"/>
                <p:cNvSpPr txBox="1">
                  <a:spLocks noChangeArrowheads="1"/>
                </p:cNvSpPr>
                <p:nvPr/>
              </p:nvSpPr>
              <p:spPr bwMode="auto">
                <a:xfrm rot="1920000">
                  <a:off x="4672" y="20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7" name="Text Box 166"/>
                <p:cNvSpPr txBox="1">
                  <a:spLocks noChangeArrowheads="1"/>
                </p:cNvSpPr>
                <p:nvPr/>
              </p:nvSpPr>
              <p:spPr bwMode="auto">
                <a:xfrm rot="1920000">
                  <a:off x="4736" y="209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8" name="Text Box 167"/>
                <p:cNvSpPr txBox="1">
                  <a:spLocks noChangeArrowheads="1"/>
                </p:cNvSpPr>
                <p:nvPr/>
              </p:nvSpPr>
              <p:spPr bwMode="auto">
                <a:xfrm rot="1920000">
                  <a:off x="4800" y="21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39" name="Text Box 168"/>
                <p:cNvSpPr txBox="1">
                  <a:spLocks noChangeArrowheads="1"/>
                </p:cNvSpPr>
                <p:nvPr/>
              </p:nvSpPr>
              <p:spPr bwMode="auto">
                <a:xfrm rot="1920000">
                  <a:off x="4864" y="217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0" name="Text Box 169"/>
                <p:cNvSpPr txBox="1">
                  <a:spLocks noChangeArrowheads="1"/>
                </p:cNvSpPr>
                <p:nvPr/>
              </p:nvSpPr>
              <p:spPr bwMode="auto">
                <a:xfrm rot="1920000">
                  <a:off x="4931" y="221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1" name="Text Box 170"/>
                <p:cNvSpPr txBox="1">
                  <a:spLocks noChangeArrowheads="1"/>
                </p:cNvSpPr>
                <p:nvPr/>
              </p:nvSpPr>
              <p:spPr bwMode="auto">
                <a:xfrm rot="1920000">
                  <a:off x="4995" y="22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2" name="Text Box 171"/>
                <p:cNvSpPr txBox="1">
                  <a:spLocks noChangeArrowheads="1"/>
                </p:cNvSpPr>
                <p:nvPr/>
              </p:nvSpPr>
              <p:spPr bwMode="auto">
                <a:xfrm rot="1920000">
                  <a:off x="5056" y="228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3" name="Text Box 172"/>
                <p:cNvSpPr txBox="1">
                  <a:spLocks noChangeArrowheads="1"/>
                </p:cNvSpPr>
                <p:nvPr/>
              </p:nvSpPr>
              <p:spPr bwMode="auto">
                <a:xfrm rot="1920000">
                  <a:off x="5120" y="23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4" name="Text Box 173"/>
                <p:cNvSpPr txBox="1">
                  <a:spLocks noChangeArrowheads="1"/>
                </p:cNvSpPr>
                <p:nvPr/>
              </p:nvSpPr>
              <p:spPr bwMode="auto">
                <a:xfrm rot="1920000">
                  <a:off x="5181" y="235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5" name="Text Box 174"/>
                <p:cNvSpPr txBox="1">
                  <a:spLocks noChangeArrowheads="1"/>
                </p:cNvSpPr>
                <p:nvPr/>
              </p:nvSpPr>
              <p:spPr bwMode="auto">
                <a:xfrm rot="1920000">
                  <a:off x="4480" y="19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6" name="Text Box 175"/>
                <p:cNvSpPr txBox="1">
                  <a:spLocks noChangeArrowheads="1"/>
                </p:cNvSpPr>
                <p:nvPr/>
              </p:nvSpPr>
              <p:spPr bwMode="auto">
                <a:xfrm rot="1920000">
                  <a:off x="4546" y="20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7" name="Text Box 176"/>
                <p:cNvSpPr txBox="1">
                  <a:spLocks noChangeArrowheads="1"/>
                </p:cNvSpPr>
                <p:nvPr/>
              </p:nvSpPr>
              <p:spPr bwMode="auto">
                <a:xfrm rot="1920000">
                  <a:off x="4608" y="20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8" name="Text Box 177"/>
                <p:cNvSpPr txBox="1">
                  <a:spLocks noChangeArrowheads="1"/>
                </p:cNvSpPr>
                <p:nvPr/>
              </p:nvSpPr>
              <p:spPr bwMode="auto">
                <a:xfrm rot="1920000">
                  <a:off x="4673" y="210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49" name="Text Box 178"/>
                <p:cNvSpPr txBox="1">
                  <a:spLocks noChangeArrowheads="1"/>
                </p:cNvSpPr>
                <p:nvPr/>
              </p:nvSpPr>
              <p:spPr bwMode="auto">
                <a:xfrm rot="1920000">
                  <a:off x="4736" y="214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0" name="Text Box 179"/>
                <p:cNvSpPr txBox="1">
                  <a:spLocks noChangeArrowheads="1"/>
                </p:cNvSpPr>
                <p:nvPr/>
              </p:nvSpPr>
              <p:spPr bwMode="auto">
                <a:xfrm rot="1920000">
                  <a:off x="4798" y="21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1" name="Text Box 180"/>
                <p:cNvSpPr txBox="1">
                  <a:spLocks noChangeArrowheads="1"/>
                </p:cNvSpPr>
                <p:nvPr/>
              </p:nvSpPr>
              <p:spPr bwMode="auto">
                <a:xfrm rot="1920000">
                  <a:off x="4864" y="221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2" name="Text Box 181"/>
                <p:cNvSpPr txBox="1">
                  <a:spLocks noChangeArrowheads="1"/>
                </p:cNvSpPr>
                <p:nvPr/>
              </p:nvSpPr>
              <p:spPr bwMode="auto">
                <a:xfrm rot="1920000">
                  <a:off x="4930" y="22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3" name="Text Box 182"/>
                <p:cNvSpPr txBox="1">
                  <a:spLocks noChangeArrowheads="1"/>
                </p:cNvSpPr>
                <p:nvPr/>
              </p:nvSpPr>
              <p:spPr bwMode="auto">
                <a:xfrm rot="1920000">
                  <a:off x="4994" y="229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4" name="Text Box 183"/>
                <p:cNvSpPr txBox="1">
                  <a:spLocks noChangeArrowheads="1"/>
                </p:cNvSpPr>
                <p:nvPr/>
              </p:nvSpPr>
              <p:spPr bwMode="auto">
                <a:xfrm rot="1920000">
                  <a:off x="5056" y="23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5" name="Text Box 184"/>
                <p:cNvSpPr txBox="1">
                  <a:spLocks noChangeArrowheads="1"/>
                </p:cNvSpPr>
                <p:nvPr/>
              </p:nvSpPr>
              <p:spPr bwMode="auto">
                <a:xfrm rot="1920000">
                  <a:off x="5118" y="236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756" name="Text Box 185"/>
                <p:cNvSpPr txBox="1">
                  <a:spLocks noChangeArrowheads="1"/>
                </p:cNvSpPr>
                <p:nvPr/>
              </p:nvSpPr>
              <p:spPr bwMode="auto">
                <a:xfrm rot="1920000">
                  <a:off x="5181" y="23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grpSp>
        </p:grpSp>
        <p:grpSp>
          <p:nvGrpSpPr>
            <p:cNvPr id="9239" name="Group 186"/>
            <p:cNvGrpSpPr>
              <a:grpSpLocks/>
            </p:cNvGrpSpPr>
            <p:nvPr/>
          </p:nvGrpSpPr>
          <p:grpSpPr bwMode="auto">
            <a:xfrm>
              <a:off x="4324" y="1350"/>
              <a:ext cx="915" cy="1490"/>
              <a:chOff x="4324" y="1350"/>
              <a:chExt cx="915" cy="1490"/>
            </a:xfrm>
          </p:grpSpPr>
          <p:pic>
            <p:nvPicPr>
              <p:cNvPr id="9413" name="Picture 1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 y="1350"/>
                <a:ext cx="912" cy="14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414" name="Group 188"/>
              <p:cNvGrpSpPr>
                <a:grpSpLocks/>
              </p:cNvGrpSpPr>
              <p:nvPr/>
            </p:nvGrpSpPr>
            <p:grpSpPr bwMode="auto">
              <a:xfrm>
                <a:off x="4324" y="1404"/>
                <a:ext cx="895" cy="1197"/>
                <a:chOff x="4324" y="1404"/>
                <a:chExt cx="895" cy="1197"/>
              </a:xfrm>
            </p:grpSpPr>
            <p:sp>
              <p:nvSpPr>
                <p:cNvPr id="9415" name="AutoShape 189"/>
                <p:cNvSpPr>
                  <a:spLocks noChangeArrowheads="1"/>
                </p:cNvSpPr>
                <p:nvPr/>
              </p:nvSpPr>
              <p:spPr bwMode="auto">
                <a:xfrm rot="5400000">
                  <a:off x="4163" y="1602"/>
                  <a:ext cx="1197" cy="802"/>
                </a:xfrm>
                <a:prstGeom prst="parallelogram">
                  <a:avLst>
                    <a:gd name="adj" fmla="val 57980"/>
                  </a:avLst>
                </a:prstGeom>
                <a:gradFill rotWithShape="0">
                  <a:gsLst>
                    <a:gs pos="0">
                      <a:srgbClr val="B5E5E9"/>
                    </a:gs>
                    <a:gs pos="100000">
                      <a:srgbClr val="CBFFFF"/>
                    </a:gs>
                  </a:gsLst>
                  <a:lin ang="0" scaled="1"/>
                </a:gradFill>
                <a:ln w="57240" cap="sq">
                  <a:solidFill>
                    <a:srgbClr val="008000"/>
                  </a:solidFill>
                  <a:miter lim="800000"/>
                  <a:headEnd/>
                  <a:tailEnd/>
                </a:ln>
                <a:effectLst>
                  <a:outerShdw dist="23040" dir="5400000" algn="ctr" rotWithShape="0">
                    <a:srgbClr val="808080">
                      <a:alpha val="35036"/>
                    </a:srgbClr>
                  </a:outerShdw>
                </a:effectLst>
              </p:spPr>
              <p:txBody>
                <a:bodyPr rot="10800000" wrap="none" anchor="ctr"/>
                <a:lstStyle/>
                <a:p>
                  <a:endParaRPr lang="en-US" altLang="en-US" sz="1000"/>
                </a:p>
              </p:txBody>
            </p:sp>
            <p:sp>
              <p:nvSpPr>
                <p:cNvPr id="9416" name="Text Box 190"/>
                <p:cNvSpPr txBox="1">
                  <a:spLocks noChangeArrowheads="1"/>
                </p:cNvSpPr>
                <p:nvPr/>
              </p:nvSpPr>
              <p:spPr bwMode="auto">
                <a:xfrm rot="1800000">
                  <a:off x="4469" y="1665"/>
                  <a:ext cx="729"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667" b="1" i="1">
                      <a:solidFill>
                        <a:srgbClr val="000000"/>
                      </a:solidFill>
                    </a:rPr>
                    <a:t>Your Vulnerabilities</a:t>
                  </a:r>
                </a:p>
              </p:txBody>
            </p:sp>
            <p:sp>
              <p:nvSpPr>
                <p:cNvPr id="9417" name="Text Box 191"/>
                <p:cNvSpPr txBox="1">
                  <a:spLocks noChangeArrowheads="1"/>
                </p:cNvSpPr>
                <p:nvPr/>
              </p:nvSpPr>
              <p:spPr bwMode="auto">
                <a:xfrm rot="1920000">
                  <a:off x="4339" y="154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18" name="Text Box 192"/>
                <p:cNvSpPr txBox="1">
                  <a:spLocks noChangeArrowheads="1"/>
                </p:cNvSpPr>
                <p:nvPr/>
              </p:nvSpPr>
              <p:spPr bwMode="auto">
                <a:xfrm rot="1920000">
                  <a:off x="4404" y="15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19" name="Text Box 193"/>
                <p:cNvSpPr txBox="1">
                  <a:spLocks noChangeArrowheads="1"/>
                </p:cNvSpPr>
                <p:nvPr/>
              </p:nvSpPr>
              <p:spPr bwMode="auto">
                <a:xfrm rot="1920000">
                  <a:off x="4467" y="16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0" name="Text Box 194"/>
                <p:cNvSpPr txBox="1">
                  <a:spLocks noChangeArrowheads="1"/>
                </p:cNvSpPr>
                <p:nvPr/>
              </p:nvSpPr>
              <p:spPr bwMode="auto">
                <a:xfrm rot="1920000">
                  <a:off x="4530" y="165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1" name="Text Box 195"/>
                <p:cNvSpPr txBox="1">
                  <a:spLocks noChangeArrowheads="1"/>
                </p:cNvSpPr>
                <p:nvPr/>
              </p:nvSpPr>
              <p:spPr bwMode="auto">
                <a:xfrm rot="1920000">
                  <a:off x="4593" y="16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2" name="Text Box 196"/>
                <p:cNvSpPr txBox="1">
                  <a:spLocks noChangeArrowheads="1"/>
                </p:cNvSpPr>
                <p:nvPr/>
              </p:nvSpPr>
              <p:spPr bwMode="auto">
                <a:xfrm rot="1920000">
                  <a:off x="4657" y="173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3" name="Text Box 197"/>
                <p:cNvSpPr txBox="1">
                  <a:spLocks noChangeArrowheads="1"/>
                </p:cNvSpPr>
                <p:nvPr/>
              </p:nvSpPr>
              <p:spPr bwMode="auto">
                <a:xfrm rot="1920000">
                  <a:off x="4722" y="17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4" name="Text Box 198"/>
                <p:cNvSpPr txBox="1">
                  <a:spLocks noChangeArrowheads="1"/>
                </p:cNvSpPr>
                <p:nvPr/>
              </p:nvSpPr>
              <p:spPr bwMode="auto">
                <a:xfrm rot="1920000">
                  <a:off x="4788" y="18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5" name="Text Box 199"/>
                <p:cNvSpPr txBox="1">
                  <a:spLocks noChangeArrowheads="1"/>
                </p:cNvSpPr>
                <p:nvPr/>
              </p:nvSpPr>
              <p:spPr bwMode="auto">
                <a:xfrm rot="1920000">
                  <a:off x="4852" y="18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6" name="Text Box 200"/>
                <p:cNvSpPr txBox="1">
                  <a:spLocks noChangeArrowheads="1"/>
                </p:cNvSpPr>
                <p:nvPr/>
              </p:nvSpPr>
              <p:spPr bwMode="auto">
                <a:xfrm rot="1920000">
                  <a:off x="4913" y="18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7" name="Text Box 201"/>
                <p:cNvSpPr txBox="1">
                  <a:spLocks noChangeArrowheads="1"/>
                </p:cNvSpPr>
                <p:nvPr/>
              </p:nvSpPr>
              <p:spPr bwMode="auto">
                <a:xfrm rot="1920000">
                  <a:off x="4976" y="192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8" name="Text Box 202"/>
                <p:cNvSpPr txBox="1">
                  <a:spLocks noChangeArrowheads="1"/>
                </p:cNvSpPr>
                <p:nvPr/>
              </p:nvSpPr>
              <p:spPr bwMode="auto">
                <a:xfrm rot="1920000">
                  <a:off x="5038" y="195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29" name="Text Box 203"/>
                <p:cNvSpPr txBox="1">
                  <a:spLocks noChangeArrowheads="1"/>
                </p:cNvSpPr>
                <p:nvPr/>
              </p:nvSpPr>
              <p:spPr bwMode="auto">
                <a:xfrm rot="1920000">
                  <a:off x="4335" y="158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0" name="Text Box 204"/>
                <p:cNvSpPr txBox="1">
                  <a:spLocks noChangeArrowheads="1"/>
                </p:cNvSpPr>
                <p:nvPr/>
              </p:nvSpPr>
              <p:spPr bwMode="auto">
                <a:xfrm rot="1920000">
                  <a:off x="4402" y="162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1" name="Text Box 205"/>
                <p:cNvSpPr txBox="1">
                  <a:spLocks noChangeArrowheads="1"/>
                </p:cNvSpPr>
                <p:nvPr/>
              </p:nvSpPr>
              <p:spPr bwMode="auto">
                <a:xfrm rot="1920000">
                  <a:off x="4462" y="166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2" name="Text Box 206"/>
                <p:cNvSpPr txBox="1">
                  <a:spLocks noChangeArrowheads="1"/>
                </p:cNvSpPr>
                <p:nvPr/>
              </p:nvSpPr>
              <p:spPr bwMode="auto">
                <a:xfrm rot="1920000">
                  <a:off x="4527" y="16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3" name="Text Box 207"/>
                <p:cNvSpPr txBox="1">
                  <a:spLocks noChangeArrowheads="1"/>
                </p:cNvSpPr>
                <p:nvPr/>
              </p:nvSpPr>
              <p:spPr bwMode="auto">
                <a:xfrm rot="1920000">
                  <a:off x="4589" y="173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4" name="Text Box 208"/>
                <p:cNvSpPr txBox="1">
                  <a:spLocks noChangeArrowheads="1"/>
                </p:cNvSpPr>
                <p:nvPr/>
              </p:nvSpPr>
              <p:spPr bwMode="auto">
                <a:xfrm rot="1920000">
                  <a:off x="4655" y="177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5" name="Text Box 209"/>
                <p:cNvSpPr txBox="1">
                  <a:spLocks noChangeArrowheads="1"/>
                </p:cNvSpPr>
                <p:nvPr/>
              </p:nvSpPr>
              <p:spPr bwMode="auto">
                <a:xfrm rot="1920000">
                  <a:off x="4716" y="181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6" name="Text Box 210"/>
                <p:cNvSpPr txBox="1">
                  <a:spLocks noChangeArrowheads="1"/>
                </p:cNvSpPr>
                <p:nvPr/>
              </p:nvSpPr>
              <p:spPr bwMode="auto">
                <a:xfrm rot="1920000">
                  <a:off x="4785" y="185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7" name="Text Box 211"/>
                <p:cNvSpPr txBox="1">
                  <a:spLocks noChangeArrowheads="1"/>
                </p:cNvSpPr>
                <p:nvPr/>
              </p:nvSpPr>
              <p:spPr bwMode="auto">
                <a:xfrm rot="1920000">
                  <a:off x="4848" y="188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8" name="Text Box 212"/>
                <p:cNvSpPr txBox="1">
                  <a:spLocks noChangeArrowheads="1"/>
                </p:cNvSpPr>
                <p:nvPr/>
              </p:nvSpPr>
              <p:spPr bwMode="auto">
                <a:xfrm rot="1920000">
                  <a:off x="4909" y="19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39" name="Text Box 213"/>
                <p:cNvSpPr txBox="1">
                  <a:spLocks noChangeArrowheads="1"/>
                </p:cNvSpPr>
                <p:nvPr/>
              </p:nvSpPr>
              <p:spPr bwMode="auto">
                <a:xfrm rot="1920000">
                  <a:off x="4973" y="196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0" name="Text Box 214"/>
                <p:cNvSpPr txBox="1">
                  <a:spLocks noChangeArrowheads="1"/>
                </p:cNvSpPr>
                <p:nvPr/>
              </p:nvSpPr>
              <p:spPr bwMode="auto">
                <a:xfrm rot="1920000">
                  <a:off x="5033" y="199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1" name="Text Box 215"/>
                <p:cNvSpPr txBox="1">
                  <a:spLocks noChangeArrowheads="1"/>
                </p:cNvSpPr>
                <p:nvPr/>
              </p:nvSpPr>
              <p:spPr bwMode="auto">
                <a:xfrm rot="1920000">
                  <a:off x="4338" y="16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2" name="Text Box 216"/>
                <p:cNvSpPr txBox="1">
                  <a:spLocks noChangeArrowheads="1"/>
                </p:cNvSpPr>
                <p:nvPr/>
              </p:nvSpPr>
              <p:spPr bwMode="auto">
                <a:xfrm rot="1920000">
                  <a:off x="4405" y="16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3" name="Text Box 217"/>
                <p:cNvSpPr txBox="1">
                  <a:spLocks noChangeArrowheads="1"/>
                </p:cNvSpPr>
                <p:nvPr/>
              </p:nvSpPr>
              <p:spPr bwMode="auto">
                <a:xfrm rot="1920000">
                  <a:off x="4466" y="170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4" name="Text Box 218"/>
                <p:cNvSpPr txBox="1">
                  <a:spLocks noChangeArrowheads="1"/>
                </p:cNvSpPr>
                <p:nvPr/>
              </p:nvSpPr>
              <p:spPr bwMode="auto">
                <a:xfrm rot="1920000">
                  <a:off x="4530" y="17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5" name="Text Box 219"/>
                <p:cNvSpPr txBox="1">
                  <a:spLocks noChangeArrowheads="1"/>
                </p:cNvSpPr>
                <p:nvPr/>
              </p:nvSpPr>
              <p:spPr bwMode="auto">
                <a:xfrm rot="1920000">
                  <a:off x="4593" y="17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6" name="Text Box 220"/>
                <p:cNvSpPr txBox="1">
                  <a:spLocks noChangeArrowheads="1"/>
                </p:cNvSpPr>
                <p:nvPr/>
              </p:nvSpPr>
              <p:spPr bwMode="auto">
                <a:xfrm rot="1920000">
                  <a:off x="4657" y="18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7" name="Text Box 221"/>
                <p:cNvSpPr txBox="1">
                  <a:spLocks noChangeArrowheads="1"/>
                </p:cNvSpPr>
                <p:nvPr/>
              </p:nvSpPr>
              <p:spPr bwMode="auto">
                <a:xfrm rot="1920000">
                  <a:off x="4720" y="185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8" name="Text Box 222"/>
                <p:cNvSpPr txBox="1">
                  <a:spLocks noChangeArrowheads="1"/>
                </p:cNvSpPr>
                <p:nvPr/>
              </p:nvSpPr>
              <p:spPr bwMode="auto">
                <a:xfrm rot="1920000">
                  <a:off x="4787" y="18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49" name="Text Box 223"/>
                <p:cNvSpPr txBox="1">
                  <a:spLocks noChangeArrowheads="1"/>
                </p:cNvSpPr>
                <p:nvPr/>
              </p:nvSpPr>
              <p:spPr bwMode="auto">
                <a:xfrm rot="1920000">
                  <a:off x="4852" y="192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0" name="Text Box 224"/>
                <p:cNvSpPr txBox="1">
                  <a:spLocks noChangeArrowheads="1"/>
                </p:cNvSpPr>
                <p:nvPr/>
              </p:nvSpPr>
              <p:spPr bwMode="auto">
                <a:xfrm rot="1920000">
                  <a:off x="4912" y="196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1" name="Text Box 225"/>
                <p:cNvSpPr txBox="1">
                  <a:spLocks noChangeArrowheads="1"/>
                </p:cNvSpPr>
                <p:nvPr/>
              </p:nvSpPr>
              <p:spPr bwMode="auto">
                <a:xfrm rot="1920000">
                  <a:off x="4974" y="20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2" name="Text Box 226"/>
                <p:cNvSpPr txBox="1">
                  <a:spLocks noChangeArrowheads="1"/>
                </p:cNvSpPr>
                <p:nvPr/>
              </p:nvSpPr>
              <p:spPr bwMode="auto">
                <a:xfrm rot="1920000">
                  <a:off x="5034" y="20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3" name="Text Box 227"/>
                <p:cNvSpPr txBox="1">
                  <a:spLocks noChangeArrowheads="1"/>
                </p:cNvSpPr>
                <p:nvPr/>
              </p:nvSpPr>
              <p:spPr bwMode="auto">
                <a:xfrm rot="1920000">
                  <a:off x="4333" y="166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4" name="Text Box 228"/>
                <p:cNvSpPr txBox="1">
                  <a:spLocks noChangeArrowheads="1"/>
                </p:cNvSpPr>
                <p:nvPr/>
              </p:nvSpPr>
              <p:spPr bwMode="auto">
                <a:xfrm rot="1920000">
                  <a:off x="4399" y="170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5" name="Text Box 229"/>
                <p:cNvSpPr txBox="1">
                  <a:spLocks noChangeArrowheads="1"/>
                </p:cNvSpPr>
                <p:nvPr/>
              </p:nvSpPr>
              <p:spPr bwMode="auto">
                <a:xfrm rot="1920000">
                  <a:off x="4460" y="174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6" name="Text Box 230"/>
                <p:cNvSpPr txBox="1">
                  <a:spLocks noChangeArrowheads="1"/>
                </p:cNvSpPr>
                <p:nvPr/>
              </p:nvSpPr>
              <p:spPr bwMode="auto">
                <a:xfrm rot="1920000">
                  <a:off x="4525" y="178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7" name="Text Box 231"/>
                <p:cNvSpPr txBox="1">
                  <a:spLocks noChangeArrowheads="1"/>
                </p:cNvSpPr>
                <p:nvPr/>
              </p:nvSpPr>
              <p:spPr bwMode="auto">
                <a:xfrm rot="1920000">
                  <a:off x="4588" y="181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8" name="Text Box 232"/>
                <p:cNvSpPr txBox="1">
                  <a:spLocks noChangeArrowheads="1"/>
                </p:cNvSpPr>
                <p:nvPr/>
              </p:nvSpPr>
              <p:spPr bwMode="auto">
                <a:xfrm rot="1920000">
                  <a:off x="4652" y="185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59" name="Text Box 233"/>
                <p:cNvSpPr txBox="1">
                  <a:spLocks noChangeArrowheads="1"/>
                </p:cNvSpPr>
                <p:nvPr/>
              </p:nvSpPr>
              <p:spPr bwMode="auto">
                <a:xfrm rot="1920000">
                  <a:off x="4715" y="18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0" name="Text Box 234"/>
                <p:cNvSpPr txBox="1">
                  <a:spLocks noChangeArrowheads="1"/>
                </p:cNvSpPr>
                <p:nvPr/>
              </p:nvSpPr>
              <p:spPr bwMode="auto">
                <a:xfrm rot="1920000">
                  <a:off x="4783" y="19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1" name="Text Box 235"/>
                <p:cNvSpPr txBox="1">
                  <a:spLocks noChangeArrowheads="1"/>
                </p:cNvSpPr>
                <p:nvPr/>
              </p:nvSpPr>
              <p:spPr bwMode="auto">
                <a:xfrm rot="1920000">
                  <a:off x="4846" y="197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2" name="Text Box 236"/>
                <p:cNvSpPr txBox="1">
                  <a:spLocks noChangeArrowheads="1"/>
                </p:cNvSpPr>
                <p:nvPr/>
              </p:nvSpPr>
              <p:spPr bwMode="auto">
                <a:xfrm rot="1920000">
                  <a:off x="4907" y="200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3" name="Text Box 237"/>
                <p:cNvSpPr txBox="1">
                  <a:spLocks noChangeArrowheads="1"/>
                </p:cNvSpPr>
                <p:nvPr/>
              </p:nvSpPr>
              <p:spPr bwMode="auto">
                <a:xfrm rot="1920000">
                  <a:off x="4972" y="204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4" name="Text Box 238"/>
                <p:cNvSpPr txBox="1">
                  <a:spLocks noChangeArrowheads="1"/>
                </p:cNvSpPr>
                <p:nvPr/>
              </p:nvSpPr>
              <p:spPr bwMode="auto">
                <a:xfrm rot="1920000">
                  <a:off x="5031" y="207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5" name="Text Box 239"/>
                <p:cNvSpPr txBox="1">
                  <a:spLocks noChangeArrowheads="1"/>
                </p:cNvSpPr>
                <p:nvPr/>
              </p:nvSpPr>
              <p:spPr bwMode="auto">
                <a:xfrm rot="1920000">
                  <a:off x="4337" y="17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6" name="Text Box 240"/>
                <p:cNvSpPr txBox="1">
                  <a:spLocks noChangeArrowheads="1"/>
                </p:cNvSpPr>
                <p:nvPr/>
              </p:nvSpPr>
              <p:spPr bwMode="auto">
                <a:xfrm rot="1920000">
                  <a:off x="4404" y="175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7" name="Text Box 241"/>
                <p:cNvSpPr txBox="1">
                  <a:spLocks noChangeArrowheads="1"/>
                </p:cNvSpPr>
                <p:nvPr/>
              </p:nvSpPr>
              <p:spPr bwMode="auto">
                <a:xfrm rot="1920000">
                  <a:off x="4465" y="179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8" name="Text Box 242"/>
                <p:cNvSpPr txBox="1">
                  <a:spLocks noChangeArrowheads="1"/>
                </p:cNvSpPr>
                <p:nvPr/>
              </p:nvSpPr>
              <p:spPr bwMode="auto">
                <a:xfrm rot="1920000">
                  <a:off x="4528" y="182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69" name="Text Box 243"/>
                <p:cNvSpPr txBox="1">
                  <a:spLocks noChangeArrowheads="1"/>
                </p:cNvSpPr>
                <p:nvPr/>
              </p:nvSpPr>
              <p:spPr bwMode="auto">
                <a:xfrm rot="1920000">
                  <a:off x="4592" y="186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0" name="Text Box 244"/>
                <p:cNvSpPr txBox="1">
                  <a:spLocks noChangeArrowheads="1"/>
                </p:cNvSpPr>
                <p:nvPr/>
              </p:nvSpPr>
              <p:spPr bwMode="auto">
                <a:xfrm rot="1920000">
                  <a:off x="4658" y="19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1" name="Text Box 245"/>
                <p:cNvSpPr txBox="1">
                  <a:spLocks noChangeArrowheads="1"/>
                </p:cNvSpPr>
                <p:nvPr/>
              </p:nvSpPr>
              <p:spPr bwMode="auto">
                <a:xfrm rot="1920000">
                  <a:off x="4719" y="19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2" name="Text Box 246"/>
                <p:cNvSpPr txBox="1">
                  <a:spLocks noChangeArrowheads="1"/>
                </p:cNvSpPr>
                <p:nvPr/>
              </p:nvSpPr>
              <p:spPr bwMode="auto">
                <a:xfrm rot="1920000">
                  <a:off x="4787" y="19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3" name="Text Box 247"/>
                <p:cNvSpPr txBox="1">
                  <a:spLocks noChangeArrowheads="1"/>
                </p:cNvSpPr>
                <p:nvPr/>
              </p:nvSpPr>
              <p:spPr bwMode="auto">
                <a:xfrm rot="1920000">
                  <a:off x="4850" y="20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4" name="Text Box 248"/>
                <p:cNvSpPr txBox="1">
                  <a:spLocks noChangeArrowheads="1"/>
                </p:cNvSpPr>
                <p:nvPr/>
              </p:nvSpPr>
              <p:spPr bwMode="auto">
                <a:xfrm rot="1920000">
                  <a:off x="4911" y="20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5" name="Text Box 249"/>
                <p:cNvSpPr txBox="1">
                  <a:spLocks noChangeArrowheads="1"/>
                </p:cNvSpPr>
                <p:nvPr/>
              </p:nvSpPr>
              <p:spPr bwMode="auto">
                <a:xfrm rot="1920000">
                  <a:off x="4976" y="208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6" name="Text Box 250"/>
                <p:cNvSpPr txBox="1">
                  <a:spLocks noChangeArrowheads="1"/>
                </p:cNvSpPr>
                <p:nvPr/>
              </p:nvSpPr>
              <p:spPr bwMode="auto">
                <a:xfrm rot="1920000">
                  <a:off x="5037" y="21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7" name="Text Box 251"/>
                <p:cNvSpPr txBox="1">
                  <a:spLocks noChangeArrowheads="1"/>
                </p:cNvSpPr>
                <p:nvPr/>
              </p:nvSpPr>
              <p:spPr bwMode="auto">
                <a:xfrm rot="1920000">
                  <a:off x="4333" y="175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8" name="Text Box 252"/>
                <p:cNvSpPr txBox="1">
                  <a:spLocks noChangeArrowheads="1"/>
                </p:cNvSpPr>
                <p:nvPr/>
              </p:nvSpPr>
              <p:spPr bwMode="auto">
                <a:xfrm rot="1920000">
                  <a:off x="4400" y="179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79" name="Text Box 253"/>
                <p:cNvSpPr txBox="1">
                  <a:spLocks noChangeArrowheads="1"/>
                </p:cNvSpPr>
                <p:nvPr/>
              </p:nvSpPr>
              <p:spPr bwMode="auto">
                <a:xfrm rot="1920000">
                  <a:off x="4461" y="18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0" name="Text Box 254"/>
                <p:cNvSpPr txBox="1">
                  <a:spLocks noChangeArrowheads="1"/>
                </p:cNvSpPr>
                <p:nvPr/>
              </p:nvSpPr>
              <p:spPr bwMode="auto">
                <a:xfrm rot="1920000">
                  <a:off x="4525" y="187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1" name="Text Box 255"/>
                <p:cNvSpPr txBox="1">
                  <a:spLocks noChangeArrowheads="1"/>
                </p:cNvSpPr>
                <p:nvPr/>
              </p:nvSpPr>
              <p:spPr bwMode="auto">
                <a:xfrm rot="1920000">
                  <a:off x="4589" y="19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2" name="Text Box 256"/>
                <p:cNvSpPr txBox="1">
                  <a:spLocks noChangeArrowheads="1"/>
                </p:cNvSpPr>
                <p:nvPr/>
              </p:nvSpPr>
              <p:spPr bwMode="auto">
                <a:xfrm rot="1920000">
                  <a:off x="4652" y="194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3" name="Text Box 257"/>
                <p:cNvSpPr txBox="1">
                  <a:spLocks noChangeArrowheads="1"/>
                </p:cNvSpPr>
                <p:nvPr/>
              </p:nvSpPr>
              <p:spPr bwMode="auto">
                <a:xfrm rot="1920000">
                  <a:off x="4716" y="19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4" name="Text Box 258"/>
                <p:cNvSpPr txBox="1">
                  <a:spLocks noChangeArrowheads="1"/>
                </p:cNvSpPr>
                <p:nvPr/>
              </p:nvSpPr>
              <p:spPr bwMode="auto">
                <a:xfrm rot="1920000">
                  <a:off x="4783" y="202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5" name="Text Box 259"/>
                <p:cNvSpPr txBox="1">
                  <a:spLocks noChangeArrowheads="1"/>
                </p:cNvSpPr>
                <p:nvPr/>
              </p:nvSpPr>
              <p:spPr bwMode="auto">
                <a:xfrm rot="1920000">
                  <a:off x="4847" y="205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6" name="Text Box 260"/>
                <p:cNvSpPr txBox="1">
                  <a:spLocks noChangeArrowheads="1"/>
                </p:cNvSpPr>
                <p:nvPr/>
              </p:nvSpPr>
              <p:spPr bwMode="auto">
                <a:xfrm rot="1920000">
                  <a:off x="4908" y="209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7" name="Text Box 261"/>
                <p:cNvSpPr txBox="1">
                  <a:spLocks noChangeArrowheads="1"/>
                </p:cNvSpPr>
                <p:nvPr/>
              </p:nvSpPr>
              <p:spPr bwMode="auto">
                <a:xfrm rot="1920000">
                  <a:off x="4970" y="213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8" name="Text Box 262"/>
                <p:cNvSpPr txBox="1">
                  <a:spLocks noChangeArrowheads="1"/>
                </p:cNvSpPr>
                <p:nvPr/>
              </p:nvSpPr>
              <p:spPr bwMode="auto">
                <a:xfrm rot="1920000">
                  <a:off x="5034" y="21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89" name="Text Box 263"/>
                <p:cNvSpPr txBox="1">
                  <a:spLocks noChangeArrowheads="1"/>
                </p:cNvSpPr>
                <p:nvPr/>
              </p:nvSpPr>
              <p:spPr bwMode="auto">
                <a:xfrm rot="1920000">
                  <a:off x="4337" y="179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0" name="Text Box 264"/>
                <p:cNvSpPr txBox="1">
                  <a:spLocks noChangeArrowheads="1"/>
                </p:cNvSpPr>
                <p:nvPr/>
              </p:nvSpPr>
              <p:spPr bwMode="auto">
                <a:xfrm rot="1920000">
                  <a:off x="4402" y="18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1" name="Text Box 265"/>
                <p:cNvSpPr txBox="1">
                  <a:spLocks noChangeArrowheads="1"/>
                </p:cNvSpPr>
                <p:nvPr/>
              </p:nvSpPr>
              <p:spPr bwMode="auto">
                <a:xfrm rot="1920000">
                  <a:off x="4465" y="187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2" name="Text Box 266"/>
                <p:cNvSpPr txBox="1">
                  <a:spLocks noChangeArrowheads="1"/>
                </p:cNvSpPr>
                <p:nvPr/>
              </p:nvSpPr>
              <p:spPr bwMode="auto">
                <a:xfrm rot="1920000">
                  <a:off x="4528" y="191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3" name="Text Box 267"/>
                <p:cNvSpPr txBox="1">
                  <a:spLocks noChangeArrowheads="1"/>
                </p:cNvSpPr>
                <p:nvPr/>
              </p:nvSpPr>
              <p:spPr bwMode="auto">
                <a:xfrm rot="1920000">
                  <a:off x="4592" y="194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4" name="Text Box 268"/>
                <p:cNvSpPr txBox="1">
                  <a:spLocks noChangeArrowheads="1"/>
                </p:cNvSpPr>
                <p:nvPr/>
              </p:nvSpPr>
              <p:spPr bwMode="auto">
                <a:xfrm rot="1920000">
                  <a:off x="4656" y="198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5" name="Text Box 269"/>
                <p:cNvSpPr txBox="1">
                  <a:spLocks noChangeArrowheads="1"/>
                </p:cNvSpPr>
                <p:nvPr/>
              </p:nvSpPr>
              <p:spPr bwMode="auto">
                <a:xfrm rot="1920000">
                  <a:off x="4720" y="202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6" name="Text Box 270"/>
                <p:cNvSpPr txBox="1">
                  <a:spLocks noChangeArrowheads="1"/>
                </p:cNvSpPr>
                <p:nvPr/>
              </p:nvSpPr>
              <p:spPr bwMode="auto">
                <a:xfrm rot="1920000">
                  <a:off x="4786" y="20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7" name="Text Box 271"/>
                <p:cNvSpPr txBox="1">
                  <a:spLocks noChangeArrowheads="1"/>
                </p:cNvSpPr>
                <p:nvPr/>
              </p:nvSpPr>
              <p:spPr bwMode="auto">
                <a:xfrm rot="1920000">
                  <a:off x="4849" y="20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8" name="Text Box 272"/>
                <p:cNvSpPr txBox="1">
                  <a:spLocks noChangeArrowheads="1"/>
                </p:cNvSpPr>
                <p:nvPr/>
              </p:nvSpPr>
              <p:spPr bwMode="auto">
                <a:xfrm rot="1920000">
                  <a:off x="4910" y="21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99" name="Text Box 273"/>
                <p:cNvSpPr txBox="1">
                  <a:spLocks noChangeArrowheads="1"/>
                </p:cNvSpPr>
                <p:nvPr/>
              </p:nvSpPr>
              <p:spPr bwMode="auto">
                <a:xfrm rot="1920000">
                  <a:off x="4974" y="217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0" name="Text Box 274"/>
                <p:cNvSpPr txBox="1">
                  <a:spLocks noChangeArrowheads="1"/>
                </p:cNvSpPr>
                <p:nvPr/>
              </p:nvSpPr>
              <p:spPr bwMode="auto">
                <a:xfrm rot="1920000">
                  <a:off x="5035" y="220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1" name="Text Box 275"/>
                <p:cNvSpPr txBox="1">
                  <a:spLocks noChangeArrowheads="1"/>
                </p:cNvSpPr>
                <p:nvPr/>
              </p:nvSpPr>
              <p:spPr bwMode="auto">
                <a:xfrm rot="1920000">
                  <a:off x="4331" y="183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2" name="Text Box 276"/>
                <p:cNvSpPr txBox="1">
                  <a:spLocks noChangeArrowheads="1"/>
                </p:cNvSpPr>
                <p:nvPr/>
              </p:nvSpPr>
              <p:spPr bwMode="auto">
                <a:xfrm rot="1920000">
                  <a:off x="4400" y="18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3" name="Text Box 277"/>
                <p:cNvSpPr txBox="1">
                  <a:spLocks noChangeArrowheads="1"/>
                </p:cNvSpPr>
                <p:nvPr/>
              </p:nvSpPr>
              <p:spPr bwMode="auto">
                <a:xfrm rot="1920000">
                  <a:off x="4459" y="191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4" name="Text Box 278"/>
                <p:cNvSpPr txBox="1">
                  <a:spLocks noChangeArrowheads="1"/>
                </p:cNvSpPr>
                <p:nvPr/>
              </p:nvSpPr>
              <p:spPr bwMode="auto">
                <a:xfrm rot="1920000">
                  <a:off x="4524" y="19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5" name="Text Box 279"/>
                <p:cNvSpPr txBox="1">
                  <a:spLocks noChangeArrowheads="1"/>
                </p:cNvSpPr>
                <p:nvPr/>
              </p:nvSpPr>
              <p:spPr bwMode="auto">
                <a:xfrm rot="1920000">
                  <a:off x="4587" y="19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6" name="Text Box 280"/>
                <p:cNvSpPr txBox="1">
                  <a:spLocks noChangeArrowheads="1"/>
                </p:cNvSpPr>
                <p:nvPr/>
              </p:nvSpPr>
              <p:spPr bwMode="auto">
                <a:xfrm rot="1920000">
                  <a:off x="4652" y="202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7" name="Text Box 281"/>
                <p:cNvSpPr txBox="1">
                  <a:spLocks noChangeArrowheads="1"/>
                </p:cNvSpPr>
                <p:nvPr/>
              </p:nvSpPr>
              <p:spPr bwMode="auto">
                <a:xfrm rot="1920000">
                  <a:off x="4716" y="20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8" name="Text Box 282"/>
                <p:cNvSpPr txBox="1">
                  <a:spLocks noChangeArrowheads="1"/>
                </p:cNvSpPr>
                <p:nvPr/>
              </p:nvSpPr>
              <p:spPr bwMode="auto">
                <a:xfrm rot="1920000">
                  <a:off x="4781" y="210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09" name="Text Box 283"/>
                <p:cNvSpPr txBox="1">
                  <a:spLocks noChangeArrowheads="1"/>
                </p:cNvSpPr>
                <p:nvPr/>
              </p:nvSpPr>
              <p:spPr bwMode="auto">
                <a:xfrm rot="1920000">
                  <a:off x="4845" y="21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0" name="Text Box 284"/>
                <p:cNvSpPr txBox="1">
                  <a:spLocks noChangeArrowheads="1"/>
                </p:cNvSpPr>
                <p:nvPr/>
              </p:nvSpPr>
              <p:spPr bwMode="auto">
                <a:xfrm rot="1920000">
                  <a:off x="4906" y="217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1" name="Text Box 285"/>
                <p:cNvSpPr txBox="1">
                  <a:spLocks noChangeArrowheads="1"/>
                </p:cNvSpPr>
                <p:nvPr/>
              </p:nvSpPr>
              <p:spPr bwMode="auto">
                <a:xfrm rot="1920000">
                  <a:off x="4971" y="22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2" name="Text Box 286"/>
                <p:cNvSpPr txBox="1">
                  <a:spLocks noChangeArrowheads="1"/>
                </p:cNvSpPr>
                <p:nvPr/>
              </p:nvSpPr>
              <p:spPr bwMode="auto">
                <a:xfrm rot="1920000">
                  <a:off x="5031" y="22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3" name="Text Box 287"/>
                <p:cNvSpPr txBox="1">
                  <a:spLocks noChangeArrowheads="1"/>
                </p:cNvSpPr>
                <p:nvPr/>
              </p:nvSpPr>
              <p:spPr bwMode="auto">
                <a:xfrm rot="1920000">
                  <a:off x="4333" y="18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4" name="Text Box 288"/>
                <p:cNvSpPr txBox="1">
                  <a:spLocks noChangeArrowheads="1"/>
                </p:cNvSpPr>
                <p:nvPr/>
              </p:nvSpPr>
              <p:spPr bwMode="auto">
                <a:xfrm rot="1920000">
                  <a:off x="4400" y="19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5" name="Text Box 289"/>
                <p:cNvSpPr txBox="1">
                  <a:spLocks noChangeArrowheads="1"/>
                </p:cNvSpPr>
                <p:nvPr/>
              </p:nvSpPr>
              <p:spPr bwMode="auto">
                <a:xfrm rot="1920000">
                  <a:off x="4462" y="196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6" name="Text Box 290"/>
                <p:cNvSpPr txBox="1">
                  <a:spLocks noChangeArrowheads="1"/>
                </p:cNvSpPr>
                <p:nvPr/>
              </p:nvSpPr>
              <p:spPr bwMode="auto">
                <a:xfrm rot="1920000">
                  <a:off x="4524" y="199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7" name="Text Box 291"/>
                <p:cNvSpPr txBox="1">
                  <a:spLocks noChangeArrowheads="1"/>
                </p:cNvSpPr>
                <p:nvPr/>
              </p:nvSpPr>
              <p:spPr bwMode="auto">
                <a:xfrm rot="1920000">
                  <a:off x="4589" y="20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8" name="Text Box 292"/>
                <p:cNvSpPr txBox="1">
                  <a:spLocks noChangeArrowheads="1"/>
                </p:cNvSpPr>
                <p:nvPr/>
              </p:nvSpPr>
              <p:spPr bwMode="auto">
                <a:xfrm rot="1920000">
                  <a:off x="4652" y="207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19" name="Text Box 293"/>
                <p:cNvSpPr txBox="1">
                  <a:spLocks noChangeArrowheads="1"/>
                </p:cNvSpPr>
                <p:nvPr/>
              </p:nvSpPr>
              <p:spPr bwMode="auto">
                <a:xfrm rot="1920000">
                  <a:off x="4717" y="21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0" name="Text Box 294"/>
                <p:cNvSpPr txBox="1">
                  <a:spLocks noChangeArrowheads="1"/>
                </p:cNvSpPr>
                <p:nvPr/>
              </p:nvSpPr>
              <p:spPr bwMode="auto">
                <a:xfrm rot="1920000">
                  <a:off x="4782" y="214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1" name="Text Box 295"/>
                <p:cNvSpPr txBox="1">
                  <a:spLocks noChangeArrowheads="1"/>
                </p:cNvSpPr>
                <p:nvPr/>
              </p:nvSpPr>
              <p:spPr bwMode="auto">
                <a:xfrm rot="1920000">
                  <a:off x="4846" y="21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2" name="Text Box 296"/>
                <p:cNvSpPr txBox="1">
                  <a:spLocks noChangeArrowheads="1"/>
                </p:cNvSpPr>
                <p:nvPr/>
              </p:nvSpPr>
              <p:spPr bwMode="auto">
                <a:xfrm rot="1920000">
                  <a:off x="4908" y="22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3" name="Text Box 297"/>
                <p:cNvSpPr txBox="1">
                  <a:spLocks noChangeArrowheads="1"/>
                </p:cNvSpPr>
                <p:nvPr/>
              </p:nvSpPr>
              <p:spPr bwMode="auto">
                <a:xfrm rot="1920000">
                  <a:off x="4970" y="225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4" name="Text Box 298"/>
                <p:cNvSpPr txBox="1">
                  <a:spLocks noChangeArrowheads="1"/>
                </p:cNvSpPr>
                <p:nvPr/>
              </p:nvSpPr>
              <p:spPr bwMode="auto">
                <a:xfrm rot="1920000">
                  <a:off x="5032" y="22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5" name="Text Box 299"/>
                <p:cNvSpPr txBox="1">
                  <a:spLocks noChangeArrowheads="1"/>
                </p:cNvSpPr>
                <p:nvPr/>
              </p:nvSpPr>
              <p:spPr bwMode="auto">
                <a:xfrm rot="1920000">
                  <a:off x="4328" y="192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6" name="Text Box 300"/>
                <p:cNvSpPr txBox="1">
                  <a:spLocks noChangeArrowheads="1"/>
                </p:cNvSpPr>
                <p:nvPr/>
              </p:nvSpPr>
              <p:spPr bwMode="auto">
                <a:xfrm rot="1920000">
                  <a:off x="4396" y="19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7" name="Text Box 301"/>
                <p:cNvSpPr txBox="1">
                  <a:spLocks noChangeArrowheads="1"/>
                </p:cNvSpPr>
                <p:nvPr/>
              </p:nvSpPr>
              <p:spPr bwMode="auto">
                <a:xfrm rot="1920000">
                  <a:off x="4456" y="200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8" name="Text Box 302"/>
                <p:cNvSpPr txBox="1">
                  <a:spLocks noChangeArrowheads="1"/>
                </p:cNvSpPr>
                <p:nvPr/>
              </p:nvSpPr>
              <p:spPr bwMode="auto">
                <a:xfrm rot="1920000">
                  <a:off x="4520" y="203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29" name="Text Box 303"/>
                <p:cNvSpPr txBox="1">
                  <a:spLocks noChangeArrowheads="1"/>
                </p:cNvSpPr>
                <p:nvPr/>
              </p:nvSpPr>
              <p:spPr bwMode="auto">
                <a:xfrm rot="1920000">
                  <a:off x="4583" y="207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0" name="Text Box 304"/>
                <p:cNvSpPr txBox="1">
                  <a:spLocks noChangeArrowheads="1"/>
                </p:cNvSpPr>
                <p:nvPr/>
              </p:nvSpPr>
              <p:spPr bwMode="auto">
                <a:xfrm rot="1920000">
                  <a:off x="4649" y="21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1" name="Text Box 305"/>
                <p:cNvSpPr txBox="1">
                  <a:spLocks noChangeArrowheads="1"/>
                </p:cNvSpPr>
                <p:nvPr/>
              </p:nvSpPr>
              <p:spPr bwMode="auto">
                <a:xfrm rot="1920000">
                  <a:off x="4711" y="21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2" name="Text Box 306"/>
                <p:cNvSpPr txBox="1">
                  <a:spLocks noChangeArrowheads="1"/>
                </p:cNvSpPr>
                <p:nvPr/>
              </p:nvSpPr>
              <p:spPr bwMode="auto">
                <a:xfrm rot="1920000">
                  <a:off x="4779" y="21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3" name="Text Box 307"/>
                <p:cNvSpPr txBox="1">
                  <a:spLocks noChangeArrowheads="1"/>
                </p:cNvSpPr>
                <p:nvPr/>
              </p:nvSpPr>
              <p:spPr bwMode="auto">
                <a:xfrm rot="1920000">
                  <a:off x="4842" y="222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4" name="Text Box 308"/>
                <p:cNvSpPr txBox="1">
                  <a:spLocks noChangeArrowheads="1"/>
                </p:cNvSpPr>
                <p:nvPr/>
              </p:nvSpPr>
              <p:spPr bwMode="auto">
                <a:xfrm rot="1920000">
                  <a:off x="4903" y="22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5" name="Text Box 309"/>
                <p:cNvSpPr txBox="1">
                  <a:spLocks noChangeArrowheads="1"/>
                </p:cNvSpPr>
                <p:nvPr/>
              </p:nvSpPr>
              <p:spPr bwMode="auto">
                <a:xfrm rot="1920000">
                  <a:off x="4968" y="22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6" name="Text Box 310"/>
                <p:cNvSpPr txBox="1">
                  <a:spLocks noChangeArrowheads="1"/>
                </p:cNvSpPr>
                <p:nvPr/>
              </p:nvSpPr>
              <p:spPr bwMode="auto">
                <a:xfrm rot="1920000">
                  <a:off x="5027" y="23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7" name="Text Box 311"/>
                <p:cNvSpPr txBox="1">
                  <a:spLocks noChangeArrowheads="1"/>
                </p:cNvSpPr>
                <p:nvPr/>
              </p:nvSpPr>
              <p:spPr bwMode="auto">
                <a:xfrm rot="1920000">
                  <a:off x="4331" y="19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8" name="Text Box 312"/>
                <p:cNvSpPr txBox="1">
                  <a:spLocks noChangeArrowheads="1"/>
                </p:cNvSpPr>
                <p:nvPr/>
              </p:nvSpPr>
              <p:spPr bwMode="auto">
                <a:xfrm rot="1920000">
                  <a:off x="4399" y="200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39" name="Text Box 313"/>
                <p:cNvSpPr txBox="1">
                  <a:spLocks noChangeArrowheads="1"/>
                </p:cNvSpPr>
                <p:nvPr/>
              </p:nvSpPr>
              <p:spPr bwMode="auto">
                <a:xfrm rot="1920000">
                  <a:off x="4459" y="204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0" name="Text Box 314"/>
                <p:cNvSpPr txBox="1">
                  <a:spLocks noChangeArrowheads="1"/>
                </p:cNvSpPr>
                <p:nvPr/>
              </p:nvSpPr>
              <p:spPr bwMode="auto">
                <a:xfrm rot="1920000">
                  <a:off x="4523" y="20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1" name="Text Box 315"/>
                <p:cNvSpPr txBox="1">
                  <a:spLocks noChangeArrowheads="1"/>
                </p:cNvSpPr>
                <p:nvPr/>
              </p:nvSpPr>
              <p:spPr bwMode="auto">
                <a:xfrm rot="1920000">
                  <a:off x="4587" y="21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2" name="Text Box 316"/>
                <p:cNvSpPr txBox="1">
                  <a:spLocks noChangeArrowheads="1"/>
                </p:cNvSpPr>
                <p:nvPr/>
              </p:nvSpPr>
              <p:spPr bwMode="auto">
                <a:xfrm rot="1920000">
                  <a:off x="4650" y="215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3" name="Text Box 317"/>
                <p:cNvSpPr txBox="1">
                  <a:spLocks noChangeArrowheads="1"/>
                </p:cNvSpPr>
                <p:nvPr/>
              </p:nvSpPr>
              <p:spPr bwMode="auto">
                <a:xfrm rot="1920000">
                  <a:off x="4714" y="21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4" name="Text Box 318"/>
                <p:cNvSpPr txBox="1">
                  <a:spLocks noChangeArrowheads="1"/>
                </p:cNvSpPr>
                <p:nvPr/>
              </p:nvSpPr>
              <p:spPr bwMode="auto">
                <a:xfrm rot="1920000">
                  <a:off x="4781" y="22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5" name="Text Box 319"/>
                <p:cNvSpPr txBox="1">
                  <a:spLocks noChangeArrowheads="1"/>
                </p:cNvSpPr>
                <p:nvPr/>
              </p:nvSpPr>
              <p:spPr bwMode="auto">
                <a:xfrm rot="1920000">
                  <a:off x="4846" y="22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6" name="Text Box 320"/>
                <p:cNvSpPr txBox="1">
                  <a:spLocks noChangeArrowheads="1"/>
                </p:cNvSpPr>
                <p:nvPr/>
              </p:nvSpPr>
              <p:spPr bwMode="auto">
                <a:xfrm rot="1920000">
                  <a:off x="4906" y="23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7" name="Text Box 321"/>
                <p:cNvSpPr txBox="1">
                  <a:spLocks noChangeArrowheads="1"/>
                </p:cNvSpPr>
                <p:nvPr/>
              </p:nvSpPr>
              <p:spPr bwMode="auto">
                <a:xfrm rot="1920000">
                  <a:off x="4970" y="234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8" name="Text Box 322"/>
                <p:cNvSpPr txBox="1">
                  <a:spLocks noChangeArrowheads="1"/>
                </p:cNvSpPr>
                <p:nvPr/>
              </p:nvSpPr>
              <p:spPr bwMode="auto">
                <a:xfrm rot="1920000">
                  <a:off x="5031" y="23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49" name="Text Box 323"/>
                <p:cNvSpPr txBox="1">
                  <a:spLocks noChangeArrowheads="1"/>
                </p:cNvSpPr>
                <p:nvPr/>
              </p:nvSpPr>
              <p:spPr bwMode="auto">
                <a:xfrm rot="1920000">
                  <a:off x="4328" y="20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0" name="Text Box 324"/>
                <p:cNvSpPr txBox="1">
                  <a:spLocks noChangeArrowheads="1"/>
                </p:cNvSpPr>
                <p:nvPr/>
              </p:nvSpPr>
              <p:spPr bwMode="auto">
                <a:xfrm rot="1920000">
                  <a:off x="4394" y="204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1" name="Text Box 325"/>
                <p:cNvSpPr txBox="1">
                  <a:spLocks noChangeArrowheads="1"/>
                </p:cNvSpPr>
                <p:nvPr/>
              </p:nvSpPr>
              <p:spPr bwMode="auto">
                <a:xfrm rot="1920000">
                  <a:off x="4455" y="20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2" name="Text Box 326"/>
                <p:cNvSpPr txBox="1">
                  <a:spLocks noChangeArrowheads="1"/>
                </p:cNvSpPr>
                <p:nvPr/>
              </p:nvSpPr>
              <p:spPr bwMode="auto">
                <a:xfrm rot="1920000">
                  <a:off x="4520" y="212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3" name="Text Box 327"/>
                <p:cNvSpPr txBox="1">
                  <a:spLocks noChangeArrowheads="1"/>
                </p:cNvSpPr>
                <p:nvPr/>
              </p:nvSpPr>
              <p:spPr bwMode="auto">
                <a:xfrm rot="1920000">
                  <a:off x="4583" y="215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4" name="Text Box 328"/>
                <p:cNvSpPr txBox="1">
                  <a:spLocks noChangeArrowheads="1"/>
                </p:cNvSpPr>
                <p:nvPr/>
              </p:nvSpPr>
              <p:spPr bwMode="auto">
                <a:xfrm rot="1920000">
                  <a:off x="4646" y="219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5" name="Text Box 329"/>
                <p:cNvSpPr txBox="1">
                  <a:spLocks noChangeArrowheads="1"/>
                </p:cNvSpPr>
                <p:nvPr/>
              </p:nvSpPr>
              <p:spPr bwMode="auto">
                <a:xfrm rot="1920000">
                  <a:off x="4711" y="223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6" name="Text Box 330"/>
                <p:cNvSpPr txBox="1">
                  <a:spLocks noChangeArrowheads="1"/>
                </p:cNvSpPr>
                <p:nvPr/>
              </p:nvSpPr>
              <p:spPr bwMode="auto">
                <a:xfrm rot="1920000">
                  <a:off x="4777" y="227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7" name="Text Box 331"/>
                <p:cNvSpPr txBox="1">
                  <a:spLocks noChangeArrowheads="1"/>
                </p:cNvSpPr>
                <p:nvPr/>
              </p:nvSpPr>
              <p:spPr bwMode="auto">
                <a:xfrm rot="1920000">
                  <a:off x="4840" y="23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8" name="Text Box 332"/>
                <p:cNvSpPr txBox="1">
                  <a:spLocks noChangeArrowheads="1"/>
                </p:cNvSpPr>
                <p:nvPr/>
              </p:nvSpPr>
              <p:spPr bwMode="auto">
                <a:xfrm rot="1920000">
                  <a:off x="4902" y="23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59" name="Text Box 333"/>
                <p:cNvSpPr txBox="1">
                  <a:spLocks noChangeArrowheads="1"/>
                </p:cNvSpPr>
                <p:nvPr/>
              </p:nvSpPr>
              <p:spPr bwMode="auto">
                <a:xfrm rot="1920000">
                  <a:off x="4966" y="23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0" name="Text Box 334"/>
                <p:cNvSpPr txBox="1">
                  <a:spLocks noChangeArrowheads="1"/>
                </p:cNvSpPr>
                <p:nvPr/>
              </p:nvSpPr>
              <p:spPr bwMode="auto">
                <a:xfrm rot="1920000">
                  <a:off x="5027" y="241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1" name="Text Box 335"/>
                <p:cNvSpPr txBox="1">
                  <a:spLocks noChangeArrowheads="1"/>
                </p:cNvSpPr>
                <p:nvPr/>
              </p:nvSpPr>
              <p:spPr bwMode="auto">
                <a:xfrm rot="1920000">
                  <a:off x="4325" y="20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2" name="Text Box 336"/>
                <p:cNvSpPr txBox="1">
                  <a:spLocks noChangeArrowheads="1"/>
                </p:cNvSpPr>
                <p:nvPr/>
              </p:nvSpPr>
              <p:spPr bwMode="auto">
                <a:xfrm rot="1920000">
                  <a:off x="4392" y="209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3" name="Text Box 337"/>
                <p:cNvSpPr txBox="1">
                  <a:spLocks noChangeArrowheads="1"/>
                </p:cNvSpPr>
                <p:nvPr/>
              </p:nvSpPr>
              <p:spPr bwMode="auto">
                <a:xfrm rot="1920000">
                  <a:off x="4453" y="21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4" name="Text Box 338"/>
                <p:cNvSpPr txBox="1">
                  <a:spLocks noChangeArrowheads="1"/>
                </p:cNvSpPr>
                <p:nvPr/>
              </p:nvSpPr>
              <p:spPr bwMode="auto">
                <a:xfrm rot="1920000">
                  <a:off x="4516" y="21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5" name="Text Box 339"/>
                <p:cNvSpPr txBox="1">
                  <a:spLocks noChangeArrowheads="1"/>
                </p:cNvSpPr>
                <p:nvPr/>
              </p:nvSpPr>
              <p:spPr bwMode="auto">
                <a:xfrm rot="1920000">
                  <a:off x="4580" y="220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6" name="Text Box 340"/>
                <p:cNvSpPr txBox="1">
                  <a:spLocks noChangeArrowheads="1"/>
                </p:cNvSpPr>
                <p:nvPr/>
              </p:nvSpPr>
              <p:spPr bwMode="auto">
                <a:xfrm rot="1920000">
                  <a:off x="4644" y="22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7" name="Text Box 341"/>
                <p:cNvSpPr txBox="1">
                  <a:spLocks noChangeArrowheads="1"/>
                </p:cNvSpPr>
                <p:nvPr/>
              </p:nvSpPr>
              <p:spPr bwMode="auto">
                <a:xfrm rot="1920000">
                  <a:off x="4708" y="22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8" name="Text Box 342"/>
                <p:cNvSpPr txBox="1">
                  <a:spLocks noChangeArrowheads="1"/>
                </p:cNvSpPr>
                <p:nvPr/>
              </p:nvSpPr>
              <p:spPr bwMode="auto">
                <a:xfrm rot="1920000">
                  <a:off x="4775" y="23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69" name="Text Box 343"/>
                <p:cNvSpPr txBox="1">
                  <a:spLocks noChangeArrowheads="1"/>
                </p:cNvSpPr>
                <p:nvPr/>
              </p:nvSpPr>
              <p:spPr bwMode="auto">
                <a:xfrm rot="1920000">
                  <a:off x="4839" y="23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0" name="Text Box 344"/>
                <p:cNvSpPr txBox="1">
                  <a:spLocks noChangeArrowheads="1"/>
                </p:cNvSpPr>
                <p:nvPr/>
              </p:nvSpPr>
              <p:spPr bwMode="auto">
                <a:xfrm rot="1920000">
                  <a:off x="4900" y="23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1" name="Text Box 345"/>
                <p:cNvSpPr txBox="1">
                  <a:spLocks noChangeArrowheads="1"/>
                </p:cNvSpPr>
                <p:nvPr/>
              </p:nvSpPr>
              <p:spPr bwMode="auto">
                <a:xfrm rot="1920000">
                  <a:off x="4964" y="24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2" name="Text Box 346"/>
                <p:cNvSpPr txBox="1">
                  <a:spLocks noChangeArrowheads="1"/>
                </p:cNvSpPr>
                <p:nvPr/>
              </p:nvSpPr>
              <p:spPr bwMode="auto">
                <a:xfrm rot="1920000">
                  <a:off x="5025" y="245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3" name="Text Box 347"/>
                <p:cNvSpPr txBox="1">
                  <a:spLocks noChangeArrowheads="1"/>
                </p:cNvSpPr>
                <p:nvPr/>
              </p:nvSpPr>
              <p:spPr bwMode="auto">
                <a:xfrm rot="1920000">
                  <a:off x="4324" y="20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4" name="Text Box 348"/>
                <p:cNvSpPr txBox="1">
                  <a:spLocks noChangeArrowheads="1"/>
                </p:cNvSpPr>
                <p:nvPr/>
              </p:nvSpPr>
              <p:spPr bwMode="auto">
                <a:xfrm rot="1920000">
                  <a:off x="4390" y="21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5" name="Text Box 349"/>
                <p:cNvSpPr txBox="1">
                  <a:spLocks noChangeArrowheads="1"/>
                </p:cNvSpPr>
                <p:nvPr/>
              </p:nvSpPr>
              <p:spPr bwMode="auto">
                <a:xfrm rot="1920000">
                  <a:off x="4452" y="21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6" name="Text Box 350"/>
                <p:cNvSpPr txBox="1">
                  <a:spLocks noChangeArrowheads="1"/>
                </p:cNvSpPr>
                <p:nvPr/>
              </p:nvSpPr>
              <p:spPr bwMode="auto">
                <a:xfrm rot="1920000">
                  <a:off x="4517" y="22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7" name="Text Box 351"/>
                <p:cNvSpPr txBox="1">
                  <a:spLocks noChangeArrowheads="1"/>
                </p:cNvSpPr>
                <p:nvPr/>
              </p:nvSpPr>
              <p:spPr bwMode="auto">
                <a:xfrm rot="1920000">
                  <a:off x="4580" y="224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8" name="Text Box 352"/>
                <p:cNvSpPr txBox="1">
                  <a:spLocks noChangeArrowheads="1"/>
                </p:cNvSpPr>
                <p:nvPr/>
              </p:nvSpPr>
              <p:spPr bwMode="auto">
                <a:xfrm rot="1920000">
                  <a:off x="4642" y="22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79" name="Text Box 353"/>
                <p:cNvSpPr txBox="1">
                  <a:spLocks noChangeArrowheads="1"/>
                </p:cNvSpPr>
                <p:nvPr/>
              </p:nvSpPr>
              <p:spPr bwMode="auto">
                <a:xfrm rot="1920000">
                  <a:off x="4708" y="231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80" name="Text Box 354"/>
                <p:cNvSpPr txBox="1">
                  <a:spLocks noChangeArrowheads="1"/>
                </p:cNvSpPr>
                <p:nvPr/>
              </p:nvSpPr>
              <p:spPr bwMode="auto">
                <a:xfrm rot="1920000">
                  <a:off x="4774" y="235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81" name="Text Box 355"/>
                <p:cNvSpPr txBox="1">
                  <a:spLocks noChangeArrowheads="1"/>
                </p:cNvSpPr>
                <p:nvPr/>
              </p:nvSpPr>
              <p:spPr bwMode="auto">
                <a:xfrm rot="1920000">
                  <a:off x="4838" y="23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82" name="Text Box 356"/>
                <p:cNvSpPr txBox="1">
                  <a:spLocks noChangeArrowheads="1"/>
                </p:cNvSpPr>
                <p:nvPr/>
              </p:nvSpPr>
              <p:spPr bwMode="auto">
                <a:xfrm rot="1920000">
                  <a:off x="4900" y="24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83" name="Text Box 357"/>
                <p:cNvSpPr txBox="1">
                  <a:spLocks noChangeArrowheads="1"/>
                </p:cNvSpPr>
                <p:nvPr/>
              </p:nvSpPr>
              <p:spPr bwMode="auto">
                <a:xfrm rot="1920000">
                  <a:off x="4962" y="246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584" name="Text Box 358"/>
                <p:cNvSpPr txBox="1">
                  <a:spLocks noChangeArrowheads="1"/>
                </p:cNvSpPr>
                <p:nvPr/>
              </p:nvSpPr>
              <p:spPr bwMode="auto">
                <a:xfrm rot="1920000">
                  <a:off x="5025" y="25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grpSp>
        </p:grpSp>
        <p:grpSp>
          <p:nvGrpSpPr>
            <p:cNvPr id="9240" name="Group 359"/>
            <p:cNvGrpSpPr>
              <a:grpSpLocks/>
            </p:cNvGrpSpPr>
            <p:nvPr/>
          </p:nvGrpSpPr>
          <p:grpSpPr bwMode="auto">
            <a:xfrm>
              <a:off x="4174" y="1488"/>
              <a:ext cx="915" cy="1490"/>
              <a:chOff x="4174" y="1488"/>
              <a:chExt cx="915" cy="1490"/>
            </a:xfrm>
          </p:grpSpPr>
          <p:pic>
            <p:nvPicPr>
              <p:cNvPr id="9241" name="Picture 3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 y="1488"/>
                <a:ext cx="912" cy="14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242" name="Group 361"/>
              <p:cNvGrpSpPr>
                <a:grpSpLocks/>
              </p:cNvGrpSpPr>
              <p:nvPr/>
            </p:nvGrpSpPr>
            <p:grpSpPr bwMode="auto">
              <a:xfrm>
                <a:off x="4174" y="1542"/>
                <a:ext cx="895" cy="1197"/>
                <a:chOff x="4174" y="1542"/>
                <a:chExt cx="895" cy="1197"/>
              </a:xfrm>
            </p:grpSpPr>
            <p:sp>
              <p:nvSpPr>
                <p:cNvPr id="9243" name="AutoShape 362"/>
                <p:cNvSpPr>
                  <a:spLocks noChangeArrowheads="1"/>
                </p:cNvSpPr>
                <p:nvPr/>
              </p:nvSpPr>
              <p:spPr bwMode="auto">
                <a:xfrm rot="5400000">
                  <a:off x="4013" y="1740"/>
                  <a:ext cx="1197" cy="802"/>
                </a:xfrm>
                <a:prstGeom prst="parallelogram">
                  <a:avLst>
                    <a:gd name="adj" fmla="val 57980"/>
                  </a:avLst>
                </a:prstGeom>
                <a:gradFill rotWithShape="0">
                  <a:gsLst>
                    <a:gs pos="0">
                      <a:srgbClr val="B5E5E9"/>
                    </a:gs>
                    <a:gs pos="100000">
                      <a:srgbClr val="CBFFFF"/>
                    </a:gs>
                  </a:gsLst>
                  <a:lin ang="0" scaled="1"/>
                </a:gradFill>
                <a:ln w="57240" cap="sq">
                  <a:solidFill>
                    <a:srgbClr val="008000"/>
                  </a:solidFill>
                  <a:miter lim="800000"/>
                  <a:headEnd/>
                  <a:tailEnd/>
                </a:ln>
                <a:effectLst>
                  <a:outerShdw dist="23040" dir="5400000" algn="ctr" rotWithShape="0">
                    <a:srgbClr val="808080">
                      <a:alpha val="35036"/>
                    </a:srgbClr>
                  </a:outerShdw>
                </a:effectLst>
              </p:spPr>
              <p:txBody>
                <a:bodyPr rot="10800000" wrap="none" anchor="ctr"/>
                <a:lstStyle/>
                <a:p>
                  <a:endParaRPr lang="en-US" altLang="en-US" sz="1000"/>
                </a:p>
              </p:txBody>
            </p:sp>
            <p:sp>
              <p:nvSpPr>
                <p:cNvPr id="9244" name="Text Box 363"/>
                <p:cNvSpPr txBox="1">
                  <a:spLocks noChangeArrowheads="1"/>
                </p:cNvSpPr>
                <p:nvPr/>
              </p:nvSpPr>
              <p:spPr bwMode="auto">
                <a:xfrm rot="1800000">
                  <a:off x="4319" y="1803"/>
                  <a:ext cx="729"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667" b="1" i="1">
                      <a:solidFill>
                        <a:srgbClr val="000000"/>
                      </a:solidFill>
                    </a:rPr>
                    <a:t>Your Vulnerabilities</a:t>
                  </a:r>
                </a:p>
              </p:txBody>
            </p:sp>
            <p:sp>
              <p:nvSpPr>
                <p:cNvPr id="9245" name="Text Box 364"/>
                <p:cNvSpPr txBox="1">
                  <a:spLocks noChangeArrowheads="1"/>
                </p:cNvSpPr>
                <p:nvPr/>
              </p:nvSpPr>
              <p:spPr bwMode="auto">
                <a:xfrm rot="1920000">
                  <a:off x="4189" y="168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46" name="Text Box 365"/>
                <p:cNvSpPr txBox="1">
                  <a:spLocks noChangeArrowheads="1"/>
                </p:cNvSpPr>
                <p:nvPr/>
              </p:nvSpPr>
              <p:spPr bwMode="auto">
                <a:xfrm rot="1920000">
                  <a:off x="4254" y="17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47" name="Text Box 366"/>
                <p:cNvSpPr txBox="1">
                  <a:spLocks noChangeArrowheads="1"/>
                </p:cNvSpPr>
                <p:nvPr/>
              </p:nvSpPr>
              <p:spPr bwMode="auto">
                <a:xfrm rot="1920000">
                  <a:off x="4317" y="176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48" name="Text Box 367"/>
                <p:cNvSpPr txBox="1">
                  <a:spLocks noChangeArrowheads="1"/>
                </p:cNvSpPr>
                <p:nvPr/>
              </p:nvSpPr>
              <p:spPr bwMode="auto">
                <a:xfrm rot="1920000">
                  <a:off x="4380" y="179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49" name="Text Box 368"/>
                <p:cNvSpPr txBox="1">
                  <a:spLocks noChangeArrowheads="1"/>
                </p:cNvSpPr>
                <p:nvPr/>
              </p:nvSpPr>
              <p:spPr bwMode="auto">
                <a:xfrm rot="1920000">
                  <a:off x="4443" y="18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0" name="Text Box 369"/>
                <p:cNvSpPr txBox="1">
                  <a:spLocks noChangeArrowheads="1"/>
                </p:cNvSpPr>
                <p:nvPr/>
              </p:nvSpPr>
              <p:spPr bwMode="auto">
                <a:xfrm rot="1920000">
                  <a:off x="4507" y="187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1" name="Text Box 370"/>
                <p:cNvSpPr txBox="1">
                  <a:spLocks noChangeArrowheads="1"/>
                </p:cNvSpPr>
                <p:nvPr/>
              </p:nvSpPr>
              <p:spPr bwMode="auto">
                <a:xfrm rot="1920000">
                  <a:off x="4572" y="19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2" name="Text Box 371"/>
                <p:cNvSpPr txBox="1">
                  <a:spLocks noChangeArrowheads="1"/>
                </p:cNvSpPr>
                <p:nvPr/>
              </p:nvSpPr>
              <p:spPr bwMode="auto">
                <a:xfrm rot="1920000">
                  <a:off x="4638" y="194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3" name="Text Box 372"/>
                <p:cNvSpPr txBox="1">
                  <a:spLocks noChangeArrowheads="1"/>
                </p:cNvSpPr>
                <p:nvPr/>
              </p:nvSpPr>
              <p:spPr bwMode="auto">
                <a:xfrm rot="1920000">
                  <a:off x="4702" y="198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4" name="Text Box 373"/>
                <p:cNvSpPr txBox="1">
                  <a:spLocks noChangeArrowheads="1"/>
                </p:cNvSpPr>
                <p:nvPr/>
              </p:nvSpPr>
              <p:spPr bwMode="auto">
                <a:xfrm rot="1920000">
                  <a:off x="4763" y="20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5" name="Text Box 374"/>
                <p:cNvSpPr txBox="1">
                  <a:spLocks noChangeArrowheads="1"/>
                </p:cNvSpPr>
                <p:nvPr/>
              </p:nvSpPr>
              <p:spPr bwMode="auto">
                <a:xfrm rot="1920000">
                  <a:off x="4826" y="205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6" name="Text Box 375"/>
                <p:cNvSpPr txBox="1">
                  <a:spLocks noChangeArrowheads="1"/>
                </p:cNvSpPr>
                <p:nvPr/>
              </p:nvSpPr>
              <p:spPr bwMode="auto">
                <a:xfrm rot="1920000">
                  <a:off x="4888" y="20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7" name="Text Box 376"/>
                <p:cNvSpPr txBox="1">
                  <a:spLocks noChangeArrowheads="1"/>
                </p:cNvSpPr>
                <p:nvPr/>
              </p:nvSpPr>
              <p:spPr bwMode="auto">
                <a:xfrm rot="1920000">
                  <a:off x="4185" y="17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8" name="Text Box 377"/>
                <p:cNvSpPr txBox="1">
                  <a:spLocks noChangeArrowheads="1"/>
                </p:cNvSpPr>
                <p:nvPr/>
              </p:nvSpPr>
              <p:spPr bwMode="auto">
                <a:xfrm rot="1920000">
                  <a:off x="4252" y="176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59" name="Text Box 378"/>
                <p:cNvSpPr txBox="1">
                  <a:spLocks noChangeArrowheads="1"/>
                </p:cNvSpPr>
                <p:nvPr/>
              </p:nvSpPr>
              <p:spPr bwMode="auto">
                <a:xfrm rot="1920000">
                  <a:off x="4312" y="180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0" name="Text Box 379"/>
                <p:cNvSpPr txBox="1">
                  <a:spLocks noChangeArrowheads="1"/>
                </p:cNvSpPr>
                <p:nvPr/>
              </p:nvSpPr>
              <p:spPr bwMode="auto">
                <a:xfrm rot="1920000">
                  <a:off x="4377" y="183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1" name="Text Box 380"/>
                <p:cNvSpPr txBox="1">
                  <a:spLocks noChangeArrowheads="1"/>
                </p:cNvSpPr>
                <p:nvPr/>
              </p:nvSpPr>
              <p:spPr bwMode="auto">
                <a:xfrm rot="1920000">
                  <a:off x="4439" y="187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2" name="Text Box 381"/>
                <p:cNvSpPr txBox="1">
                  <a:spLocks noChangeArrowheads="1"/>
                </p:cNvSpPr>
                <p:nvPr/>
              </p:nvSpPr>
              <p:spPr bwMode="auto">
                <a:xfrm rot="1920000">
                  <a:off x="4505" y="191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3" name="Text Box 382"/>
                <p:cNvSpPr txBox="1">
                  <a:spLocks noChangeArrowheads="1"/>
                </p:cNvSpPr>
                <p:nvPr/>
              </p:nvSpPr>
              <p:spPr bwMode="auto">
                <a:xfrm rot="1920000">
                  <a:off x="4566" y="194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4" name="Text Box 383"/>
                <p:cNvSpPr txBox="1">
                  <a:spLocks noChangeArrowheads="1"/>
                </p:cNvSpPr>
                <p:nvPr/>
              </p:nvSpPr>
              <p:spPr bwMode="auto">
                <a:xfrm rot="1920000">
                  <a:off x="4635" y="19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5" name="Text Box 384"/>
                <p:cNvSpPr txBox="1">
                  <a:spLocks noChangeArrowheads="1"/>
                </p:cNvSpPr>
                <p:nvPr/>
              </p:nvSpPr>
              <p:spPr bwMode="auto">
                <a:xfrm rot="1920000">
                  <a:off x="4698" y="20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6" name="Text Box 385"/>
                <p:cNvSpPr txBox="1">
                  <a:spLocks noChangeArrowheads="1"/>
                </p:cNvSpPr>
                <p:nvPr/>
              </p:nvSpPr>
              <p:spPr bwMode="auto">
                <a:xfrm rot="1920000">
                  <a:off x="4759" y="20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7" name="Text Box 386"/>
                <p:cNvSpPr txBox="1">
                  <a:spLocks noChangeArrowheads="1"/>
                </p:cNvSpPr>
                <p:nvPr/>
              </p:nvSpPr>
              <p:spPr bwMode="auto">
                <a:xfrm rot="1920000">
                  <a:off x="4823" y="20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8" name="Text Box 387"/>
                <p:cNvSpPr txBox="1">
                  <a:spLocks noChangeArrowheads="1"/>
                </p:cNvSpPr>
                <p:nvPr/>
              </p:nvSpPr>
              <p:spPr bwMode="auto">
                <a:xfrm rot="1920000">
                  <a:off x="4883" y="21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69" name="Text Box 388"/>
                <p:cNvSpPr txBox="1">
                  <a:spLocks noChangeArrowheads="1"/>
                </p:cNvSpPr>
                <p:nvPr/>
              </p:nvSpPr>
              <p:spPr bwMode="auto">
                <a:xfrm rot="1920000">
                  <a:off x="4188" y="17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0" name="Text Box 389"/>
                <p:cNvSpPr txBox="1">
                  <a:spLocks noChangeArrowheads="1"/>
                </p:cNvSpPr>
                <p:nvPr/>
              </p:nvSpPr>
              <p:spPr bwMode="auto">
                <a:xfrm rot="1920000">
                  <a:off x="4255" y="180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1" name="Text Box 390"/>
                <p:cNvSpPr txBox="1">
                  <a:spLocks noChangeArrowheads="1"/>
                </p:cNvSpPr>
                <p:nvPr/>
              </p:nvSpPr>
              <p:spPr bwMode="auto">
                <a:xfrm rot="1920000">
                  <a:off x="4316" y="184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2" name="Text Box 391"/>
                <p:cNvSpPr txBox="1">
                  <a:spLocks noChangeArrowheads="1"/>
                </p:cNvSpPr>
                <p:nvPr/>
              </p:nvSpPr>
              <p:spPr bwMode="auto">
                <a:xfrm rot="1920000">
                  <a:off x="4380" y="18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3" name="Text Box 392"/>
                <p:cNvSpPr txBox="1">
                  <a:spLocks noChangeArrowheads="1"/>
                </p:cNvSpPr>
                <p:nvPr/>
              </p:nvSpPr>
              <p:spPr bwMode="auto">
                <a:xfrm rot="1920000">
                  <a:off x="4443" y="19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4" name="Text Box 393"/>
                <p:cNvSpPr txBox="1">
                  <a:spLocks noChangeArrowheads="1"/>
                </p:cNvSpPr>
                <p:nvPr/>
              </p:nvSpPr>
              <p:spPr bwMode="auto">
                <a:xfrm rot="1920000">
                  <a:off x="4507" y="19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5" name="Text Box 394"/>
                <p:cNvSpPr txBox="1">
                  <a:spLocks noChangeArrowheads="1"/>
                </p:cNvSpPr>
                <p:nvPr/>
              </p:nvSpPr>
              <p:spPr bwMode="auto">
                <a:xfrm rot="1920000">
                  <a:off x="4570" y="19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6" name="Text Box 395"/>
                <p:cNvSpPr txBox="1">
                  <a:spLocks noChangeArrowheads="1"/>
                </p:cNvSpPr>
                <p:nvPr/>
              </p:nvSpPr>
              <p:spPr bwMode="auto">
                <a:xfrm rot="1920000">
                  <a:off x="4637" y="20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7" name="Text Box 396"/>
                <p:cNvSpPr txBox="1">
                  <a:spLocks noChangeArrowheads="1"/>
                </p:cNvSpPr>
                <p:nvPr/>
              </p:nvSpPr>
              <p:spPr bwMode="auto">
                <a:xfrm rot="1920000">
                  <a:off x="4702" y="206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8" name="Text Box 397"/>
                <p:cNvSpPr txBox="1">
                  <a:spLocks noChangeArrowheads="1"/>
                </p:cNvSpPr>
                <p:nvPr/>
              </p:nvSpPr>
              <p:spPr bwMode="auto">
                <a:xfrm rot="1920000">
                  <a:off x="4762" y="210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79" name="Text Box 398"/>
                <p:cNvSpPr txBox="1">
                  <a:spLocks noChangeArrowheads="1"/>
                </p:cNvSpPr>
                <p:nvPr/>
              </p:nvSpPr>
              <p:spPr bwMode="auto">
                <a:xfrm rot="1920000">
                  <a:off x="4824" y="213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0" name="Text Box 399"/>
                <p:cNvSpPr txBox="1">
                  <a:spLocks noChangeArrowheads="1"/>
                </p:cNvSpPr>
                <p:nvPr/>
              </p:nvSpPr>
              <p:spPr bwMode="auto">
                <a:xfrm rot="1920000">
                  <a:off x="4884" y="21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1" name="Text Box 400"/>
                <p:cNvSpPr txBox="1">
                  <a:spLocks noChangeArrowheads="1"/>
                </p:cNvSpPr>
                <p:nvPr/>
              </p:nvSpPr>
              <p:spPr bwMode="auto">
                <a:xfrm rot="1920000">
                  <a:off x="4183" y="18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2" name="Text Box 401"/>
                <p:cNvSpPr txBox="1">
                  <a:spLocks noChangeArrowheads="1"/>
                </p:cNvSpPr>
                <p:nvPr/>
              </p:nvSpPr>
              <p:spPr bwMode="auto">
                <a:xfrm rot="1920000">
                  <a:off x="4249" y="184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3" name="Text Box 402"/>
                <p:cNvSpPr txBox="1">
                  <a:spLocks noChangeArrowheads="1"/>
                </p:cNvSpPr>
                <p:nvPr/>
              </p:nvSpPr>
              <p:spPr bwMode="auto">
                <a:xfrm rot="1920000">
                  <a:off x="4310" y="188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4" name="Text Box 403"/>
                <p:cNvSpPr txBox="1">
                  <a:spLocks noChangeArrowheads="1"/>
                </p:cNvSpPr>
                <p:nvPr/>
              </p:nvSpPr>
              <p:spPr bwMode="auto">
                <a:xfrm rot="1920000">
                  <a:off x="4375" y="191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5" name="Text Box 404"/>
                <p:cNvSpPr txBox="1">
                  <a:spLocks noChangeArrowheads="1"/>
                </p:cNvSpPr>
                <p:nvPr/>
              </p:nvSpPr>
              <p:spPr bwMode="auto">
                <a:xfrm rot="1920000">
                  <a:off x="4438" y="195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6" name="Text Box 405"/>
                <p:cNvSpPr txBox="1">
                  <a:spLocks noChangeArrowheads="1"/>
                </p:cNvSpPr>
                <p:nvPr/>
              </p:nvSpPr>
              <p:spPr bwMode="auto">
                <a:xfrm rot="1920000">
                  <a:off x="4502" y="199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7" name="Text Box 406"/>
                <p:cNvSpPr txBox="1">
                  <a:spLocks noChangeArrowheads="1"/>
                </p:cNvSpPr>
                <p:nvPr/>
              </p:nvSpPr>
              <p:spPr bwMode="auto">
                <a:xfrm rot="1920000">
                  <a:off x="4565" y="20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8" name="Text Box 407"/>
                <p:cNvSpPr txBox="1">
                  <a:spLocks noChangeArrowheads="1"/>
                </p:cNvSpPr>
                <p:nvPr/>
              </p:nvSpPr>
              <p:spPr bwMode="auto">
                <a:xfrm rot="1920000">
                  <a:off x="4633" y="207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89" name="Text Box 408"/>
                <p:cNvSpPr txBox="1">
                  <a:spLocks noChangeArrowheads="1"/>
                </p:cNvSpPr>
                <p:nvPr/>
              </p:nvSpPr>
              <p:spPr bwMode="auto">
                <a:xfrm rot="1920000">
                  <a:off x="4696" y="21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0" name="Text Box 409"/>
                <p:cNvSpPr txBox="1">
                  <a:spLocks noChangeArrowheads="1"/>
                </p:cNvSpPr>
                <p:nvPr/>
              </p:nvSpPr>
              <p:spPr bwMode="auto">
                <a:xfrm rot="1920000">
                  <a:off x="4757" y="214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1" name="Text Box 410"/>
                <p:cNvSpPr txBox="1">
                  <a:spLocks noChangeArrowheads="1"/>
                </p:cNvSpPr>
                <p:nvPr/>
              </p:nvSpPr>
              <p:spPr bwMode="auto">
                <a:xfrm rot="1920000">
                  <a:off x="4822" y="218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2" name="Text Box 411"/>
                <p:cNvSpPr txBox="1">
                  <a:spLocks noChangeArrowheads="1"/>
                </p:cNvSpPr>
                <p:nvPr/>
              </p:nvSpPr>
              <p:spPr bwMode="auto">
                <a:xfrm rot="1920000">
                  <a:off x="4881" y="22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3" name="Text Box 412"/>
                <p:cNvSpPr txBox="1">
                  <a:spLocks noChangeArrowheads="1"/>
                </p:cNvSpPr>
                <p:nvPr/>
              </p:nvSpPr>
              <p:spPr bwMode="auto">
                <a:xfrm rot="1920000">
                  <a:off x="4187" y="185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4" name="Text Box 413"/>
                <p:cNvSpPr txBox="1">
                  <a:spLocks noChangeArrowheads="1"/>
                </p:cNvSpPr>
                <p:nvPr/>
              </p:nvSpPr>
              <p:spPr bwMode="auto">
                <a:xfrm rot="1920000">
                  <a:off x="4254" y="18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5" name="Text Box 414"/>
                <p:cNvSpPr txBox="1">
                  <a:spLocks noChangeArrowheads="1"/>
                </p:cNvSpPr>
                <p:nvPr/>
              </p:nvSpPr>
              <p:spPr bwMode="auto">
                <a:xfrm rot="1920000">
                  <a:off x="4315" y="19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6" name="Text Box 415"/>
                <p:cNvSpPr txBox="1">
                  <a:spLocks noChangeArrowheads="1"/>
                </p:cNvSpPr>
                <p:nvPr/>
              </p:nvSpPr>
              <p:spPr bwMode="auto">
                <a:xfrm rot="1920000">
                  <a:off x="4378" y="19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7" name="Text Box 416"/>
                <p:cNvSpPr txBox="1">
                  <a:spLocks noChangeArrowheads="1"/>
                </p:cNvSpPr>
                <p:nvPr/>
              </p:nvSpPr>
              <p:spPr bwMode="auto">
                <a:xfrm rot="1920000">
                  <a:off x="4442" y="200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8" name="Text Box 417"/>
                <p:cNvSpPr txBox="1">
                  <a:spLocks noChangeArrowheads="1"/>
                </p:cNvSpPr>
                <p:nvPr/>
              </p:nvSpPr>
              <p:spPr bwMode="auto">
                <a:xfrm rot="1920000">
                  <a:off x="4508" y="20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299" name="Text Box 418"/>
                <p:cNvSpPr txBox="1">
                  <a:spLocks noChangeArrowheads="1"/>
                </p:cNvSpPr>
                <p:nvPr/>
              </p:nvSpPr>
              <p:spPr bwMode="auto">
                <a:xfrm rot="1920000">
                  <a:off x="4569" y="207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0" name="Text Box 419"/>
                <p:cNvSpPr txBox="1">
                  <a:spLocks noChangeArrowheads="1"/>
                </p:cNvSpPr>
                <p:nvPr/>
              </p:nvSpPr>
              <p:spPr bwMode="auto">
                <a:xfrm rot="1920000">
                  <a:off x="4637" y="211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1" name="Text Box 420"/>
                <p:cNvSpPr txBox="1">
                  <a:spLocks noChangeArrowheads="1"/>
                </p:cNvSpPr>
                <p:nvPr/>
              </p:nvSpPr>
              <p:spPr bwMode="auto">
                <a:xfrm rot="1920000">
                  <a:off x="4700" y="21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2" name="Text Box 421"/>
                <p:cNvSpPr txBox="1">
                  <a:spLocks noChangeArrowheads="1"/>
                </p:cNvSpPr>
                <p:nvPr/>
              </p:nvSpPr>
              <p:spPr bwMode="auto">
                <a:xfrm rot="1920000">
                  <a:off x="4761" y="219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3" name="Text Box 422"/>
                <p:cNvSpPr txBox="1">
                  <a:spLocks noChangeArrowheads="1"/>
                </p:cNvSpPr>
                <p:nvPr/>
              </p:nvSpPr>
              <p:spPr bwMode="auto">
                <a:xfrm rot="1920000">
                  <a:off x="4826" y="222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4" name="Text Box 423"/>
                <p:cNvSpPr txBox="1">
                  <a:spLocks noChangeArrowheads="1"/>
                </p:cNvSpPr>
                <p:nvPr/>
              </p:nvSpPr>
              <p:spPr bwMode="auto">
                <a:xfrm rot="1920000">
                  <a:off x="4887" y="226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5" name="Text Box 424"/>
                <p:cNvSpPr txBox="1">
                  <a:spLocks noChangeArrowheads="1"/>
                </p:cNvSpPr>
                <p:nvPr/>
              </p:nvSpPr>
              <p:spPr bwMode="auto">
                <a:xfrm rot="1920000">
                  <a:off x="4183" y="18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6" name="Text Box 425"/>
                <p:cNvSpPr txBox="1">
                  <a:spLocks noChangeArrowheads="1"/>
                </p:cNvSpPr>
                <p:nvPr/>
              </p:nvSpPr>
              <p:spPr bwMode="auto">
                <a:xfrm rot="1920000">
                  <a:off x="4250" y="193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7" name="Text Box 426"/>
                <p:cNvSpPr txBox="1">
                  <a:spLocks noChangeArrowheads="1"/>
                </p:cNvSpPr>
                <p:nvPr/>
              </p:nvSpPr>
              <p:spPr bwMode="auto">
                <a:xfrm rot="1920000">
                  <a:off x="4311" y="197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8" name="Text Box 427"/>
                <p:cNvSpPr txBox="1">
                  <a:spLocks noChangeArrowheads="1"/>
                </p:cNvSpPr>
                <p:nvPr/>
              </p:nvSpPr>
              <p:spPr bwMode="auto">
                <a:xfrm rot="1920000">
                  <a:off x="4375" y="20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09" name="Text Box 428"/>
                <p:cNvSpPr txBox="1">
                  <a:spLocks noChangeArrowheads="1"/>
                </p:cNvSpPr>
                <p:nvPr/>
              </p:nvSpPr>
              <p:spPr bwMode="auto">
                <a:xfrm rot="1920000">
                  <a:off x="4439" y="204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0" name="Text Box 429"/>
                <p:cNvSpPr txBox="1">
                  <a:spLocks noChangeArrowheads="1"/>
                </p:cNvSpPr>
                <p:nvPr/>
              </p:nvSpPr>
              <p:spPr bwMode="auto">
                <a:xfrm rot="1920000">
                  <a:off x="4502" y="208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1" name="Text Box 430"/>
                <p:cNvSpPr txBox="1">
                  <a:spLocks noChangeArrowheads="1"/>
                </p:cNvSpPr>
                <p:nvPr/>
              </p:nvSpPr>
              <p:spPr bwMode="auto">
                <a:xfrm rot="1920000">
                  <a:off x="4566" y="211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2" name="Text Box 431"/>
                <p:cNvSpPr txBox="1">
                  <a:spLocks noChangeArrowheads="1"/>
                </p:cNvSpPr>
                <p:nvPr/>
              </p:nvSpPr>
              <p:spPr bwMode="auto">
                <a:xfrm rot="1920000">
                  <a:off x="4633" y="216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3" name="Text Box 432"/>
                <p:cNvSpPr txBox="1">
                  <a:spLocks noChangeArrowheads="1"/>
                </p:cNvSpPr>
                <p:nvPr/>
              </p:nvSpPr>
              <p:spPr bwMode="auto">
                <a:xfrm rot="1920000">
                  <a:off x="4697" y="219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4" name="Text Box 433"/>
                <p:cNvSpPr txBox="1">
                  <a:spLocks noChangeArrowheads="1"/>
                </p:cNvSpPr>
                <p:nvPr/>
              </p:nvSpPr>
              <p:spPr bwMode="auto">
                <a:xfrm rot="1920000">
                  <a:off x="4758" y="22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5" name="Text Box 434"/>
                <p:cNvSpPr txBox="1">
                  <a:spLocks noChangeArrowheads="1"/>
                </p:cNvSpPr>
                <p:nvPr/>
              </p:nvSpPr>
              <p:spPr bwMode="auto">
                <a:xfrm rot="1920000">
                  <a:off x="4820" y="226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6" name="Text Box 435"/>
                <p:cNvSpPr txBox="1">
                  <a:spLocks noChangeArrowheads="1"/>
                </p:cNvSpPr>
                <p:nvPr/>
              </p:nvSpPr>
              <p:spPr bwMode="auto">
                <a:xfrm rot="1920000">
                  <a:off x="4884" y="230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7" name="Text Box 436"/>
                <p:cNvSpPr txBox="1">
                  <a:spLocks noChangeArrowheads="1"/>
                </p:cNvSpPr>
                <p:nvPr/>
              </p:nvSpPr>
              <p:spPr bwMode="auto">
                <a:xfrm rot="1920000">
                  <a:off x="4187" y="19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8" name="Text Box 437"/>
                <p:cNvSpPr txBox="1">
                  <a:spLocks noChangeArrowheads="1"/>
                </p:cNvSpPr>
                <p:nvPr/>
              </p:nvSpPr>
              <p:spPr bwMode="auto">
                <a:xfrm rot="1920000">
                  <a:off x="4252" y="197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19" name="Text Box 438"/>
                <p:cNvSpPr txBox="1">
                  <a:spLocks noChangeArrowheads="1"/>
                </p:cNvSpPr>
                <p:nvPr/>
              </p:nvSpPr>
              <p:spPr bwMode="auto">
                <a:xfrm rot="1920000">
                  <a:off x="4315" y="201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0" name="Text Box 439"/>
                <p:cNvSpPr txBox="1">
                  <a:spLocks noChangeArrowheads="1"/>
                </p:cNvSpPr>
                <p:nvPr/>
              </p:nvSpPr>
              <p:spPr bwMode="auto">
                <a:xfrm rot="1920000">
                  <a:off x="4378" y="204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1" name="Text Box 440"/>
                <p:cNvSpPr txBox="1">
                  <a:spLocks noChangeArrowheads="1"/>
                </p:cNvSpPr>
                <p:nvPr/>
              </p:nvSpPr>
              <p:spPr bwMode="auto">
                <a:xfrm rot="1920000">
                  <a:off x="4442" y="20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2" name="Text Box 441"/>
                <p:cNvSpPr txBox="1">
                  <a:spLocks noChangeArrowheads="1"/>
                </p:cNvSpPr>
                <p:nvPr/>
              </p:nvSpPr>
              <p:spPr bwMode="auto">
                <a:xfrm rot="1920000">
                  <a:off x="4506" y="212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3" name="Text Box 442"/>
                <p:cNvSpPr txBox="1">
                  <a:spLocks noChangeArrowheads="1"/>
                </p:cNvSpPr>
                <p:nvPr/>
              </p:nvSpPr>
              <p:spPr bwMode="auto">
                <a:xfrm rot="1920000">
                  <a:off x="4570" y="216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4" name="Text Box 443"/>
                <p:cNvSpPr txBox="1">
                  <a:spLocks noChangeArrowheads="1"/>
                </p:cNvSpPr>
                <p:nvPr/>
              </p:nvSpPr>
              <p:spPr bwMode="auto">
                <a:xfrm rot="1920000">
                  <a:off x="4636" y="220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5" name="Text Box 444"/>
                <p:cNvSpPr txBox="1">
                  <a:spLocks noChangeArrowheads="1"/>
                </p:cNvSpPr>
                <p:nvPr/>
              </p:nvSpPr>
              <p:spPr bwMode="auto">
                <a:xfrm rot="1920000">
                  <a:off x="4699" y="22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6" name="Text Box 445"/>
                <p:cNvSpPr txBox="1">
                  <a:spLocks noChangeArrowheads="1"/>
                </p:cNvSpPr>
                <p:nvPr/>
              </p:nvSpPr>
              <p:spPr bwMode="auto">
                <a:xfrm rot="1920000">
                  <a:off x="4760" y="22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7" name="Text Box 446"/>
                <p:cNvSpPr txBox="1">
                  <a:spLocks noChangeArrowheads="1"/>
                </p:cNvSpPr>
                <p:nvPr/>
              </p:nvSpPr>
              <p:spPr bwMode="auto">
                <a:xfrm rot="1920000">
                  <a:off x="4824" y="230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8" name="Text Box 447"/>
                <p:cNvSpPr txBox="1">
                  <a:spLocks noChangeArrowheads="1"/>
                </p:cNvSpPr>
                <p:nvPr/>
              </p:nvSpPr>
              <p:spPr bwMode="auto">
                <a:xfrm rot="1920000">
                  <a:off x="4885" y="234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29" name="Text Box 448"/>
                <p:cNvSpPr txBox="1">
                  <a:spLocks noChangeArrowheads="1"/>
                </p:cNvSpPr>
                <p:nvPr/>
              </p:nvSpPr>
              <p:spPr bwMode="auto">
                <a:xfrm rot="1920000">
                  <a:off x="4181" y="197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0" name="Text Box 449"/>
                <p:cNvSpPr txBox="1">
                  <a:spLocks noChangeArrowheads="1"/>
                </p:cNvSpPr>
                <p:nvPr/>
              </p:nvSpPr>
              <p:spPr bwMode="auto">
                <a:xfrm rot="1920000">
                  <a:off x="4250" y="201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1" name="Text Box 450"/>
                <p:cNvSpPr txBox="1">
                  <a:spLocks noChangeArrowheads="1"/>
                </p:cNvSpPr>
                <p:nvPr/>
              </p:nvSpPr>
              <p:spPr bwMode="auto">
                <a:xfrm rot="1920000">
                  <a:off x="4309" y="205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2" name="Text Box 451"/>
                <p:cNvSpPr txBox="1">
                  <a:spLocks noChangeArrowheads="1"/>
                </p:cNvSpPr>
                <p:nvPr/>
              </p:nvSpPr>
              <p:spPr bwMode="auto">
                <a:xfrm rot="1920000">
                  <a:off x="4374" y="20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3" name="Text Box 452"/>
                <p:cNvSpPr txBox="1">
                  <a:spLocks noChangeArrowheads="1"/>
                </p:cNvSpPr>
                <p:nvPr/>
              </p:nvSpPr>
              <p:spPr bwMode="auto">
                <a:xfrm rot="1920000">
                  <a:off x="4437" y="212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4" name="Text Box 453"/>
                <p:cNvSpPr txBox="1">
                  <a:spLocks noChangeArrowheads="1"/>
                </p:cNvSpPr>
                <p:nvPr/>
              </p:nvSpPr>
              <p:spPr bwMode="auto">
                <a:xfrm rot="1920000">
                  <a:off x="4502" y="216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5" name="Text Box 454"/>
                <p:cNvSpPr txBox="1">
                  <a:spLocks noChangeArrowheads="1"/>
                </p:cNvSpPr>
                <p:nvPr/>
              </p:nvSpPr>
              <p:spPr bwMode="auto">
                <a:xfrm rot="1920000">
                  <a:off x="4566" y="220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6" name="Text Box 455"/>
                <p:cNvSpPr txBox="1">
                  <a:spLocks noChangeArrowheads="1"/>
                </p:cNvSpPr>
                <p:nvPr/>
              </p:nvSpPr>
              <p:spPr bwMode="auto">
                <a:xfrm rot="1920000">
                  <a:off x="4631" y="224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7" name="Text Box 456"/>
                <p:cNvSpPr txBox="1">
                  <a:spLocks noChangeArrowheads="1"/>
                </p:cNvSpPr>
                <p:nvPr/>
              </p:nvSpPr>
              <p:spPr bwMode="auto">
                <a:xfrm rot="1920000">
                  <a:off x="4695" y="227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8" name="Text Box 457"/>
                <p:cNvSpPr txBox="1">
                  <a:spLocks noChangeArrowheads="1"/>
                </p:cNvSpPr>
                <p:nvPr/>
              </p:nvSpPr>
              <p:spPr bwMode="auto">
                <a:xfrm rot="1920000">
                  <a:off x="4756" y="231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39" name="Text Box 458"/>
                <p:cNvSpPr txBox="1">
                  <a:spLocks noChangeArrowheads="1"/>
                </p:cNvSpPr>
                <p:nvPr/>
              </p:nvSpPr>
              <p:spPr bwMode="auto">
                <a:xfrm rot="1920000">
                  <a:off x="4821" y="23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0" name="Text Box 459"/>
                <p:cNvSpPr txBox="1">
                  <a:spLocks noChangeArrowheads="1"/>
                </p:cNvSpPr>
                <p:nvPr/>
              </p:nvSpPr>
              <p:spPr bwMode="auto">
                <a:xfrm rot="1920000">
                  <a:off x="4881" y="238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1" name="Text Box 460"/>
                <p:cNvSpPr txBox="1">
                  <a:spLocks noChangeArrowheads="1"/>
                </p:cNvSpPr>
                <p:nvPr/>
              </p:nvSpPr>
              <p:spPr bwMode="auto">
                <a:xfrm rot="1920000">
                  <a:off x="4183" y="20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2" name="Text Box 461"/>
                <p:cNvSpPr txBox="1">
                  <a:spLocks noChangeArrowheads="1"/>
                </p:cNvSpPr>
                <p:nvPr/>
              </p:nvSpPr>
              <p:spPr bwMode="auto">
                <a:xfrm rot="1920000">
                  <a:off x="4250" y="206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3" name="Text Box 462"/>
                <p:cNvSpPr txBox="1">
                  <a:spLocks noChangeArrowheads="1"/>
                </p:cNvSpPr>
                <p:nvPr/>
              </p:nvSpPr>
              <p:spPr bwMode="auto">
                <a:xfrm rot="1920000">
                  <a:off x="4312" y="209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4" name="Text Box 463"/>
                <p:cNvSpPr txBox="1">
                  <a:spLocks noChangeArrowheads="1"/>
                </p:cNvSpPr>
                <p:nvPr/>
              </p:nvSpPr>
              <p:spPr bwMode="auto">
                <a:xfrm rot="1920000">
                  <a:off x="4374" y="213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5" name="Text Box 464"/>
                <p:cNvSpPr txBox="1">
                  <a:spLocks noChangeArrowheads="1"/>
                </p:cNvSpPr>
                <p:nvPr/>
              </p:nvSpPr>
              <p:spPr bwMode="auto">
                <a:xfrm rot="1920000">
                  <a:off x="4439" y="217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6" name="Text Box 465"/>
                <p:cNvSpPr txBox="1">
                  <a:spLocks noChangeArrowheads="1"/>
                </p:cNvSpPr>
                <p:nvPr/>
              </p:nvSpPr>
              <p:spPr bwMode="auto">
                <a:xfrm rot="1920000">
                  <a:off x="4502" y="220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7" name="Text Box 466"/>
                <p:cNvSpPr txBox="1">
                  <a:spLocks noChangeArrowheads="1"/>
                </p:cNvSpPr>
                <p:nvPr/>
              </p:nvSpPr>
              <p:spPr bwMode="auto">
                <a:xfrm rot="1920000">
                  <a:off x="4567" y="22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8" name="Text Box 467"/>
                <p:cNvSpPr txBox="1">
                  <a:spLocks noChangeArrowheads="1"/>
                </p:cNvSpPr>
                <p:nvPr/>
              </p:nvSpPr>
              <p:spPr bwMode="auto">
                <a:xfrm rot="1920000">
                  <a:off x="4632" y="22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49" name="Text Box 468"/>
                <p:cNvSpPr txBox="1">
                  <a:spLocks noChangeArrowheads="1"/>
                </p:cNvSpPr>
                <p:nvPr/>
              </p:nvSpPr>
              <p:spPr bwMode="auto">
                <a:xfrm rot="1920000">
                  <a:off x="4696" y="23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0" name="Text Box 469"/>
                <p:cNvSpPr txBox="1">
                  <a:spLocks noChangeArrowheads="1"/>
                </p:cNvSpPr>
                <p:nvPr/>
              </p:nvSpPr>
              <p:spPr bwMode="auto">
                <a:xfrm rot="1920000">
                  <a:off x="4758" y="236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1" name="Text Box 470"/>
                <p:cNvSpPr txBox="1">
                  <a:spLocks noChangeArrowheads="1"/>
                </p:cNvSpPr>
                <p:nvPr/>
              </p:nvSpPr>
              <p:spPr bwMode="auto">
                <a:xfrm rot="1920000">
                  <a:off x="4820" y="239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2" name="Text Box 471"/>
                <p:cNvSpPr txBox="1">
                  <a:spLocks noChangeArrowheads="1"/>
                </p:cNvSpPr>
                <p:nvPr/>
              </p:nvSpPr>
              <p:spPr bwMode="auto">
                <a:xfrm rot="1920000">
                  <a:off x="4882" y="243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3" name="Text Box 472"/>
                <p:cNvSpPr txBox="1">
                  <a:spLocks noChangeArrowheads="1"/>
                </p:cNvSpPr>
                <p:nvPr/>
              </p:nvSpPr>
              <p:spPr bwMode="auto">
                <a:xfrm rot="1920000">
                  <a:off x="4178" y="206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4" name="Text Box 473"/>
                <p:cNvSpPr txBox="1">
                  <a:spLocks noChangeArrowheads="1"/>
                </p:cNvSpPr>
                <p:nvPr/>
              </p:nvSpPr>
              <p:spPr bwMode="auto">
                <a:xfrm rot="1920000">
                  <a:off x="4246" y="210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5" name="Text Box 474"/>
                <p:cNvSpPr txBox="1">
                  <a:spLocks noChangeArrowheads="1"/>
                </p:cNvSpPr>
                <p:nvPr/>
              </p:nvSpPr>
              <p:spPr bwMode="auto">
                <a:xfrm rot="1920000">
                  <a:off x="4306" y="214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6" name="Text Box 475"/>
                <p:cNvSpPr txBox="1">
                  <a:spLocks noChangeArrowheads="1"/>
                </p:cNvSpPr>
                <p:nvPr/>
              </p:nvSpPr>
              <p:spPr bwMode="auto">
                <a:xfrm rot="1920000">
                  <a:off x="4370" y="217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7" name="Text Box 476"/>
                <p:cNvSpPr txBox="1">
                  <a:spLocks noChangeArrowheads="1"/>
                </p:cNvSpPr>
                <p:nvPr/>
              </p:nvSpPr>
              <p:spPr bwMode="auto">
                <a:xfrm rot="1920000">
                  <a:off x="4433" y="221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8" name="Text Box 477"/>
                <p:cNvSpPr txBox="1">
                  <a:spLocks noChangeArrowheads="1"/>
                </p:cNvSpPr>
                <p:nvPr/>
              </p:nvSpPr>
              <p:spPr bwMode="auto">
                <a:xfrm rot="1920000">
                  <a:off x="4499" y="225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59" name="Text Box 478"/>
                <p:cNvSpPr txBox="1">
                  <a:spLocks noChangeArrowheads="1"/>
                </p:cNvSpPr>
                <p:nvPr/>
              </p:nvSpPr>
              <p:spPr bwMode="auto">
                <a:xfrm rot="1920000">
                  <a:off x="4561" y="22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0" name="Text Box 479"/>
                <p:cNvSpPr txBox="1">
                  <a:spLocks noChangeArrowheads="1"/>
                </p:cNvSpPr>
                <p:nvPr/>
              </p:nvSpPr>
              <p:spPr bwMode="auto">
                <a:xfrm rot="1920000">
                  <a:off x="4629" y="23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1" name="Text Box 480"/>
                <p:cNvSpPr txBox="1">
                  <a:spLocks noChangeArrowheads="1"/>
                </p:cNvSpPr>
                <p:nvPr/>
              </p:nvSpPr>
              <p:spPr bwMode="auto">
                <a:xfrm rot="1920000">
                  <a:off x="4692" y="236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2" name="Text Box 481"/>
                <p:cNvSpPr txBox="1">
                  <a:spLocks noChangeArrowheads="1"/>
                </p:cNvSpPr>
                <p:nvPr/>
              </p:nvSpPr>
              <p:spPr bwMode="auto">
                <a:xfrm rot="1920000">
                  <a:off x="4753" y="240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3" name="Text Box 482"/>
                <p:cNvSpPr txBox="1">
                  <a:spLocks noChangeArrowheads="1"/>
                </p:cNvSpPr>
                <p:nvPr/>
              </p:nvSpPr>
              <p:spPr bwMode="auto">
                <a:xfrm rot="1920000">
                  <a:off x="4818" y="243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4" name="Text Box 483"/>
                <p:cNvSpPr txBox="1">
                  <a:spLocks noChangeArrowheads="1"/>
                </p:cNvSpPr>
                <p:nvPr/>
              </p:nvSpPr>
              <p:spPr bwMode="auto">
                <a:xfrm rot="1920000">
                  <a:off x="4877" y="247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5" name="Text Box 484"/>
                <p:cNvSpPr txBox="1">
                  <a:spLocks noChangeArrowheads="1"/>
                </p:cNvSpPr>
                <p:nvPr/>
              </p:nvSpPr>
              <p:spPr bwMode="auto">
                <a:xfrm rot="1920000">
                  <a:off x="4181" y="210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6" name="Text Box 485"/>
                <p:cNvSpPr txBox="1">
                  <a:spLocks noChangeArrowheads="1"/>
                </p:cNvSpPr>
                <p:nvPr/>
              </p:nvSpPr>
              <p:spPr bwMode="auto">
                <a:xfrm rot="1920000">
                  <a:off x="4249" y="214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7" name="Text Box 486"/>
                <p:cNvSpPr txBox="1">
                  <a:spLocks noChangeArrowheads="1"/>
                </p:cNvSpPr>
                <p:nvPr/>
              </p:nvSpPr>
              <p:spPr bwMode="auto">
                <a:xfrm rot="1920000">
                  <a:off x="4309" y="218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8" name="Text Box 487"/>
                <p:cNvSpPr txBox="1">
                  <a:spLocks noChangeArrowheads="1"/>
                </p:cNvSpPr>
                <p:nvPr/>
              </p:nvSpPr>
              <p:spPr bwMode="auto">
                <a:xfrm rot="1920000">
                  <a:off x="4373" y="221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69" name="Text Box 488"/>
                <p:cNvSpPr txBox="1">
                  <a:spLocks noChangeArrowheads="1"/>
                </p:cNvSpPr>
                <p:nvPr/>
              </p:nvSpPr>
              <p:spPr bwMode="auto">
                <a:xfrm rot="1920000">
                  <a:off x="4437" y="22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0" name="Text Box 489"/>
                <p:cNvSpPr txBox="1">
                  <a:spLocks noChangeArrowheads="1"/>
                </p:cNvSpPr>
                <p:nvPr/>
              </p:nvSpPr>
              <p:spPr bwMode="auto">
                <a:xfrm rot="1920000">
                  <a:off x="4500" y="229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1" name="Text Box 490"/>
                <p:cNvSpPr txBox="1">
                  <a:spLocks noChangeArrowheads="1"/>
                </p:cNvSpPr>
                <p:nvPr/>
              </p:nvSpPr>
              <p:spPr bwMode="auto">
                <a:xfrm rot="1920000">
                  <a:off x="4564" y="23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2" name="Text Box 491"/>
                <p:cNvSpPr txBox="1">
                  <a:spLocks noChangeArrowheads="1"/>
                </p:cNvSpPr>
                <p:nvPr/>
              </p:nvSpPr>
              <p:spPr bwMode="auto">
                <a:xfrm rot="1920000">
                  <a:off x="4631" y="236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3" name="Text Box 492"/>
                <p:cNvSpPr txBox="1">
                  <a:spLocks noChangeArrowheads="1"/>
                </p:cNvSpPr>
                <p:nvPr/>
              </p:nvSpPr>
              <p:spPr bwMode="auto">
                <a:xfrm rot="1920000">
                  <a:off x="4696" y="24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4" name="Text Box 493"/>
                <p:cNvSpPr txBox="1">
                  <a:spLocks noChangeArrowheads="1"/>
                </p:cNvSpPr>
                <p:nvPr/>
              </p:nvSpPr>
              <p:spPr bwMode="auto">
                <a:xfrm rot="1920000">
                  <a:off x="4756" y="244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5" name="Text Box 494"/>
                <p:cNvSpPr txBox="1">
                  <a:spLocks noChangeArrowheads="1"/>
                </p:cNvSpPr>
                <p:nvPr/>
              </p:nvSpPr>
              <p:spPr bwMode="auto">
                <a:xfrm rot="1920000">
                  <a:off x="4820" y="247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6" name="Text Box 495"/>
                <p:cNvSpPr txBox="1">
                  <a:spLocks noChangeArrowheads="1"/>
                </p:cNvSpPr>
                <p:nvPr/>
              </p:nvSpPr>
              <p:spPr bwMode="auto">
                <a:xfrm rot="1920000">
                  <a:off x="4881" y="251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7" name="Text Box 496"/>
                <p:cNvSpPr txBox="1">
                  <a:spLocks noChangeArrowheads="1"/>
                </p:cNvSpPr>
                <p:nvPr/>
              </p:nvSpPr>
              <p:spPr bwMode="auto">
                <a:xfrm rot="1920000">
                  <a:off x="4178" y="214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8" name="Text Box 497"/>
                <p:cNvSpPr txBox="1">
                  <a:spLocks noChangeArrowheads="1"/>
                </p:cNvSpPr>
                <p:nvPr/>
              </p:nvSpPr>
              <p:spPr bwMode="auto">
                <a:xfrm rot="1920000">
                  <a:off x="4244" y="218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79" name="Text Box 498"/>
                <p:cNvSpPr txBox="1">
                  <a:spLocks noChangeArrowheads="1"/>
                </p:cNvSpPr>
                <p:nvPr/>
              </p:nvSpPr>
              <p:spPr bwMode="auto">
                <a:xfrm rot="1920000">
                  <a:off x="4305" y="222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0" name="Text Box 499"/>
                <p:cNvSpPr txBox="1">
                  <a:spLocks noChangeArrowheads="1"/>
                </p:cNvSpPr>
                <p:nvPr/>
              </p:nvSpPr>
              <p:spPr bwMode="auto">
                <a:xfrm rot="1920000">
                  <a:off x="4370" y="226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1" name="Text Box 500"/>
                <p:cNvSpPr txBox="1">
                  <a:spLocks noChangeArrowheads="1"/>
                </p:cNvSpPr>
                <p:nvPr/>
              </p:nvSpPr>
              <p:spPr bwMode="auto">
                <a:xfrm rot="1920000">
                  <a:off x="4433" y="229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2" name="Text Box 501"/>
                <p:cNvSpPr txBox="1">
                  <a:spLocks noChangeArrowheads="1"/>
                </p:cNvSpPr>
                <p:nvPr/>
              </p:nvSpPr>
              <p:spPr bwMode="auto">
                <a:xfrm rot="1920000">
                  <a:off x="4496" y="233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3" name="Text Box 502"/>
                <p:cNvSpPr txBox="1">
                  <a:spLocks noChangeArrowheads="1"/>
                </p:cNvSpPr>
                <p:nvPr/>
              </p:nvSpPr>
              <p:spPr bwMode="auto">
                <a:xfrm rot="1920000">
                  <a:off x="4561" y="237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4" name="Text Box 503"/>
                <p:cNvSpPr txBox="1">
                  <a:spLocks noChangeArrowheads="1"/>
                </p:cNvSpPr>
                <p:nvPr/>
              </p:nvSpPr>
              <p:spPr bwMode="auto">
                <a:xfrm rot="1920000">
                  <a:off x="4627" y="2410"/>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5" name="Text Box 504"/>
                <p:cNvSpPr txBox="1">
                  <a:spLocks noChangeArrowheads="1"/>
                </p:cNvSpPr>
                <p:nvPr/>
              </p:nvSpPr>
              <p:spPr bwMode="auto">
                <a:xfrm rot="1920000">
                  <a:off x="4690" y="244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6" name="Text Box 505"/>
                <p:cNvSpPr txBox="1">
                  <a:spLocks noChangeArrowheads="1"/>
                </p:cNvSpPr>
                <p:nvPr/>
              </p:nvSpPr>
              <p:spPr bwMode="auto">
                <a:xfrm rot="1920000">
                  <a:off x="4752" y="248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7" name="Text Box 506"/>
                <p:cNvSpPr txBox="1">
                  <a:spLocks noChangeArrowheads="1"/>
                </p:cNvSpPr>
                <p:nvPr/>
              </p:nvSpPr>
              <p:spPr bwMode="auto">
                <a:xfrm rot="1920000">
                  <a:off x="4816" y="252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8" name="Text Box 507"/>
                <p:cNvSpPr txBox="1">
                  <a:spLocks noChangeArrowheads="1"/>
                </p:cNvSpPr>
                <p:nvPr/>
              </p:nvSpPr>
              <p:spPr bwMode="auto">
                <a:xfrm rot="1920000">
                  <a:off x="4877" y="255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89" name="Text Box 508"/>
                <p:cNvSpPr txBox="1">
                  <a:spLocks noChangeArrowheads="1"/>
                </p:cNvSpPr>
                <p:nvPr/>
              </p:nvSpPr>
              <p:spPr bwMode="auto">
                <a:xfrm rot="1920000">
                  <a:off x="4175" y="218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0" name="Text Box 509"/>
                <p:cNvSpPr txBox="1">
                  <a:spLocks noChangeArrowheads="1"/>
                </p:cNvSpPr>
                <p:nvPr/>
              </p:nvSpPr>
              <p:spPr bwMode="auto">
                <a:xfrm rot="1920000">
                  <a:off x="4242" y="222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1" name="Text Box 510"/>
                <p:cNvSpPr txBox="1">
                  <a:spLocks noChangeArrowheads="1"/>
                </p:cNvSpPr>
                <p:nvPr/>
              </p:nvSpPr>
              <p:spPr bwMode="auto">
                <a:xfrm rot="1920000">
                  <a:off x="4303" y="226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2" name="Text Box 511"/>
                <p:cNvSpPr txBox="1">
                  <a:spLocks noChangeArrowheads="1"/>
                </p:cNvSpPr>
                <p:nvPr/>
              </p:nvSpPr>
              <p:spPr bwMode="auto">
                <a:xfrm rot="1920000">
                  <a:off x="4366" y="230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3" name="Text Box 512"/>
                <p:cNvSpPr txBox="1">
                  <a:spLocks noChangeArrowheads="1"/>
                </p:cNvSpPr>
                <p:nvPr/>
              </p:nvSpPr>
              <p:spPr bwMode="auto">
                <a:xfrm rot="1920000">
                  <a:off x="4430" y="2338"/>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4" name="Text Box 513"/>
                <p:cNvSpPr txBox="1">
                  <a:spLocks noChangeArrowheads="1"/>
                </p:cNvSpPr>
                <p:nvPr/>
              </p:nvSpPr>
              <p:spPr bwMode="auto">
                <a:xfrm rot="1920000">
                  <a:off x="4494" y="237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5" name="Text Box 514"/>
                <p:cNvSpPr txBox="1">
                  <a:spLocks noChangeArrowheads="1"/>
                </p:cNvSpPr>
                <p:nvPr/>
              </p:nvSpPr>
              <p:spPr bwMode="auto">
                <a:xfrm rot="1920000">
                  <a:off x="4558" y="2413"/>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6" name="Text Box 515"/>
                <p:cNvSpPr txBox="1">
                  <a:spLocks noChangeArrowheads="1"/>
                </p:cNvSpPr>
                <p:nvPr/>
              </p:nvSpPr>
              <p:spPr bwMode="auto">
                <a:xfrm rot="1920000">
                  <a:off x="4625" y="245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7" name="Text Box 516"/>
                <p:cNvSpPr txBox="1">
                  <a:spLocks noChangeArrowheads="1"/>
                </p:cNvSpPr>
                <p:nvPr/>
              </p:nvSpPr>
              <p:spPr bwMode="auto">
                <a:xfrm rot="1920000">
                  <a:off x="4689" y="248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8" name="Text Box 517"/>
                <p:cNvSpPr txBox="1">
                  <a:spLocks noChangeArrowheads="1"/>
                </p:cNvSpPr>
                <p:nvPr/>
              </p:nvSpPr>
              <p:spPr bwMode="auto">
                <a:xfrm rot="1920000">
                  <a:off x="4750" y="252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399" name="Text Box 518"/>
                <p:cNvSpPr txBox="1">
                  <a:spLocks noChangeArrowheads="1"/>
                </p:cNvSpPr>
                <p:nvPr/>
              </p:nvSpPr>
              <p:spPr bwMode="auto">
                <a:xfrm rot="1920000">
                  <a:off x="4814" y="256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0" name="Text Box 519"/>
                <p:cNvSpPr txBox="1">
                  <a:spLocks noChangeArrowheads="1"/>
                </p:cNvSpPr>
                <p:nvPr/>
              </p:nvSpPr>
              <p:spPr bwMode="auto">
                <a:xfrm rot="1920000">
                  <a:off x="4875" y="259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1" name="Text Box 520"/>
                <p:cNvSpPr txBox="1">
                  <a:spLocks noChangeArrowheads="1"/>
                </p:cNvSpPr>
                <p:nvPr/>
              </p:nvSpPr>
              <p:spPr bwMode="auto">
                <a:xfrm rot="1920000">
                  <a:off x="4174" y="222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2" name="Text Box 521"/>
                <p:cNvSpPr txBox="1">
                  <a:spLocks noChangeArrowheads="1"/>
                </p:cNvSpPr>
                <p:nvPr/>
              </p:nvSpPr>
              <p:spPr bwMode="auto">
                <a:xfrm rot="1920000">
                  <a:off x="4240" y="226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3" name="Text Box 522"/>
                <p:cNvSpPr txBox="1">
                  <a:spLocks noChangeArrowheads="1"/>
                </p:cNvSpPr>
                <p:nvPr/>
              </p:nvSpPr>
              <p:spPr bwMode="auto">
                <a:xfrm rot="1920000">
                  <a:off x="4302" y="2306"/>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4" name="Text Box 523"/>
                <p:cNvSpPr txBox="1">
                  <a:spLocks noChangeArrowheads="1"/>
                </p:cNvSpPr>
                <p:nvPr/>
              </p:nvSpPr>
              <p:spPr bwMode="auto">
                <a:xfrm rot="1920000">
                  <a:off x="4367" y="234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5" name="Text Box 524"/>
                <p:cNvSpPr txBox="1">
                  <a:spLocks noChangeArrowheads="1"/>
                </p:cNvSpPr>
                <p:nvPr/>
              </p:nvSpPr>
              <p:spPr bwMode="auto">
                <a:xfrm rot="1920000">
                  <a:off x="4430" y="2381"/>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6" name="Text Box 525"/>
                <p:cNvSpPr txBox="1">
                  <a:spLocks noChangeArrowheads="1"/>
                </p:cNvSpPr>
                <p:nvPr/>
              </p:nvSpPr>
              <p:spPr bwMode="auto">
                <a:xfrm rot="1920000">
                  <a:off x="4492" y="2417"/>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7" name="Text Box 526"/>
                <p:cNvSpPr txBox="1">
                  <a:spLocks noChangeArrowheads="1"/>
                </p:cNvSpPr>
                <p:nvPr/>
              </p:nvSpPr>
              <p:spPr bwMode="auto">
                <a:xfrm rot="1920000">
                  <a:off x="4558" y="245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8" name="Text Box 527"/>
                <p:cNvSpPr txBox="1">
                  <a:spLocks noChangeArrowheads="1"/>
                </p:cNvSpPr>
                <p:nvPr/>
              </p:nvSpPr>
              <p:spPr bwMode="auto">
                <a:xfrm rot="1920000">
                  <a:off x="4624" y="2494"/>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09" name="Text Box 528"/>
                <p:cNvSpPr txBox="1">
                  <a:spLocks noChangeArrowheads="1"/>
                </p:cNvSpPr>
                <p:nvPr/>
              </p:nvSpPr>
              <p:spPr bwMode="auto">
                <a:xfrm rot="1920000">
                  <a:off x="4688" y="2532"/>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10" name="Text Box 529"/>
                <p:cNvSpPr txBox="1">
                  <a:spLocks noChangeArrowheads="1"/>
                </p:cNvSpPr>
                <p:nvPr/>
              </p:nvSpPr>
              <p:spPr bwMode="auto">
                <a:xfrm rot="1920000">
                  <a:off x="4750" y="256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11" name="Text Box 530"/>
                <p:cNvSpPr txBox="1">
                  <a:spLocks noChangeArrowheads="1"/>
                </p:cNvSpPr>
                <p:nvPr/>
              </p:nvSpPr>
              <p:spPr bwMode="auto">
                <a:xfrm rot="1920000">
                  <a:off x="4812" y="2605"/>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sp>
              <p:nvSpPr>
                <p:cNvPr id="9412" name="Text Box 531"/>
                <p:cNvSpPr txBox="1">
                  <a:spLocks noChangeArrowheads="1"/>
                </p:cNvSpPr>
                <p:nvPr/>
              </p:nvSpPr>
              <p:spPr bwMode="auto">
                <a:xfrm rot="1920000">
                  <a:off x="4875" y="2639"/>
                  <a:ext cx="181" cy="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333" b="1">
                      <a:solidFill>
                        <a:srgbClr val="FF0000"/>
                      </a:solidFill>
                    </a:rPr>
                    <a:t>CVE</a:t>
                  </a:r>
                </a:p>
              </p:txBody>
            </p:sp>
          </p:grpSp>
        </p:grpSp>
      </p:grpSp>
      <p:sp>
        <p:nvSpPr>
          <p:cNvPr id="9230" name="AutoShape 532"/>
          <p:cNvSpPr>
            <a:spLocks noChangeArrowheads="1"/>
          </p:cNvSpPr>
          <p:nvPr/>
        </p:nvSpPr>
        <p:spPr bwMode="auto">
          <a:xfrm>
            <a:off x="4912784" y="3888846"/>
            <a:ext cx="2534708" cy="1124479"/>
          </a:xfrm>
          <a:prstGeom prst="rightArrow">
            <a:avLst>
              <a:gd name="adj1" fmla="val 100000"/>
              <a:gd name="adj2" fmla="val 22969"/>
            </a:avLst>
          </a:prstGeom>
          <a:gradFill rotWithShape="0">
            <a:gsLst>
              <a:gs pos="0">
                <a:srgbClr val="DAEDEF"/>
              </a:gs>
              <a:gs pos="100000">
                <a:srgbClr val="F0F8F9"/>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000" tIns="39000" rIns="75000" bIns="39000" anchor="ctr"/>
          <a:lstStyle>
            <a:lvl1pPr marL="168275" indent="-168275">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1pPr>
            <a:lvl2pPr>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2pPr>
            <a:lvl3pPr>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3pPr>
            <a:lvl4pPr>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4pPr>
            <a:lvl5pPr>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168275" algn="l"/>
                <a:tab pos="1082675" algn="l"/>
                <a:tab pos="1997075" algn="l"/>
                <a:tab pos="2911475" algn="l"/>
                <a:tab pos="3825875" algn="l"/>
                <a:tab pos="4740275" algn="l"/>
                <a:tab pos="5654675" algn="l"/>
                <a:tab pos="6569075" algn="l"/>
                <a:tab pos="7483475" algn="l"/>
                <a:tab pos="8397875" algn="l"/>
                <a:tab pos="9312275" algn="l"/>
                <a:tab pos="10226675" algn="l"/>
              </a:tabLst>
              <a:defRPr>
                <a:solidFill>
                  <a:schemeClr val="bg1"/>
                </a:solidFill>
                <a:latin typeface="Arial" pitchFamily="34" charset="0"/>
                <a:ea typeface="ＭＳ Ｐゴシック" pitchFamily="34" charset="-128"/>
              </a:defRPr>
            </a:lvl9pPr>
          </a:lstStyle>
          <a:p>
            <a:pPr>
              <a:spcAft>
                <a:spcPts val="167"/>
              </a:spcAft>
              <a:buFont typeface="Arial" pitchFamily="34" charset="0"/>
              <a:buChar char="•"/>
            </a:pPr>
            <a:r>
              <a:rPr lang="en-GB" altLang="en-US" sz="1167" i="1">
                <a:solidFill>
                  <a:srgbClr val="000000"/>
                </a:solidFill>
              </a:rPr>
              <a:t>Has that been patched?</a:t>
            </a:r>
          </a:p>
          <a:p>
            <a:pPr>
              <a:spcAft>
                <a:spcPts val="167"/>
              </a:spcAft>
              <a:buFont typeface="Arial" pitchFamily="34" charset="0"/>
              <a:buChar char="•"/>
            </a:pPr>
            <a:r>
              <a:rPr lang="en-GB" altLang="en-US" sz="1167" i="1">
                <a:solidFill>
                  <a:srgbClr val="000000"/>
                </a:solidFill>
              </a:rPr>
              <a:t>Has or will it been exploited?</a:t>
            </a:r>
          </a:p>
          <a:p>
            <a:pPr>
              <a:spcAft>
                <a:spcPts val="167"/>
              </a:spcAft>
              <a:buFont typeface="Arial" pitchFamily="34" charset="0"/>
              <a:buChar char="•"/>
            </a:pPr>
            <a:r>
              <a:rPr lang="en-GB" altLang="en-US" sz="1167" i="1">
                <a:solidFill>
                  <a:srgbClr val="000000"/>
                </a:solidFill>
              </a:rPr>
              <a:t>Does my firewall block it?</a:t>
            </a:r>
          </a:p>
          <a:p>
            <a:pPr>
              <a:spcAft>
                <a:spcPts val="167"/>
              </a:spcAft>
              <a:buFont typeface="Arial" pitchFamily="34" charset="0"/>
              <a:buChar char="•"/>
            </a:pPr>
            <a:r>
              <a:rPr lang="en-GB" altLang="en-US" sz="1167" i="1">
                <a:solidFill>
                  <a:srgbClr val="000000"/>
                </a:solidFill>
              </a:rPr>
              <a:t>Does my IPS block it?</a:t>
            </a:r>
          </a:p>
          <a:p>
            <a:pPr>
              <a:spcAft>
                <a:spcPts val="167"/>
              </a:spcAft>
              <a:buFont typeface="Arial" pitchFamily="34" charset="0"/>
              <a:buChar char="•"/>
            </a:pPr>
            <a:r>
              <a:rPr lang="en-GB" altLang="en-US" sz="1167" i="1">
                <a:solidFill>
                  <a:srgbClr val="000000"/>
                </a:solidFill>
              </a:rPr>
              <a:t>Does it matter?</a:t>
            </a:r>
          </a:p>
        </p:txBody>
      </p:sp>
      <p:sp>
        <p:nvSpPr>
          <p:cNvPr id="9231" name="Rectangle 533"/>
          <p:cNvSpPr>
            <a:spLocks noChangeArrowheads="1"/>
          </p:cNvSpPr>
          <p:nvPr/>
        </p:nvSpPr>
        <p:spPr bwMode="auto">
          <a:xfrm>
            <a:off x="2261659" y="4125648"/>
            <a:ext cx="1271323" cy="694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1333" b="1">
                <a:solidFill>
                  <a:srgbClr val="822808"/>
                </a:solidFill>
              </a:rPr>
              <a:t>Leaves unanswered questions</a:t>
            </a:r>
          </a:p>
        </p:txBody>
      </p:sp>
      <p:sp>
        <p:nvSpPr>
          <p:cNvPr id="9232" name="Freeform 534"/>
          <p:cNvSpPr>
            <a:spLocks noChangeArrowheads="1"/>
          </p:cNvSpPr>
          <p:nvPr/>
        </p:nvSpPr>
        <p:spPr bwMode="auto">
          <a:xfrm flipV="1">
            <a:off x="1569773" y="4002616"/>
            <a:ext cx="660135" cy="616479"/>
          </a:xfrm>
          <a:custGeom>
            <a:avLst/>
            <a:gdLst>
              <a:gd name="T0" fmla="*/ 0 w 790832"/>
              <a:gd name="T1" fmla="*/ 739775 h 739057"/>
              <a:gd name="T2" fmla="*/ 0 w 790832"/>
              <a:gd name="T3" fmla="*/ 416124 h 739057"/>
              <a:gd name="T4" fmla="*/ 323881 w 790832"/>
              <a:gd name="T5" fmla="*/ 92473 h 739057"/>
              <a:gd name="T6" fmla="*/ 607087 w 790832"/>
              <a:gd name="T7" fmla="*/ 92472 h 739057"/>
              <a:gd name="T8" fmla="*/ 607087 w 790832"/>
              <a:gd name="T9" fmla="*/ 0 h 739057"/>
              <a:gd name="T10" fmla="*/ 792162 w 790832"/>
              <a:gd name="T11" fmla="*/ 184943 h 739057"/>
              <a:gd name="T12" fmla="*/ 607087 w 790832"/>
              <a:gd name="T13" fmla="*/ 369888 h 739057"/>
              <a:gd name="T14" fmla="*/ 607087 w 790832"/>
              <a:gd name="T15" fmla="*/ 277415 h 739057"/>
              <a:gd name="T16" fmla="*/ 323881 w 790832"/>
              <a:gd name="T17" fmla="*/ 277415 h 739057"/>
              <a:gd name="T18" fmla="*/ 185075 w 790832"/>
              <a:gd name="T19" fmla="*/ 416123 h 739057"/>
              <a:gd name="T20" fmla="*/ 185075 w 790832"/>
              <a:gd name="T21" fmla="*/ 739775 h 739057"/>
              <a:gd name="T22" fmla="*/ 0 w 790832"/>
              <a:gd name="T23" fmla="*/ 739775 h 739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0832" h="739057">
                <a:moveTo>
                  <a:pt x="0" y="739057"/>
                </a:moveTo>
                <a:lnTo>
                  <a:pt x="0" y="415720"/>
                </a:lnTo>
                <a:cubicBezTo>
                  <a:pt x="0" y="237146"/>
                  <a:pt x="144763" y="92383"/>
                  <a:pt x="323337" y="92383"/>
                </a:cubicBezTo>
                <a:lnTo>
                  <a:pt x="606068" y="92382"/>
                </a:lnTo>
                <a:lnTo>
                  <a:pt x="606068" y="0"/>
                </a:lnTo>
                <a:lnTo>
                  <a:pt x="790832" y="184764"/>
                </a:lnTo>
                <a:lnTo>
                  <a:pt x="606068" y="369529"/>
                </a:lnTo>
                <a:lnTo>
                  <a:pt x="606068" y="277146"/>
                </a:lnTo>
                <a:lnTo>
                  <a:pt x="323337" y="277146"/>
                </a:lnTo>
                <a:cubicBezTo>
                  <a:pt x="246805" y="277146"/>
                  <a:pt x="184764" y="339187"/>
                  <a:pt x="184764" y="415719"/>
                </a:cubicBezTo>
                <a:lnTo>
                  <a:pt x="184764" y="739057"/>
                </a:lnTo>
                <a:lnTo>
                  <a:pt x="0" y="739057"/>
                </a:lnTo>
                <a:close/>
              </a:path>
            </a:pathLst>
          </a:custGeom>
          <a:solidFill>
            <a:srgbClr val="C33C0C"/>
          </a:solidFill>
          <a:ln>
            <a:noFill/>
          </a:ln>
          <a:effectLst>
            <a:outerShdw dist="25560" dir="5400000" algn="ctr" rotWithShape="0">
              <a:srgbClr val="000000">
                <a:alpha val="40033"/>
              </a:srgbClr>
            </a:outerShdw>
          </a:effectLst>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GB" sz="1000"/>
          </a:p>
        </p:txBody>
      </p:sp>
      <p:sp>
        <p:nvSpPr>
          <p:cNvPr id="9233" name="AutoShape 535"/>
          <p:cNvSpPr>
            <a:spLocks noChangeArrowheads="1"/>
          </p:cNvSpPr>
          <p:nvPr/>
        </p:nvSpPr>
        <p:spPr bwMode="auto">
          <a:xfrm>
            <a:off x="3431117" y="4324085"/>
            <a:ext cx="510646" cy="295010"/>
          </a:xfrm>
          <a:prstGeom prst="rightArrow">
            <a:avLst>
              <a:gd name="adj1" fmla="val 50000"/>
              <a:gd name="adj2" fmla="val 49893"/>
            </a:avLst>
          </a:prstGeom>
          <a:solidFill>
            <a:srgbClr val="C33C0C"/>
          </a:solidFill>
          <a:ln>
            <a:noFill/>
          </a:ln>
          <a:effectLst>
            <a:outerShdw dist="12600" dir="5400000" algn="ctr" rotWithShape="0">
              <a:srgbClr val="000000">
                <a:alpha val="40033"/>
              </a:srgbClr>
            </a:outerShdw>
          </a:effectLst>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en-US" altLang="en-US" sz="1000"/>
          </a:p>
        </p:txBody>
      </p:sp>
      <p:sp>
        <p:nvSpPr>
          <p:cNvPr id="9234" name="Rectangle 536"/>
          <p:cNvSpPr>
            <a:spLocks noChangeArrowheads="1"/>
          </p:cNvSpPr>
          <p:nvPr/>
        </p:nvSpPr>
        <p:spPr bwMode="auto">
          <a:xfrm>
            <a:off x="4034367" y="4115064"/>
            <a:ext cx="992188" cy="694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5000" tIns="39000" rIns="75000" bIns="39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eaLnBrk="1" hangingPunct="1">
              <a:buClrTx/>
              <a:buFontTx/>
              <a:buNone/>
            </a:pPr>
            <a:r>
              <a:rPr lang="en-GB" altLang="en-US" sz="1333" b="1">
                <a:solidFill>
                  <a:srgbClr val="822808"/>
                </a:solidFill>
              </a:rPr>
              <a:t>Creates security gaps</a:t>
            </a:r>
          </a:p>
        </p:txBody>
      </p:sp>
      <p:sp>
        <p:nvSpPr>
          <p:cNvPr id="9235" name="Oval 537"/>
          <p:cNvSpPr>
            <a:spLocks noChangeArrowheads="1"/>
          </p:cNvSpPr>
          <p:nvPr/>
        </p:nvSpPr>
        <p:spPr bwMode="auto">
          <a:xfrm>
            <a:off x="928158" y="1500981"/>
            <a:ext cx="381000" cy="381000"/>
          </a:xfrm>
          <a:prstGeom prst="ellipse">
            <a:avLst/>
          </a:prstGeom>
          <a:solidFill>
            <a:srgbClr val="C33C0C"/>
          </a:solidFill>
          <a:ln>
            <a:noFill/>
          </a:ln>
          <a:effectLst>
            <a:outerShdw dist="12600" dir="5400000" algn="ctr" rotWithShape="0">
              <a:srgbClr val="000000">
                <a:alpha val="40033"/>
              </a:srgbClr>
            </a:outerShdw>
          </a:effectLst>
          <a:extLst>
            <a:ext uri="{91240B29-F687-4F45-9708-019B960494DF}">
              <a14:hiddenLine xmlns:a14="http://schemas.microsoft.com/office/drawing/2010/main" w="9525">
                <a:solidFill>
                  <a:srgbClr val="808080"/>
                </a:solidFill>
                <a:round/>
                <a:headEnd/>
                <a:tailEnd/>
              </a14:hiddenLine>
            </a:ext>
          </a:extLst>
        </p:spPr>
        <p:txBody>
          <a:bodyPr lIns="0" tIns="39000" rIns="0" bIns="39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lgn="ctr" eaLnBrk="1" hangingPunct="1">
              <a:buClrTx/>
              <a:buFontTx/>
              <a:buNone/>
            </a:pPr>
            <a:r>
              <a:rPr lang="en-GB" altLang="en-US" sz="3000" b="1">
                <a:solidFill>
                  <a:srgbClr val="FFFFFF"/>
                </a:solidFill>
                <a:cs typeface="Arial" pitchFamily="34" charset="0"/>
              </a:rPr>
              <a:t>!</a:t>
            </a:r>
          </a:p>
        </p:txBody>
      </p:sp>
      <p:sp>
        <p:nvSpPr>
          <p:cNvPr id="9236" name="Oval 538"/>
          <p:cNvSpPr>
            <a:spLocks noChangeArrowheads="1"/>
          </p:cNvSpPr>
          <p:nvPr/>
        </p:nvSpPr>
        <p:spPr bwMode="auto">
          <a:xfrm>
            <a:off x="928158" y="2379398"/>
            <a:ext cx="381000" cy="381000"/>
          </a:xfrm>
          <a:prstGeom prst="ellipse">
            <a:avLst/>
          </a:prstGeom>
          <a:solidFill>
            <a:srgbClr val="C33C0C"/>
          </a:solidFill>
          <a:ln>
            <a:noFill/>
          </a:ln>
          <a:effectLst>
            <a:outerShdw dist="12600" dir="5400000" algn="ctr" rotWithShape="0">
              <a:srgbClr val="000000">
                <a:alpha val="40033"/>
              </a:srgbClr>
            </a:outerShdw>
          </a:effectLst>
          <a:extLst>
            <a:ext uri="{91240B29-F687-4F45-9708-019B960494DF}">
              <a14:hiddenLine xmlns:a14="http://schemas.microsoft.com/office/drawing/2010/main" w="9525">
                <a:solidFill>
                  <a:srgbClr val="808080"/>
                </a:solidFill>
                <a:round/>
                <a:headEnd/>
                <a:tailEnd/>
              </a14:hiddenLine>
            </a:ext>
          </a:extLst>
        </p:spPr>
        <p:txBody>
          <a:bodyPr lIns="0" tIns="39000" rIns="0" bIns="39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lgn="ctr" eaLnBrk="1" hangingPunct="1">
              <a:buClrTx/>
              <a:buFontTx/>
              <a:buNone/>
            </a:pPr>
            <a:r>
              <a:rPr lang="en-GB" altLang="en-US" sz="3000" b="1">
                <a:solidFill>
                  <a:srgbClr val="FFFFFF"/>
                </a:solidFill>
                <a:cs typeface="Arial" pitchFamily="34" charset="0"/>
              </a:rPr>
              <a:t>!</a:t>
            </a:r>
          </a:p>
        </p:txBody>
      </p:sp>
      <p:sp>
        <p:nvSpPr>
          <p:cNvPr id="9237" name="Oval 539"/>
          <p:cNvSpPr>
            <a:spLocks noChangeArrowheads="1"/>
          </p:cNvSpPr>
          <p:nvPr/>
        </p:nvSpPr>
        <p:spPr bwMode="auto">
          <a:xfrm>
            <a:off x="928158" y="3268398"/>
            <a:ext cx="381000" cy="381000"/>
          </a:xfrm>
          <a:prstGeom prst="ellipse">
            <a:avLst/>
          </a:prstGeom>
          <a:solidFill>
            <a:srgbClr val="C33C0C"/>
          </a:solidFill>
          <a:ln>
            <a:noFill/>
          </a:ln>
          <a:effectLst>
            <a:outerShdw dist="12600" dir="5400000" algn="ctr" rotWithShape="0">
              <a:srgbClr val="000000">
                <a:alpha val="40033"/>
              </a:srgbClr>
            </a:outerShdw>
          </a:effectLst>
          <a:extLst>
            <a:ext uri="{91240B29-F687-4F45-9708-019B960494DF}">
              <a14:hiddenLine xmlns:a14="http://schemas.microsoft.com/office/drawing/2010/main" w="9525">
                <a:solidFill>
                  <a:srgbClr val="808080"/>
                </a:solidFill>
                <a:round/>
                <a:headEnd/>
                <a:tailEnd/>
              </a14:hiddenLine>
            </a:ext>
          </a:extLst>
        </p:spPr>
        <p:txBody>
          <a:bodyPr lIns="0" tIns="39000" rIns="0" bIns="39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ＭＳ Ｐゴシック" pitchFamily="34" charset="-128"/>
              </a:defRPr>
            </a:lvl9pPr>
          </a:lstStyle>
          <a:p>
            <a:pPr algn="ctr" eaLnBrk="1" hangingPunct="1">
              <a:buClrTx/>
              <a:buFontTx/>
              <a:buNone/>
            </a:pPr>
            <a:r>
              <a:rPr lang="en-GB" altLang="en-US" sz="3000" b="1">
                <a:solidFill>
                  <a:srgbClr val="FFFFFF"/>
                </a:solidFill>
                <a:cs typeface="Arial" pitchFamily="34" charset="0"/>
              </a:rPr>
              <a:t>!</a:t>
            </a:r>
          </a:p>
        </p:txBody>
      </p:sp>
    </p:spTree>
    <p:extLst>
      <p:ext uri="{BB962C8B-B14F-4D97-AF65-F5344CB8AC3E}">
        <p14:creationId xmlns:p14="http://schemas.microsoft.com/office/powerpoint/2010/main" val="1663500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Introducing IBM Security QRadar Vulnerability Manager</a:t>
            </a:r>
            <a:endParaRPr lang="en-US" dirty="0" smtClean="0"/>
          </a:p>
        </p:txBody>
      </p:sp>
      <p:sp>
        <p:nvSpPr>
          <p:cNvPr id="46" name="Content Placeholder 3"/>
          <p:cNvSpPr txBox="1">
            <a:spLocks/>
          </p:cNvSpPr>
          <p:nvPr/>
        </p:nvSpPr>
        <p:spPr bwMode="auto">
          <a:xfrm>
            <a:off x="976290" y="1261539"/>
            <a:ext cx="29210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230188" indent="-230188">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ts val="1000"/>
              </a:spcBef>
              <a:spcAft>
                <a:spcPts val="500"/>
              </a:spcAft>
              <a:buClr>
                <a:schemeClr val="tx1"/>
              </a:buClr>
              <a:buFont typeface="Wingdings" charset="2"/>
              <a:buChar char="§"/>
            </a:pPr>
            <a:endParaRPr lang="en-US" altLang="en-US" sz="1400" dirty="0"/>
          </a:p>
          <a:p>
            <a:pPr>
              <a:spcBef>
                <a:spcPts val="1000"/>
              </a:spcBef>
              <a:spcAft>
                <a:spcPts val="500"/>
              </a:spcAft>
              <a:buClr>
                <a:schemeClr val="tx1"/>
              </a:buClr>
              <a:buFont typeface="Wingdings" charset="2"/>
              <a:buChar char="§"/>
            </a:pPr>
            <a:r>
              <a:rPr lang="en-US" altLang="en-US" sz="1400" dirty="0"/>
              <a:t>First VA solution </a:t>
            </a:r>
            <a:r>
              <a:rPr lang="en-US" altLang="en-US" sz="1400" b="1" i="1" dirty="0">
                <a:solidFill>
                  <a:srgbClr val="0086B3"/>
                </a:solidFill>
              </a:rPr>
              <a:t>integrated</a:t>
            </a:r>
            <a:r>
              <a:rPr lang="en-US" altLang="en-US" sz="1400" dirty="0">
                <a:solidFill>
                  <a:srgbClr val="0086B3"/>
                </a:solidFill>
              </a:rPr>
              <a:t> </a:t>
            </a:r>
            <a:r>
              <a:rPr lang="en-US" altLang="en-US" sz="1400" dirty="0"/>
              <a:t>with Security Intelligence</a:t>
            </a:r>
          </a:p>
          <a:p>
            <a:pPr>
              <a:spcBef>
                <a:spcPts val="1000"/>
              </a:spcBef>
              <a:spcAft>
                <a:spcPts val="500"/>
              </a:spcAft>
              <a:buClr>
                <a:schemeClr val="tx1"/>
              </a:buClr>
              <a:buFont typeface="Wingdings" charset="2"/>
              <a:buChar char="§"/>
            </a:pPr>
            <a:r>
              <a:rPr lang="en-US" altLang="en-US" sz="1400" dirty="0"/>
              <a:t>Dramatically improving </a:t>
            </a:r>
            <a:r>
              <a:rPr lang="en-US" altLang="en-US" sz="1400" b="1" i="1" dirty="0">
                <a:solidFill>
                  <a:srgbClr val="0086B3"/>
                </a:solidFill>
              </a:rPr>
              <a:t>actionable</a:t>
            </a:r>
            <a:r>
              <a:rPr lang="en-US" altLang="en-US" sz="1400" dirty="0">
                <a:solidFill>
                  <a:srgbClr val="0086B3"/>
                </a:solidFill>
              </a:rPr>
              <a:t> </a:t>
            </a:r>
            <a:r>
              <a:rPr lang="en-US" altLang="en-US" sz="1400" dirty="0"/>
              <a:t>information through rich context</a:t>
            </a:r>
          </a:p>
          <a:p>
            <a:pPr>
              <a:spcBef>
                <a:spcPts val="1000"/>
              </a:spcBef>
              <a:spcAft>
                <a:spcPts val="500"/>
              </a:spcAft>
              <a:buClr>
                <a:schemeClr val="tx1"/>
              </a:buClr>
              <a:buFont typeface="Wingdings" charset="2"/>
              <a:buChar char="§"/>
            </a:pPr>
            <a:r>
              <a:rPr lang="en-US" altLang="en-US" sz="1400" dirty="0"/>
              <a:t>Reducing total cost of ownership through product </a:t>
            </a:r>
            <a:r>
              <a:rPr lang="en-US" altLang="en-US" sz="1400" b="1" i="1" dirty="0">
                <a:solidFill>
                  <a:srgbClr val="0086B3"/>
                </a:solidFill>
              </a:rPr>
              <a:t>consolidation</a:t>
            </a:r>
          </a:p>
          <a:p>
            <a:pPr>
              <a:spcBef>
                <a:spcPts val="1000"/>
              </a:spcBef>
              <a:spcAft>
                <a:spcPts val="500"/>
              </a:spcAft>
              <a:buClr>
                <a:schemeClr val="tx1"/>
              </a:buClr>
              <a:buFont typeface="Wingdings" charset="2"/>
              <a:buChar char="§"/>
            </a:pPr>
            <a:r>
              <a:rPr lang="en-US" altLang="en-US" sz="1400" dirty="0"/>
              <a:t>Providing </a:t>
            </a:r>
            <a:r>
              <a:rPr lang="en-US" altLang="en-US" sz="1400" b="1" i="1" dirty="0">
                <a:solidFill>
                  <a:srgbClr val="0086B3"/>
                </a:solidFill>
              </a:rPr>
              <a:t>unified</a:t>
            </a:r>
            <a:r>
              <a:rPr lang="en-US" altLang="en-US" sz="1400" dirty="0">
                <a:solidFill>
                  <a:srgbClr val="0086B3"/>
                </a:solidFill>
              </a:rPr>
              <a:t> </a:t>
            </a:r>
            <a:r>
              <a:rPr lang="en-US" altLang="en-US" sz="1400" dirty="0"/>
              <a:t>view of all vulnerability information</a:t>
            </a:r>
          </a:p>
        </p:txBody>
      </p:sp>
      <p:grpSp>
        <p:nvGrpSpPr>
          <p:cNvPr id="9220" name="Group 23"/>
          <p:cNvGrpSpPr>
            <a:grpSpLocks/>
          </p:cNvGrpSpPr>
          <p:nvPr/>
        </p:nvGrpSpPr>
        <p:grpSpPr bwMode="auto">
          <a:xfrm>
            <a:off x="3889640" y="1074378"/>
            <a:ext cx="4229100" cy="3755760"/>
            <a:chOff x="4281488" y="1207430"/>
            <a:chExt cx="4557712" cy="4507570"/>
          </a:xfrm>
        </p:grpSpPr>
        <p:sp>
          <p:nvSpPr>
            <p:cNvPr id="22" name="Trapezoid 21"/>
            <p:cNvSpPr/>
            <p:nvPr/>
          </p:nvSpPr>
          <p:spPr bwMode="auto">
            <a:xfrm>
              <a:off x="4281488" y="1599599"/>
              <a:ext cx="4379674" cy="217520"/>
            </a:xfrm>
            <a:prstGeom prst="trapezoid">
              <a:avLst>
                <a:gd name="adj" fmla="val 667594"/>
              </a:avLst>
            </a:prstGeom>
            <a:gradFill flip="none" rotWithShape="1">
              <a:gsLst>
                <a:gs pos="0">
                  <a:srgbClr val="E6F7FA"/>
                </a:gs>
                <a:gs pos="100000">
                  <a:srgbClr val="FFFFFF"/>
                </a:gs>
              </a:gsLst>
              <a:lin ang="5400000" scaled="1"/>
              <a:tileRect/>
            </a:gradFill>
            <a:ln>
              <a:noFill/>
            </a:ln>
            <a:effectLst/>
            <a:extLst/>
          </p:spPr>
          <p:txBody>
            <a:bodyPr/>
            <a:lstStyle/>
            <a:p>
              <a:pPr eaLnBrk="1" hangingPunct="1">
                <a:defRPr/>
              </a:pPr>
              <a:endParaRPr lang="en-US" sz="1333">
                <a:ea typeface="ＭＳ Ｐゴシック" charset="0"/>
              </a:endParaRPr>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679" y="4836172"/>
              <a:ext cx="365760"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415" y="4836172"/>
              <a:ext cx="319187"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4580" y="4836172"/>
              <a:ext cx="358271"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349" y="4836172"/>
              <a:ext cx="386265"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6808" y="4836172"/>
              <a:ext cx="310895" cy="31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9348" y="4836172"/>
              <a:ext cx="299052"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0590" y="4836172"/>
              <a:ext cx="314782"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2376" y="4827028"/>
              <a:ext cx="290456"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2565412"/>
              <a:ext cx="4140451" cy="206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3" descr="C:\Users\IBM_ADMIN\Documents\Collateral and Sales Tools\Icons and images\QRadar logo no taglin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9763" y="1207430"/>
              <a:ext cx="15033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41"/>
            <p:cNvPicPr>
              <a:picLocks noChangeAspect="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7539876" y="4241812"/>
              <a:ext cx="846048" cy="14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Elbow Connector 8"/>
            <p:cNvCxnSpPr>
              <a:cxnSpLocks noChangeShapeType="1"/>
            </p:cNvCxnSpPr>
            <p:nvPr/>
          </p:nvCxnSpPr>
          <p:spPr bwMode="auto">
            <a:xfrm flipH="1">
              <a:off x="8385924" y="2279662"/>
              <a:ext cx="224676" cy="2711958"/>
            </a:xfrm>
            <a:prstGeom prst="bentConnector3">
              <a:avLst>
                <a:gd name="adj1" fmla="val -101745"/>
              </a:avLst>
            </a:prstGeom>
            <a:noFill/>
            <a:ln w="19050">
              <a:solidFill>
                <a:srgbClr val="0086B3"/>
              </a:solidFill>
              <a:prstDash val="sys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7" name="Elbow Connector 46"/>
            <p:cNvCxnSpPr>
              <a:cxnSpLocks noChangeShapeType="1"/>
              <a:endCxn id="14" idx="3"/>
            </p:cNvCxnSpPr>
            <p:nvPr/>
          </p:nvCxnSpPr>
          <p:spPr bwMode="auto">
            <a:xfrm flipH="1">
              <a:off x="7539876" y="3113100"/>
              <a:ext cx="1299324" cy="0"/>
            </a:xfrm>
            <a:prstGeom prst="straightConnector1">
              <a:avLst/>
            </a:prstGeom>
            <a:noFill/>
            <a:ln w="19050">
              <a:solidFill>
                <a:srgbClr val="0086B3"/>
              </a:solidFill>
              <a:prstDash val="sys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4" name="Rectangle 13"/>
            <p:cNvSpPr>
              <a:spLocks noChangeArrowheads="1"/>
            </p:cNvSpPr>
            <p:nvPr/>
          </p:nvSpPr>
          <p:spPr bwMode="auto">
            <a:xfrm>
              <a:off x="7391400" y="3036900"/>
              <a:ext cx="14847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en-US" sz="1333"/>
            </a:p>
          </p:txBody>
        </p:sp>
        <p:cxnSp>
          <p:nvCxnSpPr>
            <p:cNvPr id="54" name="Elbow Connector 53"/>
            <p:cNvCxnSpPr>
              <a:cxnSpLocks noChangeShapeType="1"/>
            </p:cNvCxnSpPr>
            <p:nvPr/>
          </p:nvCxnSpPr>
          <p:spPr bwMode="auto">
            <a:xfrm flipH="1">
              <a:off x="8077200" y="3684600"/>
              <a:ext cx="762000" cy="0"/>
            </a:xfrm>
            <a:prstGeom prst="straightConnector1">
              <a:avLst/>
            </a:prstGeom>
            <a:noFill/>
            <a:ln w="19050">
              <a:solidFill>
                <a:srgbClr val="0086B3"/>
              </a:solidFill>
              <a:prstDash val="sys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7" name="Rectangle 56"/>
            <p:cNvSpPr>
              <a:spLocks noChangeArrowheads="1"/>
            </p:cNvSpPr>
            <p:nvPr/>
          </p:nvSpPr>
          <p:spPr bwMode="auto">
            <a:xfrm>
              <a:off x="7928724" y="3688952"/>
              <a:ext cx="14847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en-US" sz="1333"/>
            </a:p>
          </p:txBody>
        </p:sp>
        <p:sp>
          <p:nvSpPr>
            <p:cNvPr id="26" name="Rounded Rectangle 4"/>
            <p:cNvSpPr>
              <a:spLocks noChangeArrowheads="1"/>
            </p:cNvSpPr>
            <p:nvPr/>
          </p:nvSpPr>
          <p:spPr bwMode="auto">
            <a:xfrm>
              <a:off x="4281488" y="1826645"/>
              <a:ext cx="800056" cy="685900"/>
            </a:xfrm>
            <a:prstGeom prst="roundRect">
              <a:avLst>
                <a:gd name="adj" fmla="val 16667"/>
              </a:avLst>
            </a:prstGeom>
            <a:gradFill>
              <a:gsLst>
                <a:gs pos="0">
                  <a:srgbClr val="F19027">
                    <a:lumMod val="75000"/>
                  </a:srgbClr>
                </a:gs>
                <a:gs pos="100000">
                  <a:srgbClr val="F19027"/>
                </a:gs>
              </a:gsLst>
              <a:lin ang="5400000" scaled="1"/>
            </a:gradFill>
            <a:ln w="28575">
              <a:noFill/>
              <a:round/>
              <a:headEnd/>
              <a:tailEnd/>
            </a:ln>
          </p:spPr>
          <p:txBody>
            <a:bodyPr lIns="38100" rIns="38100" anchor="ctr"/>
            <a:lstStyle/>
            <a:p>
              <a:pPr algn="ctr" defTabSz="760647">
                <a:lnSpc>
                  <a:spcPct val="90000"/>
                </a:lnSpc>
                <a:defRPr/>
              </a:pPr>
              <a:r>
                <a:rPr lang="en-US" sz="917" kern="0" dirty="0">
                  <a:solidFill>
                    <a:srgbClr val="FFFFFF"/>
                  </a:solidFill>
                  <a:ea typeface="ＭＳ Ｐゴシック" charset="0"/>
                  <a:cs typeface="Arial" pitchFamily="34" charset="0"/>
                </a:rPr>
                <a:t>Log </a:t>
              </a:r>
              <a:br>
                <a:rPr lang="en-US" sz="917" kern="0" dirty="0">
                  <a:solidFill>
                    <a:srgbClr val="FFFFFF"/>
                  </a:solidFill>
                  <a:ea typeface="ＭＳ Ｐゴシック" charset="0"/>
                  <a:cs typeface="Arial" pitchFamily="34" charset="0"/>
                </a:rPr>
              </a:br>
              <a:r>
                <a:rPr lang="en-US" sz="917" kern="0" dirty="0">
                  <a:solidFill>
                    <a:srgbClr val="FFFFFF"/>
                  </a:solidFill>
                  <a:ea typeface="ＭＳ Ｐゴシック" charset="0"/>
                  <a:cs typeface="Arial" pitchFamily="34" charset="0"/>
                </a:rPr>
                <a:t>Manager</a:t>
              </a:r>
            </a:p>
          </p:txBody>
        </p:sp>
        <p:sp>
          <p:nvSpPr>
            <p:cNvPr id="27" name="Rounded Rectangle 5"/>
            <p:cNvSpPr>
              <a:spLocks noChangeArrowheads="1"/>
            </p:cNvSpPr>
            <p:nvPr/>
          </p:nvSpPr>
          <p:spPr bwMode="auto">
            <a:xfrm>
              <a:off x="5125992" y="1826645"/>
              <a:ext cx="781007" cy="685900"/>
            </a:xfrm>
            <a:prstGeom prst="roundRect">
              <a:avLst>
                <a:gd name="adj" fmla="val 16667"/>
              </a:avLst>
            </a:prstGeom>
            <a:gradFill>
              <a:gsLst>
                <a:gs pos="0">
                  <a:srgbClr val="F19027">
                    <a:lumMod val="75000"/>
                  </a:srgbClr>
                </a:gs>
                <a:gs pos="100000">
                  <a:srgbClr val="F19027"/>
                </a:gs>
              </a:gsLst>
              <a:lin ang="5400000" scaled="1"/>
            </a:gradFill>
            <a:ln w="28575">
              <a:noFill/>
              <a:round/>
              <a:headEnd/>
              <a:tailEnd/>
            </a:ln>
          </p:spPr>
          <p:txBody>
            <a:bodyPr anchor="ctr"/>
            <a:lstStyle/>
            <a:p>
              <a:pPr algn="ctr" defTabSz="760647">
                <a:lnSpc>
                  <a:spcPct val="90000"/>
                </a:lnSpc>
                <a:defRPr/>
              </a:pPr>
              <a:r>
                <a:rPr lang="en-US" sz="917" kern="0" dirty="0">
                  <a:solidFill>
                    <a:srgbClr val="FFFFFF"/>
                  </a:solidFill>
                  <a:ea typeface="ＭＳ Ｐゴシック" charset="0"/>
                  <a:cs typeface="Arial" pitchFamily="34" charset="0"/>
                </a:rPr>
                <a:t>SIEM</a:t>
              </a:r>
            </a:p>
          </p:txBody>
        </p:sp>
        <p:sp>
          <p:nvSpPr>
            <p:cNvPr id="28" name="Rounded Rectangle 6"/>
            <p:cNvSpPr>
              <a:spLocks noChangeArrowheads="1"/>
            </p:cNvSpPr>
            <p:nvPr/>
          </p:nvSpPr>
          <p:spPr bwMode="auto">
            <a:xfrm>
              <a:off x="5941922" y="1826645"/>
              <a:ext cx="790532" cy="685900"/>
            </a:xfrm>
            <a:prstGeom prst="roundRect">
              <a:avLst>
                <a:gd name="adj" fmla="val 16667"/>
              </a:avLst>
            </a:prstGeom>
            <a:gradFill>
              <a:gsLst>
                <a:gs pos="0">
                  <a:srgbClr val="F19027">
                    <a:lumMod val="75000"/>
                  </a:srgbClr>
                </a:gs>
                <a:gs pos="100000">
                  <a:srgbClr val="F19027"/>
                </a:gs>
              </a:gsLst>
              <a:lin ang="5400000" scaled="1"/>
            </a:gradFill>
            <a:ln w="28575">
              <a:noFill/>
              <a:round/>
              <a:headEnd/>
              <a:tailEnd/>
            </a:ln>
          </p:spPr>
          <p:txBody>
            <a:bodyPr anchor="ctr"/>
            <a:lstStyle/>
            <a:p>
              <a:pPr algn="ctr" defTabSz="760647">
                <a:lnSpc>
                  <a:spcPct val="90000"/>
                </a:lnSpc>
                <a:defRPr/>
              </a:pPr>
              <a:r>
                <a:rPr lang="en-US" sz="917" kern="0" dirty="0">
                  <a:solidFill>
                    <a:srgbClr val="FFFFFF"/>
                  </a:solidFill>
                  <a:ea typeface="ＭＳ Ｐゴシック" charset="0"/>
                  <a:cs typeface="Arial" pitchFamily="34" charset="0"/>
                </a:rPr>
                <a:t>Network Activity Monitor</a:t>
              </a:r>
            </a:p>
          </p:txBody>
        </p:sp>
        <p:sp>
          <p:nvSpPr>
            <p:cNvPr id="29" name="Rounded Rectangle 6"/>
            <p:cNvSpPr>
              <a:spLocks noChangeArrowheads="1"/>
            </p:cNvSpPr>
            <p:nvPr/>
          </p:nvSpPr>
          <p:spPr bwMode="auto">
            <a:xfrm>
              <a:off x="6757853" y="1826645"/>
              <a:ext cx="809581" cy="685900"/>
            </a:xfrm>
            <a:prstGeom prst="roundRect">
              <a:avLst>
                <a:gd name="adj" fmla="val 16667"/>
              </a:avLst>
            </a:prstGeom>
            <a:gradFill>
              <a:gsLst>
                <a:gs pos="0">
                  <a:srgbClr val="F19027">
                    <a:lumMod val="75000"/>
                  </a:srgbClr>
                </a:gs>
                <a:gs pos="100000">
                  <a:srgbClr val="F19027"/>
                </a:gs>
              </a:gsLst>
              <a:lin ang="5400000" scaled="1"/>
            </a:gradFill>
            <a:ln w="28575">
              <a:noFill/>
              <a:round/>
              <a:headEnd/>
              <a:tailEnd/>
            </a:ln>
          </p:spPr>
          <p:txBody>
            <a:bodyPr anchor="ctr"/>
            <a:lstStyle/>
            <a:p>
              <a:pPr algn="ctr" defTabSz="760647">
                <a:lnSpc>
                  <a:spcPct val="90000"/>
                </a:lnSpc>
                <a:defRPr/>
              </a:pPr>
              <a:r>
                <a:rPr lang="en-US" sz="917" kern="0" dirty="0" smtClean="0">
                  <a:solidFill>
                    <a:srgbClr val="FFFFFF"/>
                  </a:solidFill>
                  <a:ea typeface="ＭＳ Ｐゴシック" charset="0"/>
                  <a:cs typeface="Arial" pitchFamily="34" charset="0"/>
                </a:rPr>
                <a:t>Forensics</a:t>
              </a:r>
              <a:endParaRPr lang="en-US" sz="917" kern="0" dirty="0">
                <a:solidFill>
                  <a:srgbClr val="FFFFFF"/>
                </a:solidFill>
                <a:ea typeface="ＭＳ Ｐゴシック" charset="0"/>
                <a:cs typeface="Arial" pitchFamily="34" charset="0"/>
              </a:endParaRPr>
            </a:p>
          </p:txBody>
        </p:sp>
        <p:sp>
          <p:nvSpPr>
            <p:cNvPr id="30" name="Rounded Rectangle 6"/>
            <p:cNvSpPr>
              <a:spLocks noChangeArrowheads="1"/>
            </p:cNvSpPr>
            <p:nvPr/>
          </p:nvSpPr>
          <p:spPr bwMode="auto">
            <a:xfrm>
              <a:off x="7613469" y="1817119"/>
              <a:ext cx="1047693" cy="685900"/>
            </a:xfrm>
            <a:prstGeom prst="roundRect">
              <a:avLst>
                <a:gd name="adj" fmla="val 16667"/>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a:extLst/>
          </p:spPr>
          <p:txBody>
            <a:bodyPr lIns="0" rIns="0" anchor="ctr"/>
            <a:lstStyle/>
            <a:p>
              <a:pPr algn="ctr" defTabSz="760647">
                <a:lnSpc>
                  <a:spcPct val="90000"/>
                </a:lnSpc>
                <a:defRPr/>
              </a:pPr>
              <a:r>
                <a:rPr lang="en-US" sz="917" kern="0" dirty="0">
                  <a:solidFill>
                    <a:srgbClr val="FFFFFF"/>
                  </a:solidFill>
                  <a:ea typeface="ＭＳ Ｐゴシック" charset="0"/>
                  <a:cs typeface="Arial" pitchFamily="34" charset="0"/>
                </a:rPr>
                <a:t>Vulnerability</a:t>
              </a:r>
              <a:br>
                <a:rPr lang="en-US" sz="917" kern="0" dirty="0">
                  <a:solidFill>
                    <a:srgbClr val="FFFFFF"/>
                  </a:solidFill>
                  <a:ea typeface="ＭＳ Ｐゴシック" charset="0"/>
                  <a:cs typeface="Arial" pitchFamily="34" charset="0"/>
                </a:rPr>
              </a:br>
              <a:r>
                <a:rPr lang="en-US" sz="917" kern="0" dirty="0">
                  <a:solidFill>
                    <a:srgbClr val="FFFFFF"/>
                  </a:solidFill>
                  <a:ea typeface="ＭＳ Ｐゴシック" charset="0"/>
                  <a:cs typeface="Arial" pitchFamily="34" charset="0"/>
                </a:rPr>
                <a:t>Manager</a:t>
              </a:r>
            </a:p>
          </p:txBody>
        </p:sp>
        <p:cxnSp>
          <p:nvCxnSpPr>
            <p:cNvPr id="43" name="Elbow Connector 53"/>
            <p:cNvCxnSpPr>
              <a:cxnSpLocks noChangeShapeType="1"/>
            </p:cNvCxnSpPr>
            <p:nvPr/>
          </p:nvCxnSpPr>
          <p:spPr bwMode="auto">
            <a:xfrm flipH="1">
              <a:off x="8508749" y="4256100"/>
              <a:ext cx="320040" cy="0"/>
            </a:xfrm>
            <a:prstGeom prst="straightConnector1">
              <a:avLst/>
            </a:prstGeom>
            <a:noFill/>
            <a:ln w="19050">
              <a:solidFill>
                <a:srgbClr val="0086B3"/>
              </a:solidFill>
              <a:prstDash val="sys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sp>
        <p:nvSpPr>
          <p:cNvPr id="44" name="TextBox 2"/>
          <p:cNvSpPr txBox="1">
            <a:spLocks noChangeArrowheads="1"/>
          </p:cNvSpPr>
          <p:nvPr/>
        </p:nvSpPr>
        <p:spPr bwMode="auto">
          <a:xfrm>
            <a:off x="1016000" y="4826000"/>
            <a:ext cx="7102740" cy="553998"/>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1500" i="1" dirty="0">
                <a:solidFill>
                  <a:schemeClr val="bg1"/>
                </a:solidFill>
              </a:rPr>
              <a:t>Security Intelligence is extending and transforming Vulnerability Management </a:t>
            </a:r>
            <a:br>
              <a:rPr lang="en-US" sz="1500" i="1" dirty="0">
                <a:solidFill>
                  <a:schemeClr val="bg1"/>
                </a:solidFill>
              </a:rPr>
            </a:br>
            <a:r>
              <a:rPr lang="en-US" sz="1500" i="1" dirty="0">
                <a:solidFill>
                  <a:schemeClr val="bg1"/>
                </a:solidFill>
              </a:rPr>
              <a:t>– just as it did to Log Management</a:t>
            </a:r>
          </a:p>
        </p:txBody>
      </p:sp>
      <p:sp>
        <p:nvSpPr>
          <p:cNvPr id="48" name="TextBox 5"/>
          <p:cNvSpPr>
            <a:spLocks noChangeArrowheads="1"/>
          </p:cNvSpPr>
          <p:nvPr/>
        </p:nvSpPr>
        <p:spPr bwMode="auto">
          <a:xfrm>
            <a:off x="1126853" y="1099485"/>
            <a:ext cx="2095500" cy="326761"/>
          </a:xfrm>
          <a:prstGeom prst="rightArrow">
            <a:avLst>
              <a:gd name="adj1" fmla="val 100000"/>
              <a:gd name="adj2" fmla="val 42392"/>
            </a:avLst>
          </a:prstGeom>
          <a:gradFill rotWithShape="1">
            <a:gsLst>
              <a:gs pos="0">
                <a:srgbClr val="F0F8F9"/>
              </a:gs>
              <a:gs pos="100000">
                <a:srgbClr val="DAEDEF"/>
              </a:gs>
            </a:gsLst>
            <a:lin ang="0" scaled="1"/>
          </a:gradFill>
          <a:ln>
            <a:noFill/>
          </a:ln>
        </p:spPr>
        <p:txBody>
          <a:bodyPr wrap="none"/>
          <a:lstStyle/>
          <a:p>
            <a:pPr eaLnBrk="1" hangingPunct="1">
              <a:defRPr/>
            </a:pPr>
            <a:r>
              <a:rPr lang="en-US" sz="1400" b="1" dirty="0"/>
              <a:t>Solution Highlights</a:t>
            </a:r>
            <a:endParaRPr lang="en-US" sz="1400" dirty="0"/>
          </a:p>
          <a:p>
            <a:pPr eaLnBrk="1" hangingPunct="1">
              <a:defRPr/>
            </a:pPr>
            <a:endParaRPr lang="en-US" sz="2000" b="1" dirty="0">
              <a:solidFill>
                <a:srgbClr val="000000">
                  <a:lumMod val="85000"/>
                  <a:lumOff val="15000"/>
                </a:srgbClr>
              </a:solidFill>
              <a:latin typeface="Century Gothic" pitchFamily="34" charset="0"/>
              <a:ea typeface="+mn-ea"/>
            </a:endParaRPr>
          </a:p>
        </p:txBody>
      </p:sp>
    </p:spTree>
    <p:extLst>
      <p:ext uri="{BB962C8B-B14F-4D97-AF65-F5344CB8AC3E}">
        <p14:creationId xmlns:p14="http://schemas.microsoft.com/office/powerpoint/2010/main" val="302533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71" name="Title 3"/>
          <p:cNvSpPr txBox="1">
            <a:spLocks/>
          </p:cNvSpPr>
          <p:nvPr/>
        </p:nvSpPr>
        <p:spPr bwMode="auto">
          <a:xfrm>
            <a:off x="316394" y="263262"/>
            <a:ext cx="6858000" cy="676010"/>
          </a:xfrm>
          <a:prstGeom prst="rect">
            <a:avLst/>
          </a:prstGeom>
        </p:spPr>
        <p:txBody>
          <a:bodyPr vert="horz" lIns="0" tIns="0" rIns="0" bIns="0" rtlCol="0" anchor="t" anchorCtr="0">
            <a:normAutofit/>
          </a:bodyPr>
          <a:lstStyle>
            <a:defPPr>
              <a:defRPr lang="en-US"/>
            </a:defPPr>
            <a:lvl1pPr defTabSz="685800" eaLnBrk="1" latinLnBrk="0" hangingPunct="1">
              <a:lnSpc>
                <a:spcPct val="90000"/>
              </a:lnSpc>
              <a:buNone/>
              <a:defRPr sz="2200">
                <a:solidFill>
                  <a:schemeClr val="accent1"/>
                </a:solidFill>
                <a:ea typeface="+mj-ea"/>
                <a:cs typeface="Arial" panose="020B0604020202020204" pitchFamily="34" charset="0"/>
              </a:defRPr>
            </a:lvl1pPr>
          </a:lstStyle>
          <a:p>
            <a:r>
              <a:rPr lang="en-GB" altLang="en-US"/>
              <a:t>Reducing the data overload with complete context from Security Intelligence</a:t>
            </a:r>
            <a:endParaRPr lang="en-US" altLang="en-US" dirty="0"/>
          </a:p>
        </p:txBody>
      </p:sp>
      <p:grpSp>
        <p:nvGrpSpPr>
          <p:cNvPr id="68318" name="Group 734"/>
          <p:cNvGrpSpPr>
            <a:grpSpLocks/>
          </p:cNvGrpSpPr>
          <p:nvPr/>
        </p:nvGrpSpPr>
        <p:grpSpPr bwMode="auto">
          <a:xfrm>
            <a:off x="4728105" y="1447271"/>
            <a:ext cx="3374760" cy="3753114"/>
            <a:chOff x="214" y="1178"/>
            <a:chExt cx="2551" cy="2837"/>
          </a:xfrm>
        </p:grpSpPr>
        <p:sp>
          <p:nvSpPr>
            <p:cNvPr id="23" name="Freeform 22"/>
            <p:cNvSpPr/>
            <p:nvPr/>
          </p:nvSpPr>
          <p:spPr>
            <a:xfrm>
              <a:off x="505" y="1178"/>
              <a:ext cx="462" cy="1710"/>
            </a:xfrm>
            <a:custGeom>
              <a:avLst/>
              <a:gdLst>
                <a:gd name="connsiteX0" fmla="*/ 31750 w 3841750"/>
                <a:gd name="connsiteY0" fmla="*/ 920750 h 3190875"/>
                <a:gd name="connsiteX1" fmla="*/ 3841750 w 3841750"/>
                <a:gd name="connsiteY1" fmla="*/ 0 h 3190875"/>
                <a:gd name="connsiteX2" fmla="*/ 3841750 w 3841750"/>
                <a:gd name="connsiteY2" fmla="*/ 3190875 h 3190875"/>
                <a:gd name="connsiteX3" fmla="*/ 0 w 3841750"/>
                <a:gd name="connsiteY3" fmla="*/ 1524000 h 3190875"/>
                <a:gd name="connsiteX4" fmla="*/ 31750 w 3841750"/>
                <a:gd name="connsiteY4" fmla="*/ 920750 h 319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750" h="3190875">
                  <a:moveTo>
                    <a:pt x="31750" y="920750"/>
                  </a:moveTo>
                  <a:lnTo>
                    <a:pt x="3841750" y="0"/>
                  </a:lnTo>
                  <a:lnTo>
                    <a:pt x="3841750" y="3190875"/>
                  </a:lnTo>
                  <a:lnTo>
                    <a:pt x="0" y="1524000"/>
                  </a:lnTo>
                  <a:lnTo>
                    <a:pt x="31750" y="920750"/>
                  </a:lnTo>
                  <a:close/>
                </a:path>
              </a:pathLst>
            </a:custGeom>
            <a:gradFill flip="none" rotWithShape="1">
              <a:gsLst>
                <a:gs pos="0">
                  <a:schemeClr val="accent1">
                    <a:tint val="100000"/>
                    <a:shade val="100000"/>
                    <a:satMod val="130000"/>
                    <a:alpha val="28000"/>
                  </a:schemeClr>
                </a:gs>
                <a:gs pos="100000">
                  <a:schemeClr val="accent1">
                    <a:tint val="50000"/>
                    <a:shade val="100000"/>
                    <a:satMod val="3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000"/>
            </a:p>
          </p:txBody>
        </p:sp>
        <p:pic>
          <p:nvPicPr>
            <p:cNvPr id="67587" name="Picture 4" descr="2-u QRadar 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 y="1991"/>
              <a:ext cx="62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21" descr="monit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 y="1665"/>
              <a:ext cx="380"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1" name="Picture 4" descr="exclamation_mar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 y="1761"/>
              <a:ext cx="36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03" name="Text Box 22"/>
            <p:cNvSpPr txBox="1">
              <a:spLocks noChangeArrowheads="1"/>
            </p:cNvSpPr>
            <p:nvPr/>
          </p:nvSpPr>
          <p:spPr bwMode="auto">
            <a:xfrm>
              <a:off x="1145" y="3829"/>
              <a:ext cx="736"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GB" altLang="en-US" sz="1000" b="1"/>
                <a:t>QRadar QVM</a:t>
              </a:r>
              <a:endParaRPr lang="en-US" altLang="en-US" sz="1000" b="1"/>
            </a:p>
          </p:txBody>
        </p:sp>
        <p:sp>
          <p:nvSpPr>
            <p:cNvPr id="22" name="Parallelogram 21"/>
            <p:cNvSpPr>
              <a:spLocks noChangeArrowheads="1"/>
            </p:cNvSpPr>
            <p:nvPr/>
          </p:nvSpPr>
          <p:spPr bwMode="auto">
            <a:xfrm rot="5400000">
              <a:off x="461" y="1712"/>
              <a:ext cx="2759" cy="1712"/>
            </a:xfrm>
            <a:prstGeom prst="parallelogram">
              <a:avLst>
                <a:gd name="adj" fmla="val 62612"/>
              </a:avLst>
            </a:prstGeom>
            <a:gradFill rotWithShape="1">
              <a:gsLst>
                <a:gs pos="0">
                  <a:srgbClr val="CBFFFF"/>
                </a:gs>
                <a:gs pos="100000">
                  <a:srgbClr val="B5E5E9"/>
                </a:gs>
              </a:gsLst>
              <a:lin ang="5400000"/>
            </a:gradFill>
            <a:ln w="57150">
              <a:solidFill>
                <a:srgbClr val="008000"/>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7593" name="TextBox 23"/>
            <p:cNvSpPr txBox="1">
              <a:spLocks noChangeArrowheads="1"/>
            </p:cNvSpPr>
            <p:nvPr/>
          </p:nvSpPr>
          <p:spPr bwMode="auto">
            <a:xfrm rot="1870930">
              <a:off x="1356" y="1822"/>
              <a:ext cx="126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167" b="1" i="1"/>
                <a:t>Your Vulnerabilities</a:t>
              </a:r>
            </a:p>
          </p:txBody>
        </p:sp>
        <p:sp>
          <p:nvSpPr>
            <p:cNvPr id="67594" name="TextBox 24"/>
            <p:cNvSpPr txBox="1">
              <a:spLocks noChangeArrowheads="1"/>
            </p:cNvSpPr>
            <p:nvPr/>
          </p:nvSpPr>
          <p:spPr bwMode="auto">
            <a:xfrm rot="1916226">
              <a:off x="989" y="151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595" name="TextBox 123"/>
            <p:cNvSpPr txBox="1">
              <a:spLocks noChangeArrowheads="1"/>
            </p:cNvSpPr>
            <p:nvPr/>
          </p:nvSpPr>
          <p:spPr bwMode="auto">
            <a:xfrm rot="1916226">
              <a:off x="1131" y="160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596" name="TextBox 125"/>
            <p:cNvSpPr txBox="1">
              <a:spLocks noChangeArrowheads="1"/>
            </p:cNvSpPr>
            <p:nvPr/>
          </p:nvSpPr>
          <p:spPr bwMode="auto">
            <a:xfrm rot="1916226">
              <a:off x="1261" y="168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597" name="TextBox 126"/>
            <p:cNvSpPr txBox="1">
              <a:spLocks noChangeArrowheads="1"/>
            </p:cNvSpPr>
            <p:nvPr/>
          </p:nvSpPr>
          <p:spPr bwMode="auto">
            <a:xfrm rot="1916226">
              <a:off x="1397" y="177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598" name="TextBox 127"/>
            <p:cNvSpPr txBox="1">
              <a:spLocks noChangeArrowheads="1"/>
            </p:cNvSpPr>
            <p:nvPr/>
          </p:nvSpPr>
          <p:spPr bwMode="auto">
            <a:xfrm rot="1916226">
              <a:off x="1533" y="185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599" name="TextBox 128"/>
            <p:cNvSpPr txBox="1">
              <a:spLocks noChangeArrowheads="1"/>
            </p:cNvSpPr>
            <p:nvPr/>
          </p:nvSpPr>
          <p:spPr bwMode="auto">
            <a:xfrm rot="1916226">
              <a:off x="1669" y="194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0" name="TextBox 129"/>
            <p:cNvSpPr txBox="1">
              <a:spLocks noChangeArrowheads="1"/>
            </p:cNvSpPr>
            <p:nvPr/>
          </p:nvSpPr>
          <p:spPr bwMode="auto">
            <a:xfrm rot="1916226">
              <a:off x="1806" y="203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1" name="TextBox 130"/>
            <p:cNvSpPr txBox="1">
              <a:spLocks noChangeArrowheads="1"/>
            </p:cNvSpPr>
            <p:nvPr/>
          </p:nvSpPr>
          <p:spPr bwMode="auto">
            <a:xfrm rot="1916226">
              <a:off x="1948" y="212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2" name="TextBox 131"/>
            <p:cNvSpPr txBox="1">
              <a:spLocks noChangeArrowheads="1"/>
            </p:cNvSpPr>
            <p:nvPr/>
          </p:nvSpPr>
          <p:spPr bwMode="auto">
            <a:xfrm rot="1916226">
              <a:off x="2083" y="220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3" name="TextBox 132"/>
            <p:cNvSpPr txBox="1">
              <a:spLocks noChangeArrowheads="1"/>
            </p:cNvSpPr>
            <p:nvPr/>
          </p:nvSpPr>
          <p:spPr bwMode="auto">
            <a:xfrm rot="1916226">
              <a:off x="2213" y="229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4" name="TextBox 133"/>
            <p:cNvSpPr txBox="1">
              <a:spLocks noChangeArrowheads="1"/>
            </p:cNvSpPr>
            <p:nvPr/>
          </p:nvSpPr>
          <p:spPr bwMode="auto">
            <a:xfrm rot="1916226">
              <a:off x="2349" y="237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5" name="TextBox 134"/>
            <p:cNvSpPr txBox="1">
              <a:spLocks noChangeArrowheads="1"/>
            </p:cNvSpPr>
            <p:nvPr/>
          </p:nvSpPr>
          <p:spPr bwMode="auto">
            <a:xfrm rot="1916226">
              <a:off x="2481" y="245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6" name="TextBox 135"/>
            <p:cNvSpPr txBox="1">
              <a:spLocks noChangeArrowheads="1"/>
            </p:cNvSpPr>
            <p:nvPr/>
          </p:nvSpPr>
          <p:spPr bwMode="auto">
            <a:xfrm rot="1916226">
              <a:off x="980" y="160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7" name="TextBox 136"/>
            <p:cNvSpPr txBox="1">
              <a:spLocks noChangeArrowheads="1"/>
            </p:cNvSpPr>
            <p:nvPr/>
          </p:nvSpPr>
          <p:spPr bwMode="auto">
            <a:xfrm rot="1916226">
              <a:off x="1124" y="169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8" name="TextBox 137"/>
            <p:cNvSpPr txBox="1">
              <a:spLocks noChangeArrowheads="1"/>
            </p:cNvSpPr>
            <p:nvPr/>
          </p:nvSpPr>
          <p:spPr bwMode="auto">
            <a:xfrm rot="1916226">
              <a:off x="1253" y="178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09" name="TextBox 138"/>
            <p:cNvSpPr txBox="1">
              <a:spLocks noChangeArrowheads="1"/>
            </p:cNvSpPr>
            <p:nvPr/>
          </p:nvSpPr>
          <p:spPr bwMode="auto">
            <a:xfrm rot="1916226">
              <a:off x="1390" y="187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0" name="TextBox 139"/>
            <p:cNvSpPr txBox="1">
              <a:spLocks noChangeArrowheads="1"/>
            </p:cNvSpPr>
            <p:nvPr/>
          </p:nvSpPr>
          <p:spPr bwMode="auto">
            <a:xfrm rot="1916226">
              <a:off x="1525" y="195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1" name="TextBox 140"/>
            <p:cNvSpPr txBox="1">
              <a:spLocks noChangeArrowheads="1"/>
            </p:cNvSpPr>
            <p:nvPr/>
          </p:nvSpPr>
          <p:spPr bwMode="auto">
            <a:xfrm rot="1916226">
              <a:off x="1660" y="203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2" name="TextBox 141"/>
            <p:cNvSpPr txBox="1">
              <a:spLocks noChangeArrowheads="1"/>
            </p:cNvSpPr>
            <p:nvPr/>
          </p:nvSpPr>
          <p:spPr bwMode="auto">
            <a:xfrm rot="1916226">
              <a:off x="1796" y="212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3" name="TextBox 142"/>
            <p:cNvSpPr txBox="1">
              <a:spLocks noChangeArrowheads="1"/>
            </p:cNvSpPr>
            <p:nvPr/>
          </p:nvSpPr>
          <p:spPr bwMode="auto">
            <a:xfrm rot="1916226">
              <a:off x="1939" y="221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4" name="TextBox 143"/>
            <p:cNvSpPr txBox="1">
              <a:spLocks noChangeArrowheads="1"/>
            </p:cNvSpPr>
            <p:nvPr/>
          </p:nvSpPr>
          <p:spPr bwMode="auto">
            <a:xfrm rot="1916226">
              <a:off x="2075" y="230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5" name="TextBox 144"/>
            <p:cNvSpPr txBox="1">
              <a:spLocks noChangeArrowheads="1"/>
            </p:cNvSpPr>
            <p:nvPr/>
          </p:nvSpPr>
          <p:spPr bwMode="auto">
            <a:xfrm rot="1916226">
              <a:off x="2204" y="238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6" name="TextBox 145"/>
            <p:cNvSpPr txBox="1">
              <a:spLocks noChangeArrowheads="1"/>
            </p:cNvSpPr>
            <p:nvPr/>
          </p:nvSpPr>
          <p:spPr bwMode="auto">
            <a:xfrm rot="1916226">
              <a:off x="2341" y="246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7" name="TextBox 146"/>
            <p:cNvSpPr txBox="1">
              <a:spLocks noChangeArrowheads="1"/>
            </p:cNvSpPr>
            <p:nvPr/>
          </p:nvSpPr>
          <p:spPr bwMode="auto">
            <a:xfrm rot="1916226">
              <a:off x="2470" y="255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8" name="TextBox 147"/>
            <p:cNvSpPr txBox="1">
              <a:spLocks noChangeArrowheads="1"/>
            </p:cNvSpPr>
            <p:nvPr/>
          </p:nvSpPr>
          <p:spPr bwMode="auto">
            <a:xfrm rot="1916226">
              <a:off x="987" y="169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19" name="TextBox 148"/>
            <p:cNvSpPr txBox="1">
              <a:spLocks noChangeArrowheads="1"/>
            </p:cNvSpPr>
            <p:nvPr/>
          </p:nvSpPr>
          <p:spPr bwMode="auto">
            <a:xfrm rot="1916226">
              <a:off x="1128" y="179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0" name="TextBox 149"/>
            <p:cNvSpPr txBox="1">
              <a:spLocks noChangeArrowheads="1"/>
            </p:cNvSpPr>
            <p:nvPr/>
          </p:nvSpPr>
          <p:spPr bwMode="auto">
            <a:xfrm rot="1916226">
              <a:off x="1259" y="187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1" name="TextBox 150"/>
            <p:cNvSpPr txBox="1">
              <a:spLocks noChangeArrowheads="1"/>
            </p:cNvSpPr>
            <p:nvPr/>
          </p:nvSpPr>
          <p:spPr bwMode="auto">
            <a:xfrm rot="1916226">
              <a:off x="1394" y="196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2" name="TextBox 151"/>
            <p:cNvSpPr txBox="1">
              <a:spLocks noChangeArrowheads="1"/>
            </p:cNvSpPr>
            <p:nvPr/>
          </p:nvSpPr>
          <p:spPr bwMode="auto">
            <a:xfrm rot="1916226">
              <a:off x="1530" y="204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3" name="TextBox 152"/>
            <p:cNvSpPr txBox="1">
              <a:spLocks noChangeArrowheads="1"/>
            </p:cNvSpPr>
            <p:nvPr/>
          </p:nvSpPr>
          <p:spPr bwMode="auto">
            <a:xfrm rot="1916226">
              <a:off x="1667" y="213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4" name="TextBox 153"/>
            <p:cNvSpPr txBox="1">
              <a:spLocks noChangeArrowheads="1"/>
            </p:cNvSpPr>
            <p:nvPr/>
          </p:nvSpPr>
          <p:spPr bwMode="auto">
            <a:xfrm rot="1916226">
              <a:off x="1804" y="222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5" name="TextBox 154"/>
            <p:cNvSpPr txBox="1">
              <a:spLocks noChangeArrowheads="1"/>
            </p:cNvSpPr>
            <p:nvPr/>
          </p:nvSpPr>
          <p:spPr bwMode="auto">
            <a:xfrm rot="1916226">
              <a:off x="1945" y="231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6" name="TextBox 155"/>
            <p:cNvSpPr txBox="1">
              <a:spLocks noChangeArrowheads="1"/>
            </p:cNvSpPr>
            <p:nvPr/>
          </p:nvSpPr>
          <p:spPr bwMode="auto">
            <a:xfrm rot="1916226">
              <a:off x="2081" y="239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7" name="TextBox 156"/>
            <p:cNvSpPr txBox="1">
              <a:spLocks noChangeArrowheads="1"/>
            </p:cNvSpPr>
            <p:nvPr/>
          </p:nvSpPr>
          <p:spPr bwMode="auto">
            <a:xfrm rot="1916226">
              <a:off x="2211" y="248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8" name="TextBox 157"/>
            <p:cNvSpPr txBox="1">
              <a:spLocks noChangeArrowheads="1"/>
            </p:cNvSpPr>
            <p:nvPr/>
          </p:nvSpPr>
          <p:spPr bwMode="auto">
            <a:xfrm rot="1916226">
              <a:off x="2348" y="256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29" name="TextBox 158"/>
            <p:cNvSpPr txBox="1">
              <a:spLocks noChangeArrowheads="1"/>
            </p:cNvSpPr>
            <p:nvPr/>
          </p:nvSpPr>
          <p:spPr bwMode="auto">
            <a:xfrm rot="1916226">
              <a:off x="2476" y="264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0" name="TextBox 159"/>
            <p:cNvSpPr txBox="1">
              <a:spLocks noChangeArrowheads="1"/>
            </p:cNvSpPr>
            <p:nvPr/>
          </p:nvSpPr>
          <p:spPr bwMode="auto">
            <a:xfrm rot="1916226">
              <a:off x="978" y="179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1" name="TextBox 160"/>
            <p:cNvSpPr txBox="1">
              <a:spLocks noChangeArrowheads="1"/>
            </p:cNvSpPr>
            <p:nvPr/>
          </p:nvSpPr>
          <p:spPr bwMode="auto">
            <a:xfrm rot="1916226">
              <a:off x="1119" y="188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2" name="TextBox 161"/>
            <p:cNvSpPr txBox="1">
              <a:spLocks noChangeArrowheads="1"/>
            </p:cNvSpPr>
            <p:nvPr/>
          </p:nvSpPr>
          <p:spPr bwMode="auto">
            <a:xfrm rot="1916226">
              <a:off x="1250" y="197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3" name="TextBox 162"/>
            <p:cNvSpPr txBox="1">
              <a:spLocks noChangeArrowheads="1"/>
            </p:cNvSpPr>
            <p:nvPr/>
          </p:nvSpPr>
          <p:spPr bwMode="auto">
            <a:xfrm rot="1916226">
              <a:off x="1385" y="205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4" name="TextBox 163"/>
            <p:cNvSpPr txBox="1">
              <a:spLocks noChangeArrowheads="1"/>
            </p:cNvSpPr>
            <p:nvPr/>
          </p:nvSpPr>
          <p:spPr bwMode="auto">
            <a:xfrm rot="1916226">
              <a:off x="1522" y="214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5" name="TextBox 164"/>
            <p:cNvSpPr txBox="1">
              <a:spLocks noChangeArrowheads="1"/>
            </p:cNvSpPr>
            <p:nvPr/>
          </p:nvSpPr>
          <p:spPr bwMode="auto">
            <a:xfrm rot="1916226">
              <a:off x="1658" y="222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6" name="TextBox 165"/>
            <p:cNvSpPr txBox="1">
              <a:spLocks noChangeArrowheads="1"/>
            </p:cNvSpPr>
            <p:nvPr/>
          </p:nvSpPr>
          <p:spPr bwMode="auto">
            <a:xfrm rot="1916226">
              <a:off x="1795" y="231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7" name="TextBox 166"/>
            <p:cNvSpPr txBox="1">
              <a:spLocks noChangeArrowheads="1"/>
            </p:cNvSpPr>
            <p:nvPr/>
          </p:nvSpPr>
          <p:spPr bwMode="auto">
            <a:xfrm rot="1916226">
              <a:off x="1936" y="240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8" name="TextBox 167"/>
            <p:cNvSpPr txBox="1">
              <a:spLocks noChangeArrowheads="1"/>
            </p:cNvSpPr>
            <p:nvPr/>
          </p:nvSpPr>
          <p:spPr bwMode="auto">
            <a:xfrm rot="1916226">
              <a:off x="2072" y="249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39" name="TextBox 168"/>
            <p:cNvSpPr txBox="1">
              <a:spLocks noChangeArrowheads="1"/>
            </p:cNvSpPr>
            <p:nvPr/>
          </p:nvSpPr>
          <p:spPr bwMode="auto">
            <a:xfrm rot="1916226">
              <a:off x="2201" y="257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0" name="TextBox 169"/>
            <p:cNvSpPr txBox="1">
              <a:spLocks noChangeArrowheads="1"/>
            </p:cNvSpPr>
            <p:nvPr/>
          </p:nvSpPr>
          <p:spPr bwMode="auto">
            <a:xfrm rot="1916226">
              <a:off x="2338" y="265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1" name="TextBox 170"/>
            <p:cNvSpPr txBox="1">
              <a:spLocks noChangeArrowheads="1"/>
            </p:cNvSpPr>
            <p:nvPr/>
          </p:nvSpPr>
          <p:spPr bwMode="auto">
            <a:xfrm rot="1916226">
              <a:off x="2467" y="273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2" name="TextBox 171"/>
            <p:cNvSpPr txBox="1">
              <a:spLocks noChangeArrowheads="1"/>
            </p:cNvSpPr>
            <p:nvPr/>
          </p:nvSpPr>
          <p:spPr bwMode="auto">
            <a:xfrm rot="1916226">
              <a:off x="987" y="190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3" name="TextBox 172"/>
            <p:cNvSpPr txBox="1">
              <a:spLocks noChangeArrowheads="1"/>
            </p:cNvSpPr>
            <p:nvPr/>
          </p:nvSpPr>
          <p:spPr bwMode="auto">
            <a:xfrm rot="1916226">
              <a:off x="1128" y="199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4" name="TextBox 173"/>
            <p:cNvSpPr txBox="1">
              <a:spLocks noChangeArrowheads="1"/>
            </p:cNvSpPr>
            <p:nvPr/>
          </p:nvSpPr>
          <p:spPr bwMode="auto">
            <a:xfrm rot="1916226">
              <a:off x="1257" y="208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5" name="TextBox 174"/>
            <p:cNvSpPr txBox="1">
              <a:spLocks noChangeArrowheads="1"/>
            </p:cNvSpPr>
            <p:nvPr/>
          </p:nvSpPr>
          <p:spPr bwMode="auto">
            <a:xfrm rot="1916226">
              <a:off x="1394" y="216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6" name="TextBox 175"/>
            <p:cNvSpPr txBox="1">
              <a:spLocks noChangeArrowheads="1"/>
            </p:cNvSpPr>
            <p:nvPr/>
          </p:nvSpPr>
          <p:spPr bwMode="auto">
            <a:xfrm rot="1916226">
              <a:off x="1530" y="225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7" name="TextBox 176"/>
            <p:cNvSpPr txBox="1">
              <a:spLocks noChangeArrowheads="1"/>
            </p:cNvSpPr>
            <p:nvPr/>
          </p:nvSpPr>
          <p:spPr bwMode="auto">
            <a:xfrm rot="1916226">
              <a:off x="1667" y="233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8" name="TextBox 177"/>
            <p:cNvSpPr txBox="1">
              <a:spLocks noChangeArrowheads="1"/>
            </p:cNvSpPr>
            <p:nvPr/>
          </p:nvSpPr>
          <p:spPr bwMode="auto">
            <a:xfrm rot="1916226">
              <a:off x="1804" y="242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49" name="TextBox 178"/>
            <p:cNvSpPr txBox="1">
              <a:spLocks noChangeArrowheads="1"/>
            </p:cNvSpPr>
            <p:nvPr/>
          </p:nvSpPr>
          <p:spPr bwMode="auto">
            <a:xfrm rot="1916226">
              <a:off x="1945" y="251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0" name="TextBox 179"/>
            <p:cNvSpPr txBox="1">
              <a:spLocks noChangeArrowheads="1"/>
            </p:cNvSpPr>
            <p:nvPr/>
          </p:nvSpPr>
          <p:spPr bwMode="auto">
            <a:xfrm rot="1916226">
              <a:off x="2080" y="259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1" name="TextBox 180"/>
            <p:cNvSpPr txBox="1">
              <a:spLocks noChangeArrowheads="1"/>
            </p:cNvSpPr>
            <p:nvPr/>
          </p:nvSpPr>
          <p:spPr bwMode="auto">
            <a:xfrm rot="1916226">
              <a:off x="2210" y="268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2" name="TextBox 181"/>
            <p:cNvSpPr txBox="1">
              <a:spLocks noChangeArrowheads="1"/>
            </p:cNvSpPr>
            <p:nvPr/>
          </p:nvSpPr>
          <p:spPr bwMode="auto">
            <a:xfrm rot="1916226">
              <a:off x="2347" y="276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3" name="TextBox 182"/>
            <p:cNvSpPr txBox="1">
              <a:spLocks noChangeArrowheads="1"/>
            </p:cNvSpPr>
            <p:nvPr/>
          </p:nvSpPr>
          <p:spPr bwMode="auto">
            <a:xfrm rot="1916226">
              <a:off x="2476" y="284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4" name="TextBox 183"/>
            <p:cNvSpPr txBox="1">
              <a:spLocks noChangeArrowheads="1"/>
            </p:cNvSpPr>
            <p:nvPr/>
          </p:nvSpPr>
          <p:spPr bwMode="auto">
            <a:xfrm rot="1916226">
              <a:off x="978" y="199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5" name="TextBox 184"/>
            <p:cNvSpPr txBox="1">
              <a:spLocks noChangeArrowheads="1"/>
            </p:cNvSpPr>
            <p:nvPr/>
          </p:nvSpPr>
          <p:spPr bwMode="auto">
            <a:xfrm rot="1916226">
              <a:off x="1121" y="208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6" name="TextBox 185"/>
            <p:cNvSpPr txBox="1">
              <a:spLocks noChangeArrowheads="1"/>
            </p:cNvSpPr>
            <p:nvPr/>
          </p:nvSpPr>
          <p:spPr bwMode="auto">
            <a:xfrm rot="1916226">
              <a:off x="1250" y="217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7" name="TextBox 186"/>
            <p:cNvSpPr txBox="1">
              <a:spLocks noChangeArrowheads="1"/>
            </p:cNvSpPr>
            <p:nvPr/>
          </p:nvSpPr>
          <p:spPr bwMode="auto">
            <a:xfrm rot="1916226">
              <a:off x="1385" y="226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8" name="TextBox 187"/>
            <p:cNvSpPr txBox="1">
              <a:spLocks noChangeArrowheads="1"/>
            </p:cNvSpPr>
            <p:nvPr/>
          </p:nvSpPr>
          <p:spPr bwMode="auto">
            <a:xfrm rot="1916226">
              <a:off x="1522" y="234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59" name="TextBox 188"/>
            <p:cNvSpPr txBox="1">
              <a:spLocks noChangeArrowheads="1"/>
            </p:cNvSpPr>
            <p:nvPr/>
          </p:nvSpPr>
          <p:spPr bwMode="auto">
            <a:xfrm rot="1916226">
              <a:off x="1658" y="243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0" name="TextBox 189"/>
            <p:cNvSpPr txBox="1">
              <a:spLocks noChangeArrowheads="1"/>
            </p:cNvSpPr>
            <p:nvPr/>
          </p:nvSpPr>
          <p:spPr bwMode="auto">
            <a:xfrm rot="1916226">
              <a:off x="1795" y="251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1" name="TextBox 190"/>
            <p:cNvSpPr txBox="1">
              <a:spLocks noChangeArrowheads="1"/>
            </p:cNvSpPr>
            <p:nvPr/>
          </p:nvSpPr>
          <p:spPr bwMode="auto">
            <a:xfrm rot="1916226">
              <a:off x="1936" y="260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2" name="TextBox 191"/>
            <p:cNvSpPr txBox="1">
              <a:spLocks noChangeArrowheads="1"/>
            </p:cNvSpPr>
            <p:nvPr/>
          </p:nvSpPr>
          <p:spPr bwMode="auto">
            <a:xfrm rot="1916226">
              <a:off x="2072" y="269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3" name="TextBox 192"/>
            <p:cNvSpPr txBox="1">
              <a:spLocks noChangeArrowheads="1"/>
            </p:cNvSpPr>
            <p:nvPr/>
          </p:nvSpPr>
          <p:spPr bwMode="auto">
            <a:xfrm rot="1916226">
              <a:off x="2201" y="278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4" name="TextBox 193"/>
            <p:cNvSpPr txBox="1">
              <a:spLocks noChangeArrowheads="1"/>
            </p:cNvSpPr>
            <p:nvPr/>
          </p:nvSpPr>
          <p:spPr bwMode="auto">
            <a:xfrm rot="1916226">
              <a:off x="2338" y="286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5" name="TextBox 194"/>
            <p:cNvSpPr txBox="1">
              <a:spLocks noChangeArrowheads="1"/>
            </p:cNvSpPr>
            <p:nvPr/>
          </p:nvSpPr>
          <p:spPr bwMode="auto">
            <a:xfrm rot="1916226">
              <a:off x="2467" y="294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6" name="TextBox 195"/>
            <p:cNvSpPr txBox="1">
              <a:spLocks noChangeArrowheads="1"/>
            </p:cNvSpPr>
            <p:nvPr/>
          </p:nvSpPr>
          <p:spPr bwMode="auto">
            <a:xfrm rot="1916226">
              <a:off x="983" y="209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7" name="TextBox 196"/>
            <p:cNvSpPr txBox="1">
              <a:spLocks noChangeArrowheads="1"/>
            </p:cNvSpPr>
            <p:nvPr/>
          </p:nvSpPr>
          <p:spPr bwMode="auto">
            <a:xfrm rot="1916226">
              <a:off x="1127" y="218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8" name="TextBox 197"/>
            <p:cNvSpPr txBox="1">
              <a:spLocks noChangeArrowheads="1"/>
            </p:cNvSpPr>
            <p:nvPr/>
          </p:nvSpPr>
          <p:spPr bwMode="auto">
            <a:xfrm rot="1916226">
              <a:off x="1256" y="227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69" name="TextBox 198"/>
            <p:cNvSpPr txBox="1">
              <a:spLocks noChangeArrowheads="1"/>
            </p:cNvSpPr>
            <p:nvPr/>
          </p:nvSpPr>
          <p:spPr bwMode="auto">
            <a:xfrm rot="1916226">
              <a:off x="1392" y="235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0" name="TextBox 199"/>
            <p:cNvSpPr txBox="1">
              <a:spLocks noChangeArrowheads="1"/>
            </p:cNvSpPr>
            <p:nvPr/>
          </p:nvSpPr>
          <p:spPr bwMode="auto">
            <a:xfrm rot="1916226">
              <a:off x="1529" y="244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1" name="TextBox 200"/>
            <p:cNvSpPr txBox="1">
              <a:spLocks noChangeArrowheads="1"/>
            </p:cNvSpPr>
            <p:nvPr/>
          </p:nvSpPr>
          <p:spPr bwMode="auto">
            <a:xfrm rot="1916226">
              <a:off x="1666" y="252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2" name="TextBox 201"/>
            <p:cNvSpPr txBox="1">
              <a:spLocks noChangeArrowheads="1"/>
            </p:cNvSpPr>
            <p:nvPr/>
          </p:nvSpPr>
          <p:spPr bwMode="auto">
            <a:xfrm rot="1916226">
              <a:off x="1802" y="261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3" name="TextBox 202"/>
            <p:cNvSpPr txBox="1">
              <a:spLocks noChangeArrowheads="1"/>
            </p:cNvSpPr>
            <p:nvPr/>
          </p:nvSpPr>
          <p:spPr bwMode="auto">
            <a:xfrm rot="1916226">
              <a:off x="1943" y="270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4" name="TextBox 203"/>
            <p:cNvSpPr txBox="1">
              <a:spLocks noChangeArrowheads="1"/>
            </p:cNvSpPr>
            <p:nvPr/>
          </p:nvSpPr>
          <p:spPr bwMode="auto">
            <a:xfrm rot="1916226">
              <a:off x="2080" y="278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5" name="TextBox 204"/>
            <p:cNvSpPr txBox="1">
              <a:spLocks noChangeArrowheads="1"/>
            </p:cNvSpPr>
            <p:nvPr/>
          </p:nvSpPr>
          <p:spPr bwMode="auto">
            <a:xfrm rot="1916226">
              <a:off x="2209" y="287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6" name="TextBox 205"/>
            <p:cNvSpPr txBox="1">
              <a:spLocks noChangeArrowheads="1"/>
            </p:cNvSpPr>
            <p:nvPr/>
          </p:nvSpPr>
          <p:spPr bwMode="auto">
            <a:xfrm rot="1916226">
              <a:off x="2346" y="295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7" name="TextBox 206"/>
            <p:cNvSpPr txBox="1">
              <a:spLocks noChangeArrowheads="1"/>
            </p:cNvSpPr>
            <p:nvPr/>
          </p:nvSpPr>
          <p:spPr bwMode="auto">
            <a:xfrm rot="1916226">
              <a:off x="2475" y="303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8" name="TextBox 207"/>
            <p:cNvSpPr txBox="1">
              <a:spLocks noChangeArrowheads="1"/>
            </p:cNvSpPr>
            <p:nvPr/>
          </p:nvSpPr>
          <p:spPr bwMode="auto">
            <a:xfrm rot="1916226">
              <a:off x="975" y="218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79" name="TextBox 208"/>
            <p:cNvSpPr txBox="1">
              <a:spLocks noChangeArrowheads="1"/>
            </p:cNvSpPr>
            <p:nvPr/>
          </p:nvSpPr>
          <p:spPr bwMode="auto">
            <a:xfrm rot="1916226">
              <a:off x="1118" y="227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0" name="TextBox 209"/>
            <p:cNvSpPr txBox="1">
              <a:spLocks noChangeArrowheads="1"/>
            </p:cNvSpPr>
            <p:nvPr/>
          </p:nvSpPr>
          <p:spPr bwMode="auto">
            <a:xfrm rot="1916226">
              <a:off x="1247" y="236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1" name="TextBox 210"/>
            <p:cNvSpPr txBox="1">
              <a:spLocks noChangeArrowheads="1"/>
            </p:cNvSpPr>
            <p:nvPr/>
          </p:nvSpPr>
          <p:spPr bwMode="auto">
            <a:xfrm rot="1916226">
              <a:off x="1383" y="245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2" name="TextBox 211"/>
            <p:cNvSpPr txBox="1">
              <a:spLocks noChangeArrowheads="1"/>
            </p:cNvSpPr>
            <p:nvPr/>
          </p:nvSpPr>
          <p:spPr bwMode="auto">
            <a:xfrm rot="1916226">
              <a:off x="1520" y="253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3" name="TextBox 212"/>
            <p:cNvSpPr txBox="1">
              <a:spLocks noChangeArrowheads="1"/>
            </p:cNvSpPr>
            <p:nvPr/>
          </p:nvSpPr>
          <p:spPr bwMode="auto">
            <a:xfrm rot="1916226">
              <a:off x="1657" y="262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4" name="TextBox 213"/>
            <p:cNvSpPr txBox="1">
              <a:spLocks noChangeArrowheads="1"/>
            </p:cNvSpPr>
            <p:nvPr/>
          </p:nvSpPr>
          <p:spPr bwMode="auto">
            <a:xfrm rot="1916226">
              <a:off x="1793" y="270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5" name="TextBox 214"/>
            <p:cNvSpPr txBox="1">
              <a:spLocks noChangeArrowheads="1"/>
            </p:cNvSpPr>
            <p:nvPr/>
          </p:nvSpPr>
          <p:spPr bwMode="auto">
            <a:xfrm rot="1916226">
              <a:off x="1934" y="279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6" name="TextBox 215"/>
            <p:cNvSpPr txBox="1">
              <a:spLocks noChangeArrowheads="1"/>
            </p:cNvSpPr>
            <p:nvPr/>
          </p:nvSpPr>
          <p:spPr bwMode="auto">
            <a:xfrm rot="1916226">
              <a:off x="2071" y="288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7" name="TextBox 216"/>
            <p:cNvSpPr txBox="1">
              <a:spLocks noChangeArrowheads="1"/>
            </p:cNvSpPr>
            <p:nvPr/>
          </p:nvSpPr>
          <p:spPr bwMode="auto">
            <a:xfrm rot="1916226">
              <a:off x="2200" y="296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8" name="TextBox 217"/>
            <p:cNvSpPr txBox="1">
              <a:spLocks noChangeArrowheads="1"/>
            </p:cNvSpPr>
            <p:nvPr/>
          </p:nvSpPr>
          <p:spPr bwMode="auto">
            <a:xfrm rot="1916226">
              <a:off x="2335" y="305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89" name="TextBox 218"/>
            <p:cNvSpPr txBox="1">
              <a:spLocks noChangeArrowheads="1"/>
            </p:cNvSpPr>
            <p:nvPr/>
          </p:nvSpPr>
          <p:spPr bwMode="auto">
            <a:xfrm rot="1916226">
              <a:off x="2466" y="313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0" name="TextBox 219"/>
            <p:cNvSpPr txBox="1">
              <a:spLocks noChangeArrowheads="1"/>
            </p:cNvSpPr>
            <p:nvPr/>
          </p:nvSpPr>
          <p:spPr bwMode="auto">
            <a:xfrm rot="1916226">
              <a:off x="977" y="229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1" name="TextBox 220"/>
            <p:cNvSpPr txBox="1">
              <a:spLocks noChangeArrowheads="1"/>
            </p:cNvSpPr>
            <p:nvPr/>
          </p:nvSpPr>
          <p:spPr bwMode="auto">
            <a:xfrm rot="1916226">
              <a:off x="1118" y="238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2" name="TextBox 221"/>
            <p:cNvSpPr txBox="1">
              <a:spLocks noChangeArrowheads="1"/>
            </p:cNvSpPr>
            <p:nvPr/>
          </p:nvSpPr>
          <p:spPr bwMode="auto">
            <a:xfrm rot="1916226">
              <a:off x="1250" y="247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3" name="TextBox 222"/>
            <p:cNvSpPr txBox="1">
              <a:spLocks noChangeArrowheads="1"/>
            </p:cNvSpPr>
            <p:nvPr/>
          </p:nvSpPr>
          <p:spPr bwMode="auto">
            <a:xfrm rot="1916226">
              <a:off x="1384" y="255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4" name="TextBox 223"/>
            <p:cNvSpPr txBox="1">
              <a:spLocks noChangeArrowheads="1"/>
            </p:cNvSpPr>
            <p:nvPr/>
          </p:nvSpPr>
          <p:spPr bwMode="auto">
            <a:xfrm rot="1916226">
              <a:off x="1520" y="264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5" name="TextBox 224"/>
            <p:cNvSpPr txBox="1">
              <a:spLocks noChangeArrowheads="1"/>
            </p:cNvSpPr>
            <p:nvPr/>
          </p:nvSpPr>
          <p:spPr bwMode="auto">
            <a:xfrm rot="1916226">
              <a:off x="1658" y="272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6" name="TextBox 225"/>
            <p:cNvSpPr txBox="1">
              <a:spLocks noChangeArrowheads="1"/>
            </p:cNvSpPr>
            <p:nvPr/>
          </p:nvSpPr>
          <p:spPr bwMode="auto">
            <a:xfrm rot="1916226">
              <a:off x="1794" y="281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7" name="TextBox 226"/>
            <p:cNvSpPr txBox="1">
              <a:spLocks noChangeArrowheads="1"/>
            </p:cNvSpPr>
            <p:nvPr/>
          </p:nvSpPr>
          <p:spPr bwMode="auto">
            <a:xfrm rot="1916226">
              <a:off x="1935" y="290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8" name="TextBox 227"/>
            <p:cNvSpPr txBox="1">
              <a:spLocks noChangeArrowheads="1"/>
            </p:cNvSpPr>
            <p:nvPr/>
          </p:nvSpPr>
          <p:spPr bwMode="auto">
            <a:xfrm rot="1916226">
              <a:off x="2071" y="298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699" name="TextBox 228"/>
            <p:cNvSpPr txBox="1">
              <a:spLocks noChangeArrowheads="1"/>
            </p:cNvSpPr>
            <p:nvPr/>
          </p:nvSpPr>
          <p:spPr bwMode="auto">
            <a:xfrm rot="1916226">
              <a:off x="2200" y="307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0" name="TextBox 229"/>
            <p:cNvSpPr txBox="1">
              <a:spLocks noChangeArrowheads="1"/>
            </p:cNvSpPr>
            <p:nvPr/>
          </p:nvSpPr>
          <p:spPr bwMode="auto">
            <a:xfrm rot="1916226">
              <a:off x="2338" y="315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1" name="TextBox 230"/>
            <p:cNvSpPr txBox="1">
              <a:spLocks noChangeArrowheads="1"/>
            </p:cNvSpPr>
            <p:nvPr/>
          </p:nvSpPr>
          <p:spPr bwMode="auto">
            <a:xfrm rot="1916226">
              <a:off x="2467" y="323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2" name="TextBox 231"/>
            <p:cNvSpPr txBox="1">
              <a:spLocks noChangeArrowheads="1"/>
            </p:cNvSpPr>
            <p:nvPr/>
          </p:nvSpPr>
          <p:spPr bwMode="auto">
            <a:xfrm rot="1916226">
              <a:off x="968" y="238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3" name="TextBox 232"/>
            <p:cNvSpPr txBox="1">
              <a:spLocks noChangeArrowheads="1"/>
            </p:cNvSpPr>
            <p:nvPr/>
          </p:nvSpPr>
          <p:spPr bwMode="auto">
            <a:xfrm rot="1916226">
              <a:off x="1110" y="247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4" name="TextBox 233"/>
            <p:cNvSpPr txBox="1">
              <a:spLocks noChangeArrowheads="1"/>
            </p:cNvSpPr>
            <p:nvPr/>
          </p:nvSpPr>
          <p:spPr bwMode="auto">
            <a:xfrm rot="1916226">
              <a:off x="1239" y="256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5" name="TextBox 234"/>
            <p:cNvSpPr txBox="1">
              <a:spLocks noChangeArrowheads="1"/>
            </p:cNvSpPr>
            <p:nvPr/>
          </p:nvSpPr>
          <p:spPr bwMode="auto">
            <a:xfrm rot="1916226">
              <a:off x="1375" y="265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6" name="TextBox 235"/>
            <p:cNvSpPr txBox="1">
              <a:spLocks noChangeArrowheads="1"/>
            </p:cNvSpPr>
            <p:nvPr/>
          </p:nvSpPr>
          <p:spPr bwMode="auto">
            <a:xfrm rot="1916226">
              <a:off x="1512" y="273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7" name="TextBox 236"/>
            <p:cNvSpPr txBox="1">
              <a:spLocks noChangeArrowheads="1"/>
            </p:cNvSpPr>
            <p:nvPr/>
          </p:nvSpPr>
          <p:spPr bwMode="auto">
            <a:xfrm rot="1916226">
              <a:off x="1648" y="282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8" name="TextBox 237"/>
            <p:cNvSpPr txBox="1">
              <a:spLocks noChangeArrowheads="1"/>
            </p:cNvSpPr>
            <p:nvPr/>
          </p:nvSpPr>
          <p:spPr bwMode="auto">
            <a:xfrm rot="1916226">
              <a:off x="1784" y="290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09" name="TextBox 238"/>
            <p:cNvSpPr txBox="1">
              <a:spLocks noChangeArrowheads="1"/>
            </p:cNvSpPr>
            <p:nvPr/>
          </p:nvSpPr>
          <p:spPr bwMode="auto">
            <a:xfrm rot="1916226">
              <a:off x="1925" y="299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0" name="TextBox 239"/>
            <p:cNvSpPr txBox="1">
              <a:spLocks noChangeArrowheads="1"/>
            </p:cNvSpPr>
            <p:nvPr/>
          </p:nvSpPr>
          <p:spPr bwMode="auto">
            <a:xfrm rot="1916226">
              <a:off x="2062" y="308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1" name="TextBox 240"/>
            <p:cNvSpPr txBox="1">
              <a:spLocks noChangeArrowheads="1"/>
            </p:cNvSpPr>
            <p:nvPr/>
          </p:nvSpPr>
          <p:spPr bwMode="auto">
            <a:xfrm rot="1916226">
              <a:off x="2192" y="317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2" name="TextBox 241"/>
            <p:cNvSpPr txBox="1">
              <a:spLocks noChangeArrowheads="1"/>
            </p:cNvSpPr>
            <p:nvPr/>
          </p:nvSpPr>
          <p:spPr bwMode="auto">
            <a:xfrm rot="1916226">
              <a:off x="2329" y="325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3" name="TextBox 242"/>
            <p:cNvSpPr txBox="1">
              <a:spLocks noChangeArrowheads="1"/>
            </p:cNvSpPr>
            <p:nvPr/>
          </p:nvSpPr>
          <p:spPr bwMode="auto">
            <a:xfrm rot="1916226">
              <a:off x="2457" y="333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4" name="TextBox 243"/>
            <p:cNvSpPr txBox="1">
              <a:spLocks noChangeArrowheads="1"/>
            </p:cNvSpPr>
            <p:nvPr/>
          </p:nvSpPr>
          <p:spPr bwMode="auto">
            <a:xfrm rot="1916226">
              <a:off x="974" y="248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5" name="TextBox 244"/>
            <p:cNvSpPr txBox="1">
              <a:spLocks noChangeArrowheads="1"/>
            </p:cNvSpPr>
            <p:nvPr/>
          </p:nvSpPr>
          <p:spPr bwMode="auto">
            <a:xfrm rot="1916226">
              <a:off x="1117" y="257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6" name="TextBox 245"/>
            <p:cNvSpPr txBox="1">
              <a:spLocks noChangeArrowheads="1"/>
            </p:cNvSpPr>
            <p:nvPr/>
          </p:nvSpPr>
          <p:spPr bwMode="auto">
            <a:xfrm rot="1916226">
              <a:off x="1246" y="266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7" name="TextBox 246"/>
            <p:cNvSpPr txBox="1">
              <a:spLocks noChangeArrowheads="1"/>
            </p:cNvSpPr>
            <p:nvPr/>
          </p:nvSpPr>
          <p:spPr bwMode="auto">
            <a:xfrm rot="1916226">
              <a:off x="1383" y="274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8" name="TextBox 247"/>
            <p:cNvSpPr txBox="1">
              <a:spLocks noChangeArrowheads="1"/>
            </p:cNvSpPr>
            <p:nvPr/>
          </p:nvSpPr>
          <p:spPr bwMode="auto">
            <a:xfrm rot="1916226">
              <a:off x="1520" y="282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19" name="TextBox 248"/>
            <p:cNvSpPr txBox="1">
              <a:spLocks noChangeArrowheads="1"/>
            </p:cNvSpPr>
            <p:nvPr/>
          </p:nvSpPr>
          <p:spPr bwMode="auto">
            <a:xfrm rot="1916226">
              <a:off x="1655" y="291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0" name="TextBox 249"/>
            <p:cNvSpPr txBox="1">
              <a:spLocks noChangeArrowheads="1"/>
            </p:cNvSpPr>
            <p:nvPr/>
          </p:nvSpPr>
          <p:spPr bwMode="auto">
            <a:xfrm rot="1916226">
              <a:off x="1790" y="300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1" name="TextBox 250"/>
            <p:cNvSpPr txBox="1">
              <a:spLocks noChangeArrowheads="1"/>
            </p:cNvSpPr>
            <p:nvPr/>
          </p:nvSpPr>
          <p:spPr bwMode="auto">
            <a:xfrm rot="1916226">
              <a:off x="1933" y="309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2" name="TextBox 251"/>
            <p:cNvSpPr txBox="1">
              <a:spLocks noChangeArrowheads="1"/>
            </p:cNvSpPr>
            <p:nvPr/>
          </p:nvSpPr>
          <p:spPr bwMode="auto">
            <a:xfrm rot="1916226">
              <a:off x="2070" y="317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3" name="TextBox 252"/>
            <p:cNvSpPr txBox="1">
              <a:spLocks noChangeArrowheads="1"/>
            </p:cNvSpPr>
            <p:nvPr/>
          </p:nvSpPr>
          <p:spPr bwMode="auto">
            <a:xfrm rot="1916226">
              <a:off x="2199" y="326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4" name="TextBox 253"/>
            <p:cNvSpPr txBox="1">
              <a:spLocks noChangeArrowheads="1"/>
            </p:cNvSpPr>
            <p:nvPr/>
          </p:nvSpPr>
          <p:spPr bwMode="auto">
            <a:xfrm rot="1916226">
              <a:off x="2336" y="334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5" name="TextBox 254"/>
            <p:cNvSpPr txBox="1">
              <a:spLocks noChangeArrowheads="1"/>
            </p:cNvSpPr>
            <p:nvPr/>
          </p:nvSpPr>
          <p:spPr bwMode="auto">
            <a:xfrm rot="1916226">
              <a:off x="2465" y="342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6" name="TextBox 255"/>
            <p:cNvSpPr txBox="1">
              <a:spLocks noChangeArrowheads="1"/>
            </p:cNvSpPr>
            <p:nvPr/>
          </p:nvSpPr>
          <p:spPr bwMode="auto">
            <a:xfrm rot="1916226">
              <a:off x="966" y="257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7" name="TextBox 256"/>
            <p:cNvSpPr txBox="1">
              <a:spLocks noChangeArrowheads="1"/>
            </p:cNvSpPr>
            <p:nvPr/>
          </p:nvSpPr>
          <p:spPr bwMode="auto">
            <a:xfrm rot="1916226">
              <a:off x="1108" y="267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8" name="TextBox 257"/>
            <p:cNvSpPr txBox="1">
              <a:spLocks noChangeArrowheads="1"/>
            </p:cNvSpPr>
            <p:nvPr/>
          </p:nvSpPr>
          <p:spPr bwMode="auto">
            <a:xfrm rot="1916226">
              <a:off x="1237" y="275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29" name="TextBox 258"/>
            <p:cNvSpPr txBox="1">
              <a:spLocks noChangeArrowheads="1"/>
            </p:cNvSpPr>
            <p:nvPr/>
          </p:nvSpPr>
          <p:spPr bwMode="auto">
            <a:xfrm rot="1916226">
              <a:off x="1373" y="284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0" name="TextBox 259"/>
            <p:cNvSpPr txBox="1">
              <a:spLocks noChangeArrowheads="1"/>
            </p:cNvSpPr>
            <p:nvPr/>
          </p:nvSpPr>
          <p:spPr bwMode="auto">
            <a:xfrm rot="1916226">
              <a:off x="1510" y="292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1" name="TextBox 260"/>
            <p:cNvSpPr txBox="1">
              <a:spLocks noChangeArrowheads="1"/>
            </p:cNvSpPr>
            <p:nvPr/>
          </p:nvSpPr>
          <p:spPr bwMode="auto">
            <a:xfrm rot="1916226">
              <a:off x="1647" y="301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2" name="TextBox 261"/>
            <p:cNvSpPr txBox="1">
              <a:spLocks noChangeArrowheads="1"/>
            </p:cNvSpPr>
            <p:nvPr/>
          </p:nvSpPr>
          <p:spPr bwMode="auto">
            <a:xfrm rot="1916226">
              <a:off x="1783" y="309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3" name="TextBox 262"/>
            <p:cNvSpPr txBox="1">
              <a:spLocks noChangeArrowheads="1"/>
            </p:cNvSpPr>
            <p:nvPr/>
          </p:nvSpPr>
          <p:spPr bwMode="auto">
            <a:xfrm rot="1916226">
              <a:off x="1924" y="318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4" name="TextBox 263"/>
            <p:cNvSpPr txBox="1">
              <a:spLocks noChangeArrowheads="1"/>
            </p:cNvSpPr>
            <p:nvPr/>
          </p:nvSpPr>
          <p:spPr bwMode="auto">
            <a:xfrm rot="1916226">
              <a:off x="2061" y="327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5" name="TextBox 264"/>
            <p:cNvSpPr txBox="1">
              <a:spLocks noChangeArrowheads="1"/>
            </p:cNvSpPr>
            <p:nvPr/>
          </p:nvSpPr>
          <p:spPr bwMode="auto">
            <a:xfrm rot="1916226">
              <a:off x="2191" y="335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6" name="TextBox 265"/>
            <p:cNvSpPr txBox="1">
              <a:spLocks noChangeArrowheads="1"/>
            </p:cNvSpPr>
            <p:nvPr/>
          </p:nvSpPr>
          <p:spPr bwMode="auto">
            <a:xfrm rot="1916226">
              <a:off x="2327" y="344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7" name="TextBox 266"/>
            <p:cNvSpPr txBox="1">
              <a:spLocks noChangeArrowheads="1"/>
            </p:cNvSpPr>
            <p:nvPr/>
          </p:nvSpPr>
          <p:spPr bwMode="auto">
            <a:xfrm rot="1916226">
              <a:off x="2457" y="352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8" name="TextBox 267"/>
            <p:cNvSpPr txBox="1">
              <a:spLocks noChangeArrowheads="1"/>
            </p:cNvSpPr>
            <p:nvPr/>
          </p:nvSpPr>
          <p:spPr bwMode="auto">
            <a:xfrm rot="1916226">
              <a:off x="962" y="267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39" name="TextBox 268"/>
            <p:cNvSpPr txBox="1">
              <a:spLocks noChangeArrowheads="1"/>
            </p:cNvSpPr>
            <p:nvPr/>
          </p:nvSpPr>
          <p:spPr bwMode="auto">
            <a:xfrm rot="1916226">
              <a:off x="1105" y="276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0" name="TextBox 269"/>
            <p:cNvSpPr txBox="1">
              <a:spLocks noChangeArrowheads="1"/>
            </p:cNvSpPr>
            <p:nvPr/>
          </p:nvSpPr>
          <p:spPr bwMode="auto">
            <a:xfrm rot="1916226">
              <a:off x="1234" y="285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1" name="TextBox 270"/>
            <p:cNvSpPr txBox="1">
              <a:spLocks noChangeArrowheads="1"/>
            </p:cNvSpPr>
            <p:nvPr/>
          </p:nvSpPr>
          <p:spPr bwMode="auto">
            <a:xfrm rot="1916226">
              <a:off x="1371" y="293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2" name="TextBox 271"/>
            <p:cNvSpPr txBox="1">
              <a:spLocks noChangeArrowheads="1"/>
            </p:cNvSpPr>
            <p:nvPr/>
          </p:nvSpPr>
          <p:spPr bwMode="auto">
            <a:xfrm rot="1916226">
              <a:off x="1507" y="302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3" name="TextBox 272"/>
            <p:cNvSpPr txBox="1">
              <a:spLocks noChangeArrowheads="1"/>
            </p:cNvSpPr>
            <p:nvPr/>
          </p:nvSpPr>
          <p:spPr bwMode="auto">
            <a:xfrm rot="1916226">
              <a:off x="1642" y="310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4" name="TextBox 273"/>
            <p:cNvSpPr txBox="1">
              <a:spLocks noChangeArrowheads="1"/>
            </p:cNvSpPr>
            <p:nvPr/>
          </p:nvSpPr>
          <p:spPr bwMode="auto">
            <a:xfrm rot="1916226">
              <a:off x="1777" y="319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5" name="TextBox 274"/>
            <p:cNvSpPr txBox="1">
              <a:spLocks noChangeArrowheads="1"/>
            </p:cNvSpPr>
            <p:nvPr/>
          </p:nvSpPr>
          <p:spPr bwMode="auto">
            <a:xfrm rot="1916226">
              <a:off x="1922" y="3286"/>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6" name="TextBox 275"/>
            <p:cNvSpPr txBox="1">
              <a:spLocks noChangeArrowheads="1"/>
            </p:cNvSpPr>
            <p:nvPr/>
          </p:nvSpPr>
          <p:spPr bwMode="auto">
            <a:xfrm rot="1916226">
              <a:off x="2057" y="336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7" name="TextBox 276"/>
            <p:cNvSpPr txBox="1">
              <a:spLocks noChangeArrowheads="1"/>
            </p:cNvSpPr>
            <p:nvPr/>
          </p:nvSpPr>
          <p:spPr bwMode="auto">
            <a:xfrm rot="1916226">
              <a:off x="2188" y="345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8" name="TextBox 277"/>
            <p:cNvSpPr txBox="1">
              <a:spLocks noChangeArrowheads="1"/>
            </p:cNvSpPr>
            <p:nvPr/>
          </p:nvSpPr>
          <p:spPr bwMode="auto">
            <a:xfrm rot="1916226">
              <a:off x="2323" y="3538"/>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49" name="TextBox 278"/>
            <p:cNvSpPr txBox="1">
              <a:spLocks noChangeArrowheads="1"/>
            </p:cNvSpPr>
            <p:nvPr/>
          </p:nvSpPr>
          <p:spPr bwMode="auto">
            <a:xfrm rot="1916226">
              <a:off x="2452" y="3617"/>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0" name="TextBox 279"/>
            <p:cNvSpPr txBox="1">
              <a:spLocks noChangeArrowheads="1"/>
            </p:cNvSpPr>
            <p:nvPr/>
          </p:nvSpPr>
          <p:spPr bwMode="auto">
            <a:xfrm rot="1916226">
              <a:off x="959" y="2771"/>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1" name="TextBox 280"/>
            <p:cNvSpPr txBox="1">
              <a:spLocks noChangeArrowheads="1"/>
            </p:cNvSpPr>
            <p:nvPr/>
          </p:nvSpPr>
          <p:spPr bwMode="auto">
            <a:xfrm rot="1916226">
              <a:off x="1100" y="286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2" name="TextBox 281"/>
            <p:cNvSpPr txBox="1">
              <a:spLocks noChangeArrowheads="1"/>
            </p:cNvSpPr>
            <p:nvPr/>
          </p:nvSpPr>
          <p:spPr bwMode="auto">
            <a:xfrm rot="1916226">
              <a:off x="1231" y="2950"/>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3" name="TextBox 282"/>
            <p:cNvSpPr txBox="1">
              <a:spLocks noChangeArrowheads="1"/>
            </p:cNvSpPr>
            <p:nvPr/>
          </p:nvSpPr>
          <p:spPr bwMode="auto">
            <a:xfrm rot="1916226">
              <a:off x="1369" y="303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4" name="TextBox 283"/>
            <p:cNvSpPr txBox="1">
              <a:spLocks noChangeArrowheads="1"/>
            </p:cNvSpPr>
            <p:nvPr/>
          </p:nvSpPr>
          <p:spPr bwMode="auto">
            <a:xfrm rot="1916226">
              <a:off x="1503" y="311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5" name="TextBox 284"/>
            <p:cNvSpPr txBox="1">
              <a:spLocks noChangeArrowheads="1"/>
            </p:cNvSpPr>
            <p:nvPr/>
          </p:nvSpPr>
          <p:spPr bwMode="auto">
            <a:xfrm rot="1916226">
              <a:off x="1639" y="320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6" name="TextBox 285"/>
            <p:cNvSpPr txBox="1">
              <a:spLocks noChangeArrowheads="1"/>
            </p:cNvSpPr>
            <p:nvPr/>
          </p:nvSpPr>
          <p:spPr bwMode="auto">
            <a:xfrm rot="1916226">
              <a:off x="1775" y="3289"/>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7" name="TextBox 286"/>
            <p:cNvSpPr txBox="1">
              <a:spLocks noChangeArrowheads="1"/>
            </p:cNvSpPr>
            <p:nvPr/>
          </p:nvSpPr>
          <p:spPr bwMode="auto">
            <a:xfrm rot="1916226">
              <a:off x="1918" y="3382"/>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8" name="TextBox 287"/>
            <p:cNvSpPr txBox="1">
              <a:spLocks noChangeArrowheads="1"/>
            </p:cNvSpPr>
            <p:nvPr/>
          </p:nvSpPr>
          <p:spPr bwMode="auto">
            <a:xfrm rot="1916226">
              <a:off x="2053" y="3465"/>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59" name="TextBox 288"/>
            <p:cNvSpPr txBox="1">
              <a:spLocks noChangeArrowheads="1"/>
            </p:cNvSpPr>
            <p:nvPr/>
          </p:nvSpPr>
          <p:spPr bwMode="auto">
            <a:xfrm rot="1916226">
              <a:off x="2182" y="355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60" name="TextBox 289"/>
            <p:cNvSpPr txBox="1">
              <a:spLocks noChangeArrowheads="1"/>
            </p:cNvSpPr>
            <p:nvPr/>
          </p:nvSpPr>
          <p:spPr bwMode="auto">
            <a:xfrm rot="1916226">
              <a:off x="2319" y="3634"/>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67761" name="TextBox 290"/>
            <p:cNvSpPr txBox="1">
              <a:spLocks noChangeArrowheads="1"/>
            </p:cNvSpPr>
            <p:nvPr/>
          </p:nvSpPr>
          <p:spPr bwMode="auto">
            <a:xfrm rot="1916226">
              <a:off x="2448" y="3713"/>
              <a:ext cx="27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t>CVE</a:t>
              </a:r>
            </a:p>
          </p:txBody>
        </p:sp>
        <p:sp>
          <p:nvSpPr>
            <p:cNvPr id="26" name="Parallelogram 25"/>
            <p:cNvSpPr>
              <a:spLocks noChangeArrowheads="1"/>
            </p:cNvSpPr>
            <p:nvPr/>
          </p:nvSpPr>
          <p:spPr bwMode="auto">
            <a:xfrm rot="5400000">
              <a:off x="835" y="1951"/>
              <a:ext cx="1506" cy="1117"/>
            </a:xfrm>
            <a:prstGeom prst="parallelogram">
              <a:avLst>
                <a:gd name="adj" fmla="val 63218"/>
              </a:avLst>
            </a:prstGeom>
            <a:solidFill>
              <a:srgbClr val="008000">
                <a:alpha val="50980"/>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293" name="Parallelogram 292"/>
            <p:cNvSpPr>
              <a:spLocks noChangeArrowheads="1"/>
            </p:cNvSpPr>
            <p:nvPr/>
          </p:nvSpPr>
          <p:spPr bwMode="auto">
            <a:xfrm rot="5400000">
              <a:off x="1715" y="2606"/>
              <a:ext cx="1391" cy="525"/>
            </a:xfrm>
            <a:prstGeom prst="parallelogram">
              <a:avLst>
                <a:gd name="adj" fmla="val 60080"/>
              </a:avLst>
            </a:prstGeom>
            <a:solidFill>
              <a:srgbClr val="FFFF00">
                <a:alpha val="50980"/>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294" name="Parallelogram 293"/>
            <p:cNvSpPr>
              <a:spLocks noChangeArrowheads="1"/>
            </p:cNvSpPr>
            <p:nvPr/>
          </p:nvSpPr>
          <p:spPr bwMode="auto">
            <a:xfrm rot="5400000">
              <a:off x="974" y="2619"/>
              <a:ext cx="654" cy="541"/>
            </a:xfrm>
            <a:prstGeom prst="parallelogram">
              <a:avLst>
                <a:gd name="adj" fmla="val 58770"/>
              </a:avLst>
            </a:prstGeom>
            <a:solidFill>
              <a:srgbClr val="FF6600">
                <a:alpha val="50980"/>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7765" name="TextBox 26"/>
            <p:cNvSpPr txBox="1">
              <a:spLocks noChangeArrowheads="1"/>
            </p:cNvSpPr>
            <p:nvPr/>
          </p:nvSpPr>
          <p:spPr bwMode="auto">
            <a:xfrm rot="1875858">
              <a:off x="1314" y="2430"/>
              <a:ext cx="6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solidFill>
                    <a:schemeClr val="bg1"/>
                  </a:solidFill>
                </a:rPr>
                <a:t>Patched</a:t>
              </a:r>
            </a:p>
          </p:txBody>
        </p:sp>
        <p:sp>
          <p:nvSpPr>
            <p:cNvPr id="67767" name="TextBox 296"/>
            <p:cNvSpPr txBox="1">
              <a:spLocks noChangeArrowheads="1"/>
            </p:cNvSpPr>
            <p:nvPr/>
          </p:nvSpPr>
          <p:spPr bwMode="auto">
            <a:xfrm rot="1779174">
              <a:off x="1081" y="2813"/>
              <a:ext cx="50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solidFill>
                    <a:srgbClr val="000000"/>
                  </a:solidFill>
                </a:rPr>
                <a:t>Critical</a:t>
              </a:r>
            </a:p>
          </p:txBody>
        </p:sp>
        <p:sp>
          <p:nvSpPr>
            <p:cNvPr id="185" name="Parallelogram 184"/>
            <p:cNvSpPr>
              <a:spLocks noChangeArrowheads="1"/>
            </p:cNvSpPr>
            <p:nvPr/>
          </p:nvSpPr>
          <p:spPr bwMode="auto">
            <a:xfrm rot="5400000">
              <a:off x="2084" y="3325"/>
              <a:ext cx="647" cy="515"/>
            </a:xfrm>
            <a:prstGeom prst="parallelogram">
              <a:avLst>
                <a:gd name="adj" fmla="val 62176"/>
              </a:avLst>
            </a:prstGeom>
            <a:solidFill>
              <a:srgbClr val="FF0000">
                <a:alpha val="80000"/>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2" name="Parallelogram 25"/>
            <p:cNvSpPr>
              <a:spLocks noChangeArrowheads="1"/>
            </p:cNvSpPr>
            <p:nvPr/>
          </p:nvSpPr>
          <p:spPr bwMode="auto">
            <a:xfrm rot="5400000">
              <a:off x="1071" y="1405"/>
              <a:ext cx="1021" cy="1116"/>
            </a:xfrm>
            <a:prstGeom prst="parallelogram">
              <a:avLst>
                <a:gd name="adj" fmla="val 69972"/>
              </a:avLst>
            </a:prstGeom>
            <a:solidFill>
              <a:srgbClr val="00FF00">
                <a:alpha val="50999"/>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7773" name="TextBox 295"/>
            <p:cNvSpPr txBox="1">
              <a:spLocks noChangeArrowheads="1"/>
            </p:cNvSpPr>
            <p:nvPr/>
          </p:nvSpPr>
          <p:spPr bwMode="auto">
            <a:xfrm rot="1875417">
              <a:off x="2154" y="2883"/>
              <a:ext cx="55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t>Blocked</a:t>
              </a:r>
            </a:p>
          </p:txBody>
        </p:sp>
        <p:sp>
          <p:nvSpPr>
            <p:cNvPr id="67766" name="TextBox 295"/>
            <p:cNvSpPr txBox="1">
              <a:spLocks noChangeArrowheads="1"/>
            </p:cNvSpPr>
            <p:nvPr/>
          </p:nvSpPr>
          <p:spPr bwMode="auto">
            <a:xfrm rot="1996123">
              <a:off x="1335" y="1890"/>
              <a:ext cx="65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t>Not active</a:t>
              </a:r>
            </a:p>
          </p:txBody>
        </p:sp>
        <p:sp>
          <p:nvSpPr>
            <p:cNvPr id="67775" name="TextBox 296"/>
            <p:cNvSpPr txBox="1">
              <a:spLocks noChangeArrowheads="1"/>
            </p:cNvSpPr>
            <p:nvPr/>
          </p:nvSpPr>
          <p:spPr bwMode="auto">
            <a:xfrm rot="1779174">
              <a:off x="2106" y="3514"/>
              <a:ext cx="65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solidFill>
                    <a:srgbClr val="000000"/>
                  </a:solidFill>
                </a:rPr>
                <a:t>Exploited!</a:t>
              </a:r>
            </a:p>
          </p:txBody>
        </p:sp>
        <p:sp>
          <p:nvSpPr>
            <p:cNvPr id="3" name="Parallelogram 184"/>
            <p:cNvSpPr>
              <a:spLocks noChangeArrowheads="1"/>
            </p:cNvSpPr>
            <p:nvPr/>
          </p:nvSpPr>
          <p:spPr bwMode="auto">
            <a:xfrm rot="5400000">
              <a:off x="1523" y="2946"/>
              <a:ext cx="664" cy="568"/>
            </a:xfrm>
            <a:prstGeom prst="parallelogram">
              <a:avLst>
                <a:gd name="adj" fmla="val 63143"/>
              </a:avLst>
            </a:prstGeom>
            <a:solidFill>
              <a:srgbClr val="FF0000">
                <a:alpha val="50980"/>
              </a:srgbClr>
            </a:solidFill>
            <a:ln w="9525">
              <a:solidFill>
                <a:srgbClr val="B6DCDF"/>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7779" name="TextBox 296"/>
            <p:cNvSpPr txBox="1">
              <a:spLocks noChangeArrowheads="1"/>
            </p:cNvSpPr>
            <p:nvPr/>
          </p:nvSpPr>
          <p:spPr bwMode="auto">
            <a:xfrm rot="1779174">
              <a:off x="1606" y="3136"/>
              <a:ext cx="51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667" b="1" baseline="3000">
                  <a:solidFill>
                    <a:srgbClr val="000000"/>
                  </a:solidFill>
                </a:rPr>
                <a:t>At risk!</a:t>
              </a:r>
            </a:p>
          </p:txBody>
        </p:sp>
      </p:grpSp>
      <p:grpSp>
        <p:nvGrpSpPr>
          <p:cNvPr id="68319" name="Group 735"/>
          <p:cNvGrpSpPr>
            <a:grpSpLocks/>
          </p:cNvGrpSpPr>
          <p:nvPr/>
        </p:nvGrpSpPr>
        <p:grpSpPr bwMode="auto">
          <a:xfrm>
            <a:off x="1062301" y="1455209"/>
            <a:ext cx="2821783" cy="3804708"/>
            <a:chOff x="-1867" y="1070"/>
            <a:chExt cx="2133" cy="2876"/>
          </a:xfrm>
        </p:grpSpPr>
        <p:grpSp>
          <p:nvGrpSpPr>
            <p:cNvPr id="67793" name="Group 4"/>
            <p:cNvGrpSpPr>
              <a:grpSpLocks/>
            </p:cNvGrpSpPr>
            <p:nvPr/>
          </p:nvGrpSpPr>
          <p:grpSpPr bwMode="auto">
            <a:xfrm>
              <a:off x="-1527" y="1070"/>
              <a:ext cx="1793" cy="2546"/>
              <a:chOff x="5368568" y="1564746"/>
              <a:chExt cx="3620536" cy="5140325"/>
            </a:xfrm>
          </p:grpSpPr>
          <p:sp>
            <p:nvSpPr>
              <p:cNvPr id="534" name="Parallelogram 533"/>
              <p:cNvSpPr>
                <a:spLocks noChangeArrowheads="1"/>
              </p:cNvSpPr>
              <p:nvPr/>
            </p:nvSpPr>
            <p:spPr bwMode="auto">
              <a:xfrm rot="5400000">
                <a:off x="4598555" y="2407560"/>
                <a:ext cx="5140325" cy="3454698"/>
              </a:xfrm>
              <a:prstGeom prst="parallelogram">
                <a:avLst>
                  <a:gd name="adj" fmla="val 57788"/>
                </a:avLst>
              </a:prstGeom>
              <a:gradFill rotWithShape="1">
                <a:gsLst>
                  <a:gs pos="0">
                    <a:srgbClr val="CBFFFF"/>
                  </a:gs>
                  <a:gs pos="100000">
                    <a:srgbClr val="B5E5E9"/>
                  </a:gs>
                </a:gsLst>
                <a:lin ang="5400000"/>
              </a:gradFill>
              <a:ln w="57150">
                <a:solidFill>
                  <a:srgbClr val="008000"/>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0000"/>
                  </a:solidFill>
                </a:endParaRPr>
              </a:p>
            </p:txBody>
          </p:sp>
          <p:sp>
            <p:nvSpPr>
              <p:cNvPr id="67795" name="TextBox 23"/>
              <p:cNvSpPr txBox="1">
                <a:spLocks noChangeArrowheads="1"/>
              </p:cNvSpPr>
              <p:nvPr/>
            </p:nvSpPr>
            <p:spPr bwMode="auto">
              <a:xfrm rot="1785530">
                <a:off x="6099251" y="2598912"/>
                <a:ext cx="2425651" cy="41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167" b="1" i="1"/>
                  <a:t>Your Vulnerabilities</a:t>
                </a:r>
              </a:p>
            </p:txBody>
          </p:sp>
          <p:sp>
            <p:nvSpPr>
              <p:cNvPr id="67796" name="TextBox 24"/>
              <p:cNvSpPr txBox="1">
                <a:spLocks noChangeArrowheads="1"/>
              </p:cNvSpPr>
              <p:nvPr/>
            </p:nvSpPr>
            <p:spPr bwMode="auto">
              <a:xfrm rot="1916226">
                <a:off x="5429094" y="2149852"/>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797" name="TextBox 123"/>
              <p:cNvSpPr txBox="1">
                <a:spLocks noChangeArrowheads="1"/>
              </p:cNvSpPr>
              <p:nvPr/>
            </p:nvSpPr>
            <p:spPr bwMode="auto">
              <a:xfrm rot="1916226">
                <a:off x="5715808" y="231944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798" name="TextBox 125"/>
              <p:cNvSpPr txBox="1">
                <a:spLocks noChangeArrowheads="1"/>
              </p:cNvSpPr>
              <p:nvPr/>
            </p:nvSpPr>
            <p:spPr bwMode="auto">
              <a:xfrm rot="1916226">
                <a:off x="5978293" y="2480966"/>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799" name="TextBox 126"/>
              <p:cNvSpPr txBox="1">
                <a:spLocks noChangeArrowheads="1"/>
              </p:cNvSpPr>
              <p:nvPr/>
            </p:nvSpPr>
            <p:spPr bwMode="auto">
              <a:xfrm rot="1916226">
                <a:off x="6252892" y="2638446"/>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0" name="TextBox 127"/>
              <p:cNvSpPr txBox="1">
                <a:spLocks noChangeArrowheads="1"/>
              </p:cNvSpPr>
              <p:nvPr/>
            </p:nvSpPr>
            <p:spPr bwMode="auto">
              <a:xfrm rot="1916226">
                <a:off x="6529510" y="279592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1" name="TextBox 128"/>
              <p:cNvSpPr txBox="1">
                <a:spLocks noChangeArrowheads="1"/>
              </p:cNvSpPr>
              <p:nvPr/>
            </p:nvSpPr>
            <p:spPr bwMode="auto">
              <a:xfrm rot="1916226">
                <a:off x="6802089" y="295340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2" name="TextBox 129"/>
              <p:cNvSpPr txBox="1">
                <a:spLocks noChangeArrowheads="1"/>
              </p:cNvSpPr>
              <p:nvPr/>
            </p:nvSpPr>
            <p:spPr bwMode="auto">
              <a:xfrm rot="1916226">
                <a:off x="7078708" y="3114925"/>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3" name="TextBox 130"/>
              <p:cNvSpPr txBox="1">
                <a:spLocks noChangeArrowheads="1"/>
              </p:cNvSpPr>
              <p:nvPr/>
            </p:nvSpPr>
            <p:spPr bwMode="auto">
              <a:xfrm rot="1916226">
                <a:off x="7363404" y="3286538"/>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4" name="TextBox 131"/>
              <p:cNvSpPr txBox="1">
                <a:spLocks noChangeArrowheads="1"/>
              </p:cNvSpPr>
              <p:nvPr/>
            </p:nvSpPr>
            <p:spPr bwMode="auto">
              <a:xfrm rot="1916226">
                <a:off x="7640021" y="3442000"/>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5" name="TextBox 132"/>
              <p:cNvSpPr txBox="1">
                <a:spLocks noChangeArrowheads="1"/>
              </p:cNvSpPr>
              <p:nvPr/>
            </p:nvSpPr>
            <p:spPr bwMode="auto">
              <a:xfrm rot="1916226">
                <a:off x="7902505" y="360553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6" name="TextBox 133"/>
              <p:cNvSpPr txBox="1">
                <a:spLocks noChangeArrowheads="1"/>
              </p:cNvSpPr>
              <p:nvPr/>
            </p:nvSpPr>
            <p:spPr bwMode="auto">
              <a:xfrm rot="1916226">
                <a:off x="8175084" y="3754941"/>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7" name="TextBox 134"/>
              <p:cNvSpPr txBox="1">
                <a:spLocks noChangeArrowheads="1"/>
              </p:cNvSpPr>
              <p:nvPr/>
            </p:nvSpPr>
            <p:spPr bwMode="auto">
              <a:xfrm rot="1916226">
                <a:off x="8435550" y="3908385"/>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8" name="TextBox 135"/>
              <p:cNvSpPr txBox="1">
                <a:spLocks noChangeArrowheads="1"/>
              </p:cNvSpPr>
              <p:nvPr/>
            </p:nvSpPr>
            <p:spPr bwMode="auto">
              <a:xfrm rot="1916226">
                <a:off x="5410942" y="2327523"/>
                <a:ext cx="55351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09" name="TextBox 136"/>
              <p:cNvSpPr txBox="1">
                <a:spLocks noChangeArrowheads="1"/>
              </p:cNvSpPr>
              <p:nvPr/>
            </p:nvSpPr>
            <p:spPr bwMode="auto">
              <a:xfrm rot="1916226">
                <a:off x="5699700" y="249711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0" name="TextBox 137"/>
              <p:cNvSpPr txBox="1">
                <a:spLocks noChangeArrowheads="1"/>
              </p:cNvSpPr>
              <p:nvPr/>
            </p:nvSpPr>
            <p:spPr bwMode="auto">
              <a:xfrm rot="1916226">
                <a:off x="5962183" y="265863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1" name="TextBox 138"/>
              <p:cNvSpPr txBox="1">
                <a:spLocks noChangeArrowheads="1"/>
              </p:cNvSpPr>
              <p:nvPr/>
            </p:nvSpPr>
            <p:spPr bwMode="auto">
              <a:xfrm rot="1916226">
                <a:off x="6234763" y="281611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2" name="TextBox 139"/>
              <p:cNvSpPr txBox="1">
                <a:spLocks noChangeArrowheads="1"/>
              </p:cNvSpPr>
              <p:nvPr/>
            </p:nvSpPr>
            <p:spPr bwMode="auto">
              <a:xfrm rot="1916226">
                <a:off x="6509363" y="297561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3" name="TextBox 140"/>
              <p:cNvSpPr txBox="1">
                <a:spLocks noChangeArrowheads="1"/>
              </p:cNvSpPr>
              <p:nvPr/>
            </p:nvSpPr>
            <p:spPr bwMode="auto">
              <a:xfrm rot="1916226">
                <a:off x="6783962" y="313309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4" name="TextBox 141"/>
              <p:cNvSpPr txBox="1">
                <a:spLocks noChangeArrowheads="1"/>
              </p:cNvSpPr>
              <p:nvPr/>
            </p:nvSpPr>
            <p:spPr bwMode="auto">
              <a:xfrm rot="1916226">
                <a:off x="7058562" y="329461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5" name="TextBox 142"/>
              <p:cNvSpPr txBox="1">
                <a:spLocks noChangeArrowheads="1"/>
              </p:cNvSpPr>
              <p:nvPr/>
            </p:nvSpPr>
            <p:spPr bwMode="auto">
              <a:xfrm rot="1916226">
                <a:off x="7345274" y="3464209"/>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6" name="TextBox 143"/>
              <p:cNvSpPr txBox="1">
                <a:spLocks noChangeArrowheads="1"/>
              </p:cNvSpPr>
              <p:nvPr/>
            </p:nvSpPr>
            <p:spPr bwMode="auto">
              <a:xfrm rot="1916226">
                <a:off x="7619872" y="3621689"/>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7" name="TextBox 144"/>
              <p:cNvSpPr txBox="1">
                <a:spLocks noChangeArrowheads="1"/>
              </p:cNvSpPr>
              <p:nvPr/>
            </p:nvSpPr>
            <p:spPr bwMode="auto">
              <a:xfrm rot="1916226">
                <a:off x="7882358" y="378522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8" name="TextBox 145"/>
              <p:cNvSpPr txBox="1">
                <a:spLocks noChangeArrowheads="1"/>
              </p:cNvSpPr>
              <p:nvPr/>
            </p:nvSpPr>
            <p:spPr bwMode="auto">
              <a:xfrm rot="1916226">
                <a:off x="8156956" y="3934631"/>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19" name="TextBox 146"/>
              <p:cNvSpPr txBox="1">
                <a:spLocks noChangeArrowheads="1"/>
              </p:cNvSpPr>
              <p:nvPr/>
            </p:nvSpPr>
            <p:spPr bwMode="auto">
              <a:xfrm rot="1916226">
                <a:off x="8419442" y="408605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0" name="TextBox 147"/>
              <p:cNvSpPr txBox="1">
                <a:spLocks noChangeArrowheads="1"/>
              </p:cNvSpPr>
              <p:nvPr/>
            </p:nvSpPr>
            <p:spPr bwMode="auto">
              <a:xfrm rot="1916226">
                <a:off x="5425101" y="250115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1" name="TextBox 148"/>
              <p:cNvSpPr txBox="1">
                <a:spLocks noChangeArrowheads="1"/>
              </p:cNvSpPr>
              <p:nvPr/>
            </p:nvSpPr>
            <p:spPr bwMode="auto">
              <a:xfrm rot="1916226">
                <a:off x="5713834" y="267075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2" name="TextBox 149"/>
              <p:cNvSpPr txBox="1">
                <a:spLocks noChangeArrowheads="1"/>
              </p:cNvSpPr>
              <p:nvPr/>
            </p:nvSpPr>
            <p:spPr bwMode="auto">
              <a:xfrm rot="1916226">
                <a:off x="5976318" y="283226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3" name="TextBox 150"/>
              <p:cNvSpPr txBox="1">
                <a:spLocks noChangeArrowheads="1"/>
              </p:cNvSpPr>
              <p:nvPr/>
            </p:nvSpPr>
            <p:spPr bwMode="auto">
              <a:xfrm rot="1916226">
                <a:off x="6250915" y="298974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4" name="TextBox 151"/>
              <p:cNvSpPr txBox="1">
                <a:spLocks noChangeArrowheads="1"/>
              </p:cNvSpPr>
              <p:nvPr/>
            </p:nvSpPr>
            <p:spPr bwMode="auto">
              <a:xfrm rot="1916226">
                <a:off x="6523497" y="314924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5" name="TextBox 152"/>
              <p:cNvSpPr txBox="1">
                <a:spLocks noChangeArrowheads="1"/>
              </p:cNvSpPr>
              <p:nvPr/>
            </p:nvSpPr>
            <p:spPr bwMode="auto">
              <a:xfrm rot="1916226">
                <a:off x="6798096" y="330672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6" name="TextBox 153"/>
              <p:cNvSpPr txBox="1">
                <a:spLocks noChangeArrowheads="1"/>
              </p:cNvSpPr>
              <p:nvPr/>
            </p:nvSpPr>
            <p:spPr bwMode="auto">
              <a:xfrm rot="1916226">
                <a:off x="7072694" y="346824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7" name="TextBox 154"/>
              <p:cNvSpPr txBox="1">
                <a:spLocks noChangeArrowheads="1"/>
              </p:cNvSpPr>
              <p:nvPr/>
            </p:nvSpPr>
            <p:spPr bwMode="auto">
              <a:xfrm rot="1916226">
                <a:off x="7359409" y="363784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8" name="TextBox 155"/>
              <p:cNvSpPr txBox="1">
                <a:spLocks noChangeArrowheads="1"/>
              </p:cNvSpPr>
              <p:nvPr/>
            </p:nvSpPr>
            <p:spPr bwMode="auto">
              <a:xfrm rot="1916226">
                <a:off x="7634008" y="3795323"/>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29" name="TextBox 156"/>
              <p:cNvSpPr txBox="1">
                <a:spLocks noChangeArrowheads="1"/>
              </p:cNvSpPr>
              <p:nvPr/>
            </p:nvSpPr>
            <p:spPr bwMode="auto">
              <a:xfrm rot="1916226">
                <a:off x="7894472" y="395886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0" name="TextBox 157"/>
              <p:cNvSpPr txBox="1">
                <a:spLocks noChangeArrowheads="1"/>
              </p:cNvSpPr>
              <p:nvPr/>
            </p:nvSpPr>
            <p:spPr bwMode="auto">
              <a:xfrm rot="1916226">
                <a:off x="8171091" y="410624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1" name="TextBox 158"/>
              <p:cNvSpPr txBox="1">
                <a:spLocks noChangeArrowheads="1"/>
              </p:cNvSpPr>
              <p:nvPr/>
            </p:nvSpPr>
            <p:spPr bwMode="auto">
              <a:xfrm rot="1916226">
                <a:off x="8433575" y="425968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2" name="TextBox 159"/>
              <p:cNvSpPr txBox="1">
                <a:spLocks noChangeArrowheads="1"/>
              </p:cNvSpPr>
              <p:nvPr/>
            </p:nvSpPr>
            <p:spPr bwMode="auto">
              <a:xfrm rot="1916226">
                <a:off x="5406928" y="267882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3" name="TextBox 160"/>
              <p:cNvSpPr txBox="1">
                <a:spLocks noChangeArrowheads="1"/>
              </p:cNvSpPr>
              <p:nvPr/>
            </p:nvSpPr>
            <p:spPr bwMode="auto">
              <a:xfrm rot="1916226">
                <a:off x="5693645" y="285044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4" name="TextBox 161"/>
              <p:cNvSpPr txBox="1">
                <a:spLocks noChangeArrowheads="1"/>
              </p:cNvSpPr>
              <p:nvPr/>
            </p:nvSpPr>
            <p:spPr bwMode="auto">
              <a:xfrm rot="1916226">
                <a:off x="5956129" y="301195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5" name="TextBox 162"/>
              <p:cNvSpPr txBox="1">
                <a:spLocks noChangeArrowheads="1"/>
              </p:cNvSpPr>
              <p:nvPr/>
            </p:nvSpPr>
            <p:spPr bwMode="auto">
              <a:xfrm rot="1916226">
                <a:off x="6232746" y="31674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6" name="TextBox 163"/>
              <p:cNvSpPr txBox="1">
                <a:spLocks noChangeArrowheads="1"/>
              </p:cNvSpPr>
              <p:nvPr/>
            </p:nvSpPr>
            <p:spPr bwMode="auto">
              <a:xfrm rot="1916226">
                <a:off x="6507345" y="33269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7" name="TextBox 164"/>
              <p:cNvSpPr txBox="1">
                <a:spLocks noChangeArrowheads="1"/>
              </p:cNvSpPr>
              <p:nvPr/>
            </p:nvSpPr>
            <p:spPr bwMode="auto">
              <a:xfrm rot="1916226">
                <a:off x="6781944" y="348440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8" name="TextBox 165"/>
              <p:cNvSpPr txBox="1">
                <a:spLocks noChangeArrowheads="1"/>
              </p:cNvSpPr>
              <p:nvPr/>
            </p:nvSpPr>
            <p:spPr bwMode="auto">
              <a:xfrm rot="1916226">
                <a:off x="7054525" y="36459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39" name="TextBox 166"/>
              <p:cNvSpPr txBox="1">
                <a:spLocks noChangeArrowheads="1"/>
              </p:cNvSpPr>
              <p:nvPr/>
            </p:nvSpPr>
            <p:spPr bwMode="auto">
              <a:xfrm rot="1916226">
                <a:off x="7341236" y="381753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0" name="TextBox 167"/>
              <p:cNvSpPr txBox="1">
                <a:spLocks noChangeArrowheads="1"/>
              </p:cNvSpPr>
              <p:nvPr/>
            </p:nvSpPr>
            <p:spPr bwMode="auto">
              <a:xfrm rot="1916226">
                <a:off x="7617856" y="397299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1" name="TextBox 168"/>
              <p:cNvSpPr txBox="1">
                <a:spLocks noChangeArrowheads="1"/>
              </p:cNvSpPr>
              <p:nvPr/>
            </p:nvSpPr>
            <p:spPr bwMode="auto">
              <a:xfrm rot="1916226">
                <a:off x="7878321" y="413652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2" name="TextBox 169"/>
              <p:cNvSpPr txBox="1">
                <a:spLocks noChangeArrowheads="1"/>
              </p:cNvSpPr>
              <p:nvPr/>
            </p:nvSpPr>
            <p:spPr bwMode="auto">
              <a:xfrm rot="1916226">
                <a:off x="8150901" y="428593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3" name="TextBox 170"/>
              <p:cNvSpPr txBox="1">
                <a:spLocks noChangeArrowheads="1"/>
              </p:cNvSpPr>
              <p:nvPr/>
            </p:nvSpPr>
            <p:spPr bwMode="auto">
              <a:xfrm rot="1916226">
                <a:off x="8415405" y="443735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4" name="TextBox 171"/>
              <p:cNvSpPr txBox="1">
                <a:spLocks noChangeArrowheads="1"/>
              </p:cNvSpPr>
              <p:nvPr/>
            </p:nvSpPr>
            <p:spPr bwMode="auto">
              <a:xfrm rot="1916226">
                <a:off x="5427120" y="287870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5" name="TextBox 172"/>
              <p:cNvSpPr txBox="1">
                <a:spLocks noChangeArrowheads="1"/>
              </p:cNvSpPr>
              <p:nvPr/>
            </p:nvSpPr>
            <p:spPr bwMode="auto">
              <a:xfrm rot="1916226">
                <a:off x="5713836" y="304829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6" name="TextBox 173"/>
              <p:cNvSpPr txBox="1">
                <a:spLocks noChangeArrowheads="1"/>
              </p:cNvSpPr>
              <p:nvPr/>
            </p:nvSpPr>
            <p:spPr bwMode="auto">
              <a:xfrm rot="1916226">
                <a:off x="5974301" y="321183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7" name="TextBox 174"/>
              <p:cNvSpPr txBox="1">
                <a:spLocks noChangeArrowheads="1"/>
              </p:cNvSpPr>
              <p:nvPr/>
            </p:nvSpPr>
            <p:spPr bwMode="auto">
              <a:xfrm rot="1916226">
                <a:off x="6250919" y="336729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8" name="TextBox 175"/>
              <p:cNvSpPr txBox="1">
                <a:spLocks noChangeArrowheads="1"/>
              </p:cNvSpPr>
              <p:nvPr/>
            </p:nvSpPr>
            <p:spPr bwMode="auto">
              <a:xfrm rot="1916226">
                <a:off x="6523497" y="352679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49" name="TextBox 176"/>
              <p:cNvSpPr txBox="1">
                <a:spLocks noChangeArrowheads="1"/>
              </p:cNvSpPr>
              <p:nvPr/>
            </p:nvSpPr>
            <p:spPr bwMode="auto">
              <a:xfrm rot="1916226">
                <a:off x="6798096" y="368427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0" name="TextBox 177"/>
              <p:cNvSpPr txBox="1">
                <a:spLocks noChangeArrowheads="1"/>
              </p:cNvSpPr>
              <p:nvPr/>
            </p:nvSpPr>
            <p:spPr bwMode="auto">
              <a:xfrm rot="1916226">
                <a:off x="7072695" y="384579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1" name="TextBox 178"/>
              <p:cNvSpPr txBox="1">
                <a:spLocks noChangeArrowheads="1"/>
              </p:cNvSpPr>
              <p:nvPr/>
            </p:nvSpPr>
            <p:spPr bwMode="auto">
              <a:xfrm rot="1916226">
                <a:off x="7361427" y="401539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2" name="TextBox 179"/>
              <p:cNvSpPr txBox="1">
                <a:spLocks noChangeArrowheads="1"/>
              </p:cNvSpPr>
              <p:nvPr/>
            </p:nvSpPr>
            <p:spPr bwMode="auto">
              <a:xfrm rot="1916226">
                <a:off x="7634008" y="417287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3" name="TextBox 180"/>
              <p:cNvSpPr txBox="1">
                <a:spLocks noChangeArrowheads="1"/>
              </p:cNvSpPr>
              <p:nvPr/>
            </p:nvSpPr>
            <p:spPr bwMode="auto">
              <a:xfrm rot="1916226">
                <a:off x="7894473" y="433640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4" name="TextBox 181"/>
              <p:cNvSpPr txBox="1">
                <a:spLocks noChangeArrowheads="1"/>
              </p:cNvSpPr>
              <p:nvPr/>
            </p:nvSpPr>
            <p:spPr bwMode="auto">
              <a:xfrm rot="1916226">
                <a:off x="8169072" y="448581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5" name="TextBox 182"/>
              <p:cNvSpPr txBox="1">
                <a:spLocks noChangeArrowheads="1"/>
              </p:cNvSpPr>
              <p:nvPr/>
            </p:nvSpPr>
            <p:spPr bwMode="auto">
              <a:xfrm rot="1916226">
                <a:off x="8431558" y="463925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6" name="TextBox 183"/>
              <p:cNvSpPr txBox="1">
                <a:spLocks noChangeArrowheads="1"/>
              </p:cNvSpPr>
              <p:nvPr/>
            </p:nvSpPr>
            <p:spPr bwMode="auto">
              <a:xfrm rot="1916226">
                <a:off x="5406930" y="3058393"/>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7" name="TextBox 184"/>
              <p:cNvSpPr txBox="1">
                <a:spLocks noChangeArrowheads="1"/>
              </p:cNvSpPr>
              <p:nvPr/>
            </p:nvSpPr>
            <p:spPr bwMode="auto">
              <a:xfrm rot="1916226">
                <a:off x="5693645" y="322798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8" name="TextBox 185"/>
              <p:cNvSpPr txBox="1">
                <a:spLocks noChangeArrowheads="1"/>
              </p:cNvSpPr>
              <p:nvPr/>
            </p:nvSpPr>
            <p:spPr bwMode="auto">
              <a:xfrm rot="1916226">
                <a:off x="5956128" y="338950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59" name="TextBox 186"/>
              <p:cNvSpPr txBox="1">
                <a:spLocks noChangeArrowheads="1"/>
              </p:cNvSpPr>
              <p:nvPr/>
            </p:nvSpPr>
            <p:spPr bwMode="auto">
              <a:xfrm rot="1916226">
                <a:off x="6230727" y="354698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0" name="TextBox 187"/>
              <p:cNvSpPr txBox="1">
                <a:spLocks noChangeArrowheads="1"/>
              </p:cNvSpPr>
              <p:nvPr/>
            </p:nvSpPr>
            <p:spPr bwMode="auto">
              <a:xfrm rot="1916226">
                <a:off x="6505327" y="370648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1" name="TextBox 188"/>
              <p:cNvSpPr txBox="1">
                <a:spLocks noChangeArrowheads="1"/>
              </p:cNvSpPr>
              <p:nvPr/>
            </p:nvSpPr>
            <p:spPr bwMode="auto">
              <a:xfrm rot="1916226">
                <a:off x="6781944" y="386194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2" name="TextBox 189"/>
              <p:cNvSpPr txBox="1">
                <a:spLocks noChangeArrowheads="1"/>
              </p:cNvSpPr>
              <p:nvPr/>
            </p:nvSpPr>
            <p:spPr bwMode="auto">
              <a:xfrm rot="1916226">
                <a:off x="7054525" y="402548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3" name="TextBox 190"/>
              <p:cNvSpPr txBox="1">
                <a:spLocks noChangeArrowheads="1"/>
              </p:cNvSpPr>
              <p:nvPr/>
            </p:nvSpPr>
            <p:spPr bwMode="auto">
              <a:xfrm rot="1916226">
                <a:off x="7341239" y="419508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4" name="TextBox 191"/>
              <p:cNvSpPr txBox="1">
                <a:spLocks noChangeArrowheads="1"/>
              </p:cNvSpPr>
              <p:nvPr/>
            </p:nvSpPr>
            <p:spPr bwMode="auto">
              <a:xfrm rot="1916226">
                <a:off x="7615838" y="435256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5" name="TextBox 192"/>
              <p:cNvSpPr txBox="1">
                <a:spLocks noChangeArrowheads="1"/>
              </p:cNvSpPr>
              <p:nvPr/>
            </p:nvSpPr>
            <p:spPr bwMode="auto">
              <a:xfrm rot="1916226">
                <a:off x="7876302" y="451609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6" name="TextBox 193"/>
              <p:cNvSpPr txBox="1">
                <a:spLocks noChangeArrowheads="1"/>
              </p:cNvSpPr>
              <p:nvPr/>
            </p:nvSpPr>
            <p:spPr bwMode="auto">
              <a:xfrm rot="1916226">
                <a:off x="8152920" y="4663483"/>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7" name="TextBox 194"/>
              <p:cNvSpPr txBox="1">
                <a:spLocks noChangeArrowheads="1"/>
              </p:cNvSpPr>
              <p:nvPr/>
            </p:nvSpPr>
            <p:spPr bwMode="auto">
              <a:xfrm rot="1916226">
                <a:off x="8413385" y="481692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8" name="TextBox 195"/>
              <p:cNvSpPr txBox="1">
                <a:spLocks noChangeArrowheads="1"/>
              </p:cNvSpPr>
              <p:nvPr/>
            </p:nvSpPr>
            <p:spPr bwMode="auto">
              <a:xfrm rot="1916226">
                <a:off x="5421065" y="323000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69" name="TextBox 196"/>
              <p:cNvSpPr txBox="1">
                <a:spLocks noChangeArrowheads="1"/>
              </p:cNvSpPr>
              <p:nvPr/>
            </p:nvSpPr>
            <p:spPr bwMode="auto">
              <a:xfrm rot="1916226">
                <a:off x="5707778" y="340162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0" name="TextBox 197"/>
              <p:cNvSpPr txBox="1">
                <a:spLocks noChangeArrowheads="1"/>
              </p:cNvSpPr>
              <p:nvPr/>
            </p:nvSpPr>
            <p:spPr bwMode="auto">
              <a:xfrm rot="1916226">
                <a:off x="5968244" y="356313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1" name="TextBox 198"/>
              <p:cNvSpPr txBox="1">
                <a:spLocks noChangeArrowheads="1"/>
              </p:cNvSpPr>
              <p:nvPr/>
            </p:nvSpPr>
            <p:spPr bwMode="auto">
              <a:xfrm rot="1916226">
                <a:off x="6242843" y="37206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2" name="TextBox 199"/>
              <p:cNvSpPr txBox="1">
                <a:spLocks noChangeArrowheads="1"/>
              </p:cNvSpPr>
              <p:nvPr/>
            </p:nvSpPr>
            <p:spPr bwMode="auto">
              <a:xfrm rot="1916226">
                <a:off x="6517442" y="38801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3" name="TextBox 200"/>
              <p:cNvSpPr txBox="1">
                <a:spLocks noChangeArrowheads="1"/>
              </p:cNvSpPr>
              <p:nvPr/>
            </p:nvSpPr>
            <p:spPr bwMode="auto">
              <a:xfrm rot="1916226">
                <a:off x="6794059" y="403558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4" name="TextBox 201"/>
              <p:cNvSpPr txBox="1">
                <a:spLocks noChangeArrowheads="1"/>
              </p:cNvSpPr>
              <p:nvPr/>
            </p:nvSpPr>
            <p:spPr bwMode="auto">
              <a:xfrm rot="1916226">
                <a:off x="7066640" y="41991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5" name="TextBox 202"/>
              <p:cNvSpPr txBox="1">
                <a:spLocks noChangeArrowheads="1"/>
              </p:cNvSpPr>
              <p:nvPr/>
            </p:nvSpPr>
            <p:spPr bwMode="auto">
              <a:xfrm rot="1916226">
                <a:off x="7355372" y="4368711"/>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6" name="TextBox 203"/>
              <p:cNvSpPr txBox="1">
                <a:spLocks noChangeArrowheads="1"/>
              </p:cNvSpPr>
              <p:nvPr/>
            </p:nvSpPr>
            <p:spPr bwMode="auto">
              <a:xfrm rot="1916226">
                <a:off x="7629971" y="452619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7" name="TextBox 204"/>
              <p:cNvSpPr txBox="1">
                <a:spLocks noChangeArrowheads="1"/>
              </p:cNvSpPr>
              <p:nvPr/>
            </p:nvSpPr>
            <p:spPr bwMode="auto">
              <a:xfrm rot="1916226">
                <a:off x="7890438" y="468973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8" name="TextBox 205"/>
              <p:cNvSpPr txBox="1">
                <a:spLocks noChangeArrowheads="1"/>
              </p:cNvSpPr>
              <p:nvPr/>
            </p:nvSpPr>
            <p:spPr bwMode="auto">
              <a:xfrm rot="1916226">
                <a:off x="8165035" y="48371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79" name="TextBox 206"/>
              <p:cNvSpPr txBox="1">
                <a:spLocks noChangeArrowheads="1"/>
              </p:cNvSpPr>
              <p:nvPr/>
            </p:nvSpPr>
            <p:spPr bwMode="auto">
              <a:xfrm rot="1916226">
                <a:off x="8425500" y="499055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0" name="TextBox 207"/>
              <p:cNvSpPr txBox="1">
                <a:spLocks noChangeArrowheads="1"/>
              </p:cNvSpPr>
              <p:nvPr/>
            </p:nvSpPr>
            <p:spPr bwMode="auto">
              <a:xfrm rot="1916226">
                <a:off x="5402892" y="340969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1" name="TextBox 208"/>
              <p:cNvSpPr txBox="1">
                <a:spLocks noChangeArrowheads="1"/>
              </p:cNvSpPr>
              <p:nvPr/>
            </p:nvSpPr>
            <p:spPr bwMode="auto">
              <a:xfrm rot="1916226">
                <a:off x="5691627" y="357929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2" name="TextBox 209"/>
              <p:cNvSpPr txBox="1">
                <a:spLocks noChangeArrowheads="1"/>
              </p:cNvSpPr>
              <p:nvPr/>
            </p:nvSpPr>
            <p:spPr bwMode="auto">
              <a:xfrm rot="1916226">
                <a:off x="5952090" y="374282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3" name="TextBox 210"/>
              <p:cNvSpPr txBox="1">
                <a:spLocks noChangeArrowheads="1"/>
              </p:cNvSpPr>
              <p:nvPr/>
            </p:nvSpPr>
            <p:spPr bwMode="auto">
              <a:xfrm rot="1916226">
                <a:off x="6226690" y="389829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4" name="TextBox 211"/>
              <p:cNvSpPr txBox="1">
                <a:spLocks noChangeArrowheads="1"/>
              </p:cNvSpPr>
              <p:nvPr/>
            </p:nvSpPr>
            <p:spPr bwMode="auto">
              <a:xfrm rot="1916226">
                <a:off x="6501289" y="405778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5" name="TextBox 212"/>
              <p:cNvSpPr txBox="1">
                <a:spLocks noChangeArrowheads="1"/>
              </p:cNvSpPr>
              <p:nvPr/>
            </p:nvSpPr>
            <p:spPr bwMode="auto">
              <a:xfrm rot="1916226">
                <a:off x="6775888" y="421527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6" name="TextBox 213"/>
              <p:cNvSpPr txBox="1">
                <a:spLocks noChangeArrowheads="1"/>
              </p:cNvSpPr>
              <p:nvPr/>
            </p:nvSpPr>
            <p:spPr bwMode="auto">
              <a:xfrm rot="1916226">
                <a:off x="7050487" y="437678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7" name="TextBox 214"/>
              <p:cNvSpPr txBox="1">
                <a:spLocks noChangeArrowheads="1"/>
              </p:cNvSpPr>
              <p:nvPr/>
            </p:nvSpPr>
            <p:spPr bwMode="auto">
              <a:xfrm rot="1916226">
                <a:off x="7339220" y="454638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8" name="TextBox 215"/>
              <p:cNvSpPr txBox="1">
                <a:spLocks noChangeArrowheads="1"/>
              </p:cNvSpPr>
              <p:nvPr/>
            </p:nvSpPr>
            <p:spPr bwMode="auto">
              <a:xfrm rot="1916226">
                <a:off x="7611801" y="470386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89" name="TextBox 216"/>
              <p:cNvSpPr txBox="1">
                <a:spLocks noChangeArrowheads="1"/>
              </p:cNvSpPr>
              <p:nvPr/>
            </p:nvSpPr>
            <p:spPr bwMode="auto">
              <a:xfrm rot="1916226">
                <a:off x="7872264" y="486740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0" name="TextBox 217"/>
              <p:cNvSpPr txBox="1">
                <a:spLocks noChangeArrowheads="1"/>
              </p:cNvSpPr>
              <p:nvPr/>
            </p:nvSpPr>
            <p:spPr bwMode="auto">
              <a:xfrm rot="1916226">
                <a:off x="8146864" y="501680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1" name="TextBox 218"/>
              <p:cNvSpPr txBox="1">
                <a:spLocks noChangeArrowheads="1"/>
              </p:cNvSpPr>
              <p:nvPr/>
            </p:nvSpPr>
            <p:spPr bwMode="auto">
              <a:xfrm rot="1916226">
                <a:off x="8409348" y="51682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2" name="TextBox 219"/>
              <p:cNvSpPr txBox="1">
                <a:spLocks noChangeArrowheads="1"/>
              </p:cNvSpPr>
              <p:nvPr/>
            </p:nvSpPr>
            <p:spPr bwMode="auto">
              <a:xfrm rot="1916226">
                <a:off x="5404913" y="360553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3" name="TextBox 220"/>
              <p:cNvSpPr txBox="1">
                <a:spLocks noChangeArrowheads="1"/>
              </p:cNvSpPr>
              <p:nvPr/>
            </p:nvSpPr>
            <p:spPr bwMode="auto">
              <a:xfrm rot="1916226">
                <a:off x="5691627" y="37771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4" name="TextBox 221"/>
              <p:cNvSpPr txBox="1">
                <a:spLocks noChangeArrowheads="1"/>
              </p:cNvSpPr>
              <p:nvPr/>
            </p:nvSpPr>
            <p:spPr bwMode="auto">
              <a:xfrm rot="1916226">
                <a:off x="5956130" y="393665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5" name="TextBox 222"/>
              <p:cNvSpPr txBox="1">
                <a:spLocks noChangeArrowheads="1"/>
              </p:cNvSpPr>
              <p:nvPr/>
            </p:nvSpPr>
            <p:spPr bwMode="auto">
              <a:xfrm rot="1916226">
                <a:off x="6226690" y="409413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6" name="TextBox 223"/>
              <p:cNvSpPr txBox="1">
                <a:spLocks noChangeArrowheads="1"/>
              </p:cNvSpPr>
              <p:nvPr/>
            </p:nvSpPr>
            <p:spPr bwMode="auto">
              <a:xfrm rot="1916226">
                <a:off x="6501289" y="425363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7" name="TextBox 224"/>
              <p:cNvSpPr txBox="1">
                <a:spLocks noChangeArrowheads="1"/>
              </p:cNvSpPr>
              <p:nvPr/>
            </p:nvSpPr>
            <p:spPr bwMode="auto">
              <a:xfrm rot="1916226">
                <a:off x="6775888" y="441111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8" name="TextBox 225"/>
              <p:cNvSpPr txBox="1">
                <a:spLocks noChangeArrowheads="1"/>
              </p:cNvSpPr>
              <p:nvPr/>
            </p:nvSpPr>
            <p:spPr bwMode="auto">
              <a:xfrm rot="1916226">
                <a:off x="7050487" y="45726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899" name="TextBox 226"/>
              <p:cNvSpPr txBox="1">
                <a:spLocks noChangeArrowheads="1"/>
              </p:cNvSpPr>
              <p:nvPr/>
            </p:nvSpPr>
            <p:spPr bwMode="auto">
              <a:xfrm rot="1916226">
                <a:off x="7341238" y="47422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0" name="TextBox 227"/>
              <p:cNvSpPr txBox="1">
                <a:spLocks noChangeArrowheads="1"/>
              </p:cNvSpPr>
              <p:nvPr/>
            </p:nvSpPr>
            <p:spPr bwMode="auto">
              <a:xfrm rot="1916226">
                <a:off x="7613819" y="489970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1" name="TextBox 228"/>
              <p:cNvSpPr txBox="1">
                <a:spLocks noChangeArrowheads="1"/>
              </p:cNvSpPr>
              <p:nvPr/>
            </p:nvSpPr>
            <p:spPr bwMode="auto">
              <a:xfrm rot="1916226">
                <a:off x="7874285" y="506324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2" name="TextBox 229"/>
              <p:cNvSpPr txBox="1">
                <a:spLocks noChangeArrowheads="1"/>
              </p:cNvSpPr>
              <p:nvPr/>
            </p:nvSpPr>
            <p:spPr bwMode="auto">
              <a:xfrm rot="1916226">
                <a:off x="8148882" y="521264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3" name="TextBox 230"/>
              <p:cNvSpPr txBox="1">
                <a:spLocks noChangeArrowheads="1"/>
              </p:cNvSpPr>
              <p:nvPr/>
            </p:nvSpPr>
            <p:spPr bwMode="auto">
              <a:xfrm rot="1916226">
                <a:off x="8411368" y="536407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4" name="TextBox 231"/>
              <p:cNvSpPr txBox="1">
                <a:spLocks noChangeArrowheads="1"/>
              </p:cNvSpPr>
              <p:nvPr/>
            </p:nvSpPr>
            <p:spPr bwMode="auto">
              <a:xfrm rot="1916226">
                <a:off x="5388759" y="378320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5" name="TextBox 232"/>
              <p:cNvSpPr txBox="1">
                <a:spLocks noChangeArrowheads="1"/>
              </p:cNvSpPr>
              <p:nvPr/>
            </p:nvSpPr>
            <p:spPr bwMode="auto">
              <a:xfrm rot="1916226">
                <a:off x="5673455" y="395482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6" name="TextBox 233"/>
              <p:cNvSpPr txBox="1">
                <a:spLocks noChangeArrowheads="1"/>
              </p:cNvSpPr>
              <p:nvPr/>
            </p:nvSpPr>
            <p:spPr bwMode="auto">
              <a:xfrm rot="1916226">
                <a:off x="5935939" y="411634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7" name="TextBox 234"/>
              <p:cNvSpPr txBox="1">
                <a:spLocks noChangeArrowheads="1"/>
              </p:cNvSpPr>
              <p:nvPr/>
            </p:nvSpPr>
            <p:spPr bwMode="auto">
              <a:xfrm rot="1916226">
                <a:off x="6210537" y="42738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8" name="TextBox 235"/>
              <p:cNvSpPr txBox="1">
                <a:spLocks noChangeArrowheads="1"/>
              </p:cNvSpPr>
              <p:nvPr/>
            </p:nvSpPr>
            <p:spPr bwMode="auto">
              <a:xfrm rot="1916226">
                <a:off x="6487156" y="443130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09" name="TextBox 236"/>
              <p:cNvSpPr txBox="1">
                <a:spLocks noChangeArrowheads="1"/>
              </p:cNvSpPr>
              <p:nvPr/>
            </p:nvSpPr>
            <p:spPr bwMode="auto">
              <a:xfrm rot="1916226">
                <a:off x="6759735" y="458878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0" name="TextBox 237"/>
              <p:cNvSpPr txBox="1">
                <a:spLocks noChangeArrowheads="1"/>
              </p:cNvSpPr>
              <p:nvPr/>
            </p:nvSpPr>
            <p:spPr bwMode="auto">
              <a:xfrm rot="1916226">
                <a:off x="7036352" y="475030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1" name="TextBox 238"/>
              <p:cNvSpPr txBox="1">
                <a:spLocks noChangeArrowheads="1"/>
              </p:cNvSpPr>
              <p:nvPr/>
            </p:nvSpPr>
            <p:spPr bwMode="auto">
              <a:xfrm rot="1916226">
                <a:off x="7321047" y="49219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2" name="TextBox 239"/>
              <p:cNvSpPr txBox="1">
                <a:spLocks noChangeArrowheads="1"/>
              </p:cNvSpPr>
              <p:nvPr/>
            </p:nvSpPr>
            <p:spPr bwMode="auto">
              <a:xfrm rot="1916226">
                <a:off x="7597665" y="507737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3" name="TextBox 240"/>
              <p:cNvSpPr txBox="1">
                <a:spLocks noChangeArrowheads="1"/>
              </p:cNvSpPr>
              <p:nvPr/>
            </p:nvSpPr>
            <p:spPr bwMode="auto">
              <a:xfrm rot="1916226">
                <a:off x="7858132" y="524293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4" name="TextBox 241"/>
              <p:cNvSpPr txBox="1">
                <a:spLocks noChangeArrowheads="1"/>
              </p:cNvSpPr>
              <p:nvPr/>
            </p:nvSpPr>
            <p:spPr bwMode="auto">
              <a:xfrm rot="1916226">
                <a:off x="8132730" y="5390316"/>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5" name="TextBox 242"/>
              <p:cNvSpPr txBox="1">
                <a:spLocks noChangeArrowheads="1"/>
              </p:cNvSpPr>
              <p:nvPr/>
            </p:nvSpPr>
            <p:spPr bwMode="auto">
              <a:xfrm rot="1916226">
                <a:off x="8393196" y="554375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6" name="TextBox 243"/>
              <p:cNvSpPr txBox="1">
                <a:spLocks noChangeArrowheads="1"/>
              </p:cNvSpPr>
              <p:nvPr/>
            </p:nvSpPr>
            <p:spPr bwMode="auto">
              <a:xfrm rot="1916226">
                <a:off x="5400874" y="395886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7" name="TextBox 244"/>
              <p:cNvSpPr txBox="1">
                <a:spLocks noChangeArrowheads="1"/>
              </p:cNvSpPr>
              <p:nvPr/>
            </p:nvSpPr>
            <p:spPr bwMode="auto">
              <a:xfrm rot="1916226">
                <a:off x="5687586" y="412845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8" name="TextBox 245"/>
              <p:cNvSpPr txBox="1">
                <a:spLocks noChangeArrowheads="1"/>
              </p:cNvSpPr>
              <p:nvPr/>
            </p:nvSpPr>
            <p:spPr bwMode="auto">
              <a:xfrm rot="1916226">
                <a:off x="5948053" y="428997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19" name="TextBox 246"/>
              <p:cNvSpPr txBox="1">
                <a:spLocks noChangeArrowheads="1"/>
              </p:cNvSpPr>
              <p:nvPr/>
            </p:nvSpPr>
            <p:spPr bwMode="auto">
              <a:xfrm rot="1916226">
                <a:off x="6222652" y="444745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0" name="TextBox 247"/>
              <p:cNvSpPr txBox="1">
                <a:spLocks noChangeArrowheads="1"/>
              </p:cNvSpPr>
              <p:nvPr/>
            </p:nvSpPr>
            <p:spPr bwMode="auto">
              <a:xfrm rot="1916226">
                <a:off x="6499270" y="460493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1" name="TextBox 248"/>
              <p:cNvSpPr txBox="1">
                <a:spLocks noChangeArrowheads="1"/>
              </p:cNvSpPr>
              <p:nvPr/>
            </p:nvSpPr>
            <p:spPr bwMode="auto">
              <a:xfrm rot="1916226">
                <a:off x="6771850" y="47624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2" name="TextBox 249"/>
              <p:cNvSpPr txBox="1">
                <a:spLocks noChangeArrowheads="1"/>
              </p:cNvSpPr>
              <p:nvPr/>
            </p:nvSpPr>
            <p:spPr bwMode="auto">
              <a:xfrm rot="1916226">
                <a:off x="7048468" y="492393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3" name="TextBox 250"/>
              <p:cNvSpPr txBox="1">
                <a:spLocks noChangeArrowheads="1"/>
              </p:cNvSpPr>
              <p:nvPr/>
            </p:nvSpPr>
            <p:spPr bwMode="auto">
              <a:xfrm rot="1916226">
                <a:off x="7335183" y="509554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4" name="TextBox 251"/>
              <p:cNvSpPr txBox="1">
                <a:spLocks noChangeArrowheads="1"/>
              </p:cNvSpPr>
              <p:nvPr/>
            </p:nvSpPr>
            <p:spPr bwMode="auto">
              <a:xfrm rot="1916226">
                <a:off x="7611800" y="525100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5" name="TextBox 252"/>
              <p:cNvSpPr txBox="1">
                <a:spLocks noChangeArrowheads="1"/>
              </p:cNvSpPr>
              <p:nvPr/>
            </p:nvSpPr>
            <p:spPr bwMode="auto">
              <a:xfrm rot="1916226">
                <a:off x="7872264" y="541454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6" name="TextBox 253"/>
              <p:cNvSpPr txBox="1">
                <a:spLocks noChangeArrowheads="1"/>
              </p:cNvSpPr>
              <p:nvPr/>
            </p:nvSpPr>
            <p:spPr bwMode="auto">
              <a:xfrm rot="1916226">
                <a:off x="8146865" y="556395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7" name="TextBox 254"/>
              <p:cNvSpPr txBox="1">
                <a:spLocks noChangeArrowheads="1"/>
              </p:cNvSpPr>
              <p:nvPr/>
            </p:nvSpPr>
            <p:spPr bwMode="auto">
              <a:xfrm rot="1916226">
                <a:off x="8407329" y="571739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8" name="TextBox 255"/>
              <p:cNvSpPr txBox="1">
                <a:spLocks noChangeArrowheads="1"/>
              </p:cNvSpPr>
              <p:nvPr/>
            </p:nvSpPr>
            <p:spPr bwMode="auto">
              <a:xfrm rot="1916226">
                <a:off x="5382701" y="41365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29" name="TextBox 256"/>
              <p:cNvSpPr txBox="1">
                <a:spLocks noChangeArrowheads="1"/>
              </p:cNvSpPr>
              <p:nvPr/>
            </p:nvSpPr>
            <p:spPr bwMode="auto">
              <a:xfrm rot="1916226">
                <a:off x="5669415" y="430612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0" name="TextBox 257"/>
              <p:cNvSpPr txBox="1">
                <a:spLocks noChangeArrowheads="1"/>
              </p:cNvSpPr>
              <p:nvPr/>
            </p:nvSpPr>
            <p:spPr bwMode="auto">
              <a:xfrm rot="1916226">
                <a:off x="5931900" y="446764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1" name="TextBox 258"/>
              <p:cNvSpPr txBox="1">
                <a:spLocks noChangeArrowheads="1"/>
              </p:cNvSpPr>
              <p:nvPr/>
            </p:nvSpPr>
            <p:spPr bwMode="auto">
              <a:xfrm rot="1916226">
                <a:off x="6204481" y="46251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2" name="TextBox 259"/>
              <p:cNvSpPr txBox="1">
                <a:spLocks noChangeArrowheads="1"/>
              </p:cNvSpPr>
              <p:nvPr/>
            </p:nvSpPr>
            <p:spPr bwMode="auto">
              <a:xfrm rot="1916226">
                <a:off x="6479080" y="478462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3" name="TextBox 260"/>
              <p:cNvSpPr txBox="1">
                <a:spLocks noChangeArrowheads="1"/>
              </p:cNvSpPr>
              <p:nvPr/>
            </p:nvSpPr>
            <p:spPr bwMode="auto">
              <a:xfrm rot="1916226">
                <a:off x="6753678" y="494210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4" name="TextBox 261"/>
              <p:cNvSpPr txBox="1">
                <a:spLocks noChangeArrowheads="1"/>
              </p:cNvSpPr>
              <p:nvPr/>
            </p:nvSpPr>
            <p:spPr bwMode="auto">
              <a:xfrm rot="1916226">
                <a:off x="7028277" y="51036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5" name="TextBox 262"/>
              <p:cNvSpPr txBox="1">
                <a:spLocks noChangeArrowheads="1"/>
              </p:cNvSpPr>
              <p:nvPr/>
            </p:nvSpPr>
            <p:spPr bwMode="auto">
              <a:xfrm rot="1916226">
                <a:off x="7317010" y="527321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6" name="TextBox 263"/>
              <p:cNvSpPr txBox="1">
                <a:spLocks noChangeArrowheads="1"/>
              </p:cNvSpPr>
              <p:nvPr/>
            </p:nvSpPr>
            <p:spPr bwMode="auto">
              <a:xfrm rot="1916226">
                <a:off x="7591609" y="543069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7" name="TextBox 264"/>
              <p:cNvSpPr txBox="1">
                <a:spLocks noChangeArrowheads="1"/>
              </p:cNvSpPr>
              <p:nvPr/>
            </p:nvSpPr>
            <p:spPr bwMode="auto">
              <a:xfrm rot="1916226">
                <a:off x="7852075" y="559423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8" name="TextBox 265"/>
              <p:cNvSpPr txBox="1">
                <a:spLocks noChangeArrowheads="1"/>
              </p:cNvSpPr>
              <p:nvPr/>
            </p:nvSpPr>
            <p:spPr bwMode="auto">
              <a:xfrm rot="1916226">
                <a:off x="8126674" y="574363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39" name="TextBox 266"/>
              <p:cNvSpPr txBox="1">
                <a:spLocks noChangeArrowheads="1"/>
              </p:cNvSpPr>
              <p:nvPr/>
            </p:nvSpPr>
            <p:spPr bwMode="auto">
              <a:xfrm rot="1916226">
                <a:off x="8389158" y="589506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0" name="TextBox 267"/>
              <p:cNvSpPr txBox="1">
                <a:spLocks noChangeArrowheads="1"/>
              </p:cNvSpPr>
              <p:nvPr/>
            </p:nvSpPr>
            <p:spPr bwMode="auto">
              <a:xfrm rot="1916226">
                <a:off x="5376644" y="431621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1" name="TextBox 268"/>
              <p:cNvSpPr txBox="1">
                <a:spLocks noChangeArrowheads="1"/>
              </p:cNvSpPr>
              <p:nvPr/>
            </p:nvSpPr>
            <p:spPr bwMode="auto">
              <a:xfrm rot="1916226">
                <a:off x="5661340" y="448783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2" name="TextBox 269"/>
              <p:cNvSpPr txBox="1">
                <a:spLocks noChangeArrowheads="1"/>
              </p:cNvSpPr>
              <p:nvPr/>
            </p:nvSpPr>
            <p:spPr bwMode="auto">
              <a:xfrm rot="1916226">
                <a:off x="5923822" y="46493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3" name="TextBox 270"/>
              <p:cNvSpPr txBox="1">
                <a:spLocks noChangeArrowheads="1"/>
              </p:cNvSpPr>
              <p:nvPr/>
            </p:nvSpPr>
            <p:spPr bwMode="auto">
              <a:xfrm rot="1916226">
                <a:off x="6200442" y="48048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4" name="TextBox 271"/>
              <p:cNvSpPr txBox="1">
                <a:spLocks noChangeArrowheads="1"/>
              </p:cNvSpPr>
              <p:nvPr/>
            </p:nvSpPr>
            <p:spPr bwMode="auto">
              <a:xfrm rot="1916226">
                <a:off x="6475040" y="496431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5" name="TextBox 272"/>
              <p:cNvSpPr txBox="1">
                <a:spLocks noChangeArrowheads="1"/>
              </p:cNvSpPr>
              <p:nvPr/>
            </p:nvSpPr>
            <p:spPr bwMode="auto">
              <a:xfrm rot="1916226">
                <a:off x="6749640" y="512179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6" name="TextBox 273"/>
              <p:cNvSpPr txBox="1">
                <a:spLocks noChangeArrowheads="1"/>
              </p:cNvSpPr>
              <p:nvPr/>
            </p:nvSpPr>
            <p:spPr bwMode="auto">
              <a:xfrm rot="1916226">
                <a:off x="7022220" y="528331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7" name="TextBox 274"/>
              <p:cNvSpPr txBox="1">
                <a:spLocks noChangeArrowheads="1"/>
              </p:cNvSpPr>
              <p:nvPr/>
            </p:nvSpPr>
            <p:spPr bwMode="auto">
              <a:xfrm rot="1916226">
                <a:off x="7310951" y="545492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8" name="TextBox 275"/>
              <p:cNvSpPr txBox="1">
                <a:spLocks noChangeArrowheads="1"/>
              </p:cNvSpPr>
              <p:nvPr/>
            </p:nvSpPr>
            <p:spPr bwMode="auto">
              <a:xfrm rot="1916226">
                <a:off x="7587571" y="561038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49" name="TextBox 276"/>
              <p:cNvSpPr txBox="1">
                <a:spLocks noChangeArrowheads="1"/>
              </p:cNvSpPr>
              <p:nvPr/>
            </p:nvSpPr>
            <p:spPr bwMode="auto">
              <a:xfrm rot="1916226">
                <a:off x="7848037" y="57739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0" name="TextBox 277"/>
              <p:cNvSpPr txBox="1">
                <a:spLocks noChangeArrowheads="1"/>
              </p:cNvSpPr>
              <p:nvPr/>
            </p:nvSpPr>
            <p:spPr bwMode="auto">
              <a:xfrm rot="1916226">
                <a:off x="8120616" y="592332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1" name="TextBox 278"/>
              <p:cNvSpPr txBox="1">
                <a:spLocks noChangeArrowheads="1"/>
              </p:cNvSpPr>
              <p:nvPr/>
            </p:nvSpPr>
            <p:spPr bwMode="auto">
              <a:xfrm rot="1916226">
                <a:off x="8383100" y="60747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2" name="TextBox 279"/>
              <p:cNvSpPr txBox="1">
                <a:spLocks noChangeArrowheads="1"/>
              </p:cNvSpPr>
              <p:nvPr/>
            </p:nvSpPr>
            <p:spPr bwMode="auto">
              <a:xfrm rot="1916226">
                <a:off x="5368568" y="449792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3" name="TextBox 280"/>
              <p:cNvSpPr txBox="1">
                <a:spLocks noChangeArrowheads="1"/>
              </p:cNvSpPr>
              <p:nvPr/>
            </p:nvSpPr>
            <p:spPr bwMode="auto">
              <a:xfrm rot="1916226">
                <a:off x="5655283" y="46675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4" name="TextBox 281"/>
              <p:cNvSpPr txBox="1">
                <a:spLocks noChangeArrowheads="1"/>
              </p:cNvSpPr>
              <p:nvPr/>
            </p:nvSpPr>
            <p:spPr bwMode="auto">
              <a:xfrm rot="1916226">
                <a:off x="5917765" y="482904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5" name="TextBox 282"/>
              <p:cNvSpPr txBox="1">
                <a:spLocks noChangeArrowheads="1"/>
              </p:cNvSpPr>
              <p:nvPr/>
            </p:nvSpPr>
            <p:spPr bwMode="auto">
              <a:xfrm rot="1916226">
                <a:off x="6192364" y="498651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6" name="TextBox 283"/>
              <p:cNvSpPr txBox="1">
                <a:spLocks noChangeArrowheads="1"/>
              </p:cNvSpPr>
              <p:nvPr/>
            </p:nvSpPr>
            <p:spPr bwMode="auto">
              <a:xfrm rot="1916226">
                <a:off x="6466963" y="51460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7" name="TextBox 284"/>
              <p:cNvSpPr txBox="1">
                <a:spLocks noChangeArrowheads="1"/>
              </p:cNvSpPr>
              <p:nvPr/>
            </p:nvSpPr>
            <p:spPr bwMode="auto">
              <a:xfrm rot="1916226">
                <a:off x="6741563" y="530350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8" name="TextBox 285"/>
              <p:cNvSpPr txBox="1">
                <a:spLocks noChangeArrowheads="1"/>
              </p:cNvSpPr>
              <p:nvPr/>
            </p:nvSpPr>
            <p:spPr bwMode="auto">
              <a:xfrm rot="1916226">
                <a:off x="7014144" y="546502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59" name="TextBox 286"/>
              <p:cNvSpPr txBox="1">
                <a:spLocks noChangeArrowheads="1"/>
              </p:cNvSpPr>
              <p:nvPr/>
            </p:nvSpPr>
            <p:spPr bwMode="auto">
              <a:xfrm rot="1916226">
                <a:off x="7302877" y="563461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0" name="TextBox 287"/>
              <p:cNvSpPr txBox="1">
                <a:spLocks noChangeArrowheads="1"/>
              </p:cNvSpPr>
              <p:nvPr/>
            </p:nvSpPr>
            <p:spPr bwMode="auto">
              <a:xfrm rot="1916226">
                <a:off x="7577474" y="579209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1" name="TextBox 288"/>
              <p:cNvSpPr txBox="1">
                <a:spLocks noChangeArrowheads="1"/>
              </p:cNvSpPr>
              <p:nvPr/>
            </p:nvSpPr>
            <p:spPr bwMode="auto">
              <a:xfrm rot="1916226">
                <a:off x="7837940" y="595563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2" name="TextBox 289"/>
              <p:cNvSpPr txBox="1">
                <a:spLocks noChangeArrowheads="1"/>
              </p:cNvSpPr>
              <p:nvPr/>
            </p:nvSpPr>
            <p:spPr bwMode="auto">
              <a:xfrm rot="1916226">
                <a:off x="8112538" y="610301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3" name="TextBox 290"/>
              <p:cNvSpPr txBox="1">
                <a:spLocks noChangeArrowheads="1"/>
              </p:cNvSpPr>
              <p:nvPr/>
            </p:nvSpPr>
            <p:spPr bwMode="auto">
              <a:xfrm rot="1916226">
                <a:off x="8375024" y="625646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grpSp>
        <p:grpSp>
          <p:nvGrpSpPr>
            <p:cNvPr id="67964" name="Group 4"/>
            <p:cNvGrpSpPr>
              <a:grpSpLocks/>
            </p:cNvGrpSpPr>
            <p:nvPr/>
          </p:nvGrpSpPr>
          <p:grpSpPr bwMode="auto">
            <a:xfrm>
              <a:off x="-1672" y="1165"/>
              <a:ext cx="1794" cy="2547"/>
              <a:chOff x="5368568" y="1564746"/>
              <a:chExt cx="3622554" cy="5140325"/>
            </a:xfrm>
          </p:grpSpPr>
          <p:sp>
            <p:nvSpPr>
              <p:cNvPr id="363" name="Parallelogram 362"/>
              <p:cNvSpPr>
                <a:spLocks noChangeArrowheads="1"/>
              </p:cNvSpPr>
              <p:nvPr/>
            </p:nvSpPr>
            <p:spPr bwMode="auto">
              <a:xfrm rot="5400000">
                <a:off x="4598555" y="2407560"/>
                <a:ext cx="5140325" cy="3454698"/>
              </a:xfrm>
              <a:prstGeom prst="parallelogram">
                <a:avLst>
                  <a:gd name="adj" fmla="val 57788"/>
                </a:avLst>
              </a:prstGeom>
              <a:gradFill rotWithShape="1">
                <a:gsLst>
                  <a:gs pos="0">
                    <a:srgbClr val="CBFFFF"/>
                  </a:gs>
                  <a:gs pos="100000">
                    <a:srgbClr val="B5E5E9"/>
                  </a:gs>
                </a:gsLst>
                <a:lin ang="5400000"/>
              </a:gradFill>
              <a:ln w="57150">
                <a:solidFill>
                  <a:srgbClr val="008000"/>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0000"/>
                  </a:solidFill>
                </a:endParaRPr>
              </a:p>
            </p:txBody>
          </p:sp>
          <p:sp>
            <p:nvSpPr>
              <p:cNvPr id="67966" name="TextBox 23"/>
              <p:cNvSpPr txBox="1">
                <a:spLocks noChangeArrowheads="1"/>
              </p:cNvSpPr>
              <p:nvPr/>
            </p:nvSpPr>
            <p:spPr bwMode="auto">
              <a:xfrm rot="1785530">
                <a:off x="6099251" y="2598506"/>
                <a:ext cx="2425649" cy="41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167" b="1" i="1"/>
                  <a:t>Your Vulnerabilities</a:t>
                </a:r>
              </a:p>
            </p:txBody>
          </p:sp>
          <p:sp>
            <p:nvSpPr>
              <p:cNvPr id="67967" name="TextBox 24"/>
              <p:cNvSpPr txBox="1">
                <a:spLocks noChangeArrowheads="1"/>
              </p:cNvSpPr>
              <p:nvPr/>
            </p:nvSpPr>
            <p:spPr bwMode="auto">
              <a:xfrm rot="1916226">
                <a:off x="5429094" y="2149623"/>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8" name="TextBox 123"/>
              <p:cNvSpPr txBox="1">
                <a:spLocks noChangeArrowheads="1"/>
              </p:cNvSpPr>
              <p:nvPr/>
            </p:nvSpPr>
            <p:spPr bwMode="auto">
              <a:xfrm rot="1916226">
                <a:off x="5715810" y="2319150"/>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69" name="TextBox 125"/>
              <p:cNvSpPr txBox="1">
                <a:spLocks noChangeArrowheads="1"/>
              </p:cNvSpPr>
              <p:nvPr/>
            </p:nvSpPr>
            <p:spPr bwMode="auto">
              <a:xfrm rot="1916226">
                <a:off x="5978293" y="2480605"/>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0" name="TextBox 126"/>
              <p:cNvSpPr txBox="1">
                <a:spLocks noChangeArrowheads="1"/>
              </p:cNvSpPr>
              <p:nvPr/>
            </p:nvSpPr>
            <p:spPr bwMode="auto">
              <a:xfrm rot="1916226">
                <a:off x="6252892" y="2638024"/>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1" name="TextBox 127"/>
              <p:cNvSpPr txBox="1">
                <a:spLocks noChangeArrowheads="1"/>
              </p:cNvSpPr>
              <p:nvPr/>
            </p:nvSpPr>
            <p:spPr bwMode="auto">
              <a:xfrm rot="1916226">
                <a:off x="6527492" y="2797462"/>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2" name="TextBox 128"/>
              <p:cNvSpPr txBox="1">
                <a:spLocks noChangeArrowheads="1"/>
              </p:cNvSpPr>
              <p:nvPr/>
            </p:nvSpPr>
            <p:spPr bwMode="auto">
              <a:xfrm rot="1916226">
                <a:off x="6802090" y="2954880"/>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3" name="TextBox 129"/>
              <p:cNvSpPr txBox="1">
                <a:spLocks noChangeArrowheads="1"/>
              </p:cNvSpPr>
              <p:nvPr/>
            </p:nvSpPr>
            <p:spPr bwMode="auto">
              <a:xfrm rot="1916226">
                <a:off x="7076689" y="3116334"/>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4" name="TextBox 130"/>
              <p:cNvSpPr txBox="1">
                <a:spLocks noChangeArrowheads="1"/>
              </p:cNvSpPr>
              <p:nvPr/>
            </p:nvSpPr>
            <p:spPr bwMode="auto">
              <a:xfrm rot="1916226">
                <a:off x="7363403" y="3285864"/>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5" name="TextBox 131"/>
              <p:cNvSpPr txBox="1">
                <a:spLocks noChangeArrowheads="1"/>
              </p:cNvSpPr>
              <p:nvPr/>
            </p:nvSpPr>
            <p:spPr bwMode="auto">
              <a:xfrm rot="1916226">
                <a:off x="7638003" y="3443282"/>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6" name="TextBox 132"/>
              <p:cNvSpPr txBox="1">
                <a:spLocks noChangeArrowheads="1"/>
              </p:cNvSpPr>
              <p:nvPr/>
            </p:nvSpPr>
            <p:spPr bwMode="auto">
              <a:xfrm rot="1916226">
                <a:off x="7900486" y="3606755"/>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7" name="TextBox 133"/>
              <p:cNvSpPr txBox="1">
                <a:spLocks noChangeArrowheads="1"/>
              </p:cNvSpPr>
              <p:nvPr/>
            </p:nvSpPr>
            <p:spPr bwMode="auto">
              <a:xfrm rot="1916226">
                <a:off x="8173065" y="3756101"/>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8" name="TextBox 134"/>
              <p:cNvSpPr txBox="1">
                <a:spLocks noChangeArrowheads="1"/>
              </p:cNvSpPr>
              <p:nvPr/>
            </p:nvSpPr>
            <p:spPr bwMode="auto">
              <a:xfrm rot="1916226">
                <a:off x="8437568" y="3907464"/>
                <a:ext cx="553554"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79" name="TextBox 135"/>
              <p:cNvSpPr txBox="1">
                <a:spLocks noChangeArrowheads="1"/>
              </p:cNvSpPr>
              <p:nvPr/>
            </p:nvSpPr>
            <p:spPr bwMode="auto">
              <a:xfrm rot="1916226">
                <a:off x="5410942" y="2327224"/>
                <a:ext cx="553513"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0" name="TextBox 136"/>
              <p:cNvSpPr txBox="1">
                <a:spLocks noChangeArrowheads="1"/>
              </p:cNvSpPr>
              <p:nvPr/>
            </p:nvSpPr>
            <p:spPr bwMode="auto">
              <a:xfrm rot="1916226">
                <a:off x="5701718" y="2496751"/>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1" name="TextBox 137"/>
              <p:cNvSpPr txBox="1">
                <a:spLocks noChangeArrowheads="1"/>
              </p:cNvSpPr>
              <p:nvPr/>
            </p:nvSpPr>
            <p:spPr bwMode="auto">
              <a:xfrm rot="1916226">
                <a:off x="5960164" y="2660223"/>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2" name="TextBox 138"/>
              <p:cNvSpPr txBox="1">
                <a:spLocks noChangeArrowheads="1"/>
              </p:cNvSpPr>
              <p:nvPr/>
            </p:nvSpPr>
            <p:spPr bwMode="auto">
              <a:xfrm rot="1916226">
                <a:off x="6236782" y="2815625"/>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3" name="TextBox 139"/>
              <p:cNvSpPr txBox="1">
                <a:spLocks noChangeArrowheads="1"/>
              </p:cNvSpPr>
              <p:nvPr/>
            </p:nvSpPr>
            <p:spPr bwMode="auto">
              <a:xfrm rot="1916226">
                <a:off x="6509362" y="2975062"/>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4" name="TextBox 140"/>
              <p:cNvSpPr txBox="1">
                <a:spLocks noChangeArrowheads="1"/>
              </p:cNvSpPr>
              <p:nvPr/>
            </p:nvSpPr>
            <p:spPr bwMode="auto">
              <a:xfrm rot="1916226">
                <a:off x="6783962" y="3132479"/>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5" name="TextBox 141"/>
              <p:cNvSpPr txBox="1">
                <a:spLocks noChangeArrowheads="1"/>
              </p:cNvSpPr>
              <p:nvPr/>
            </p:nvSpPr>
            <p:spPr bwMode="auto">
              <a:xfrm rot="1916226">
                <a:off x="7060580" y="3293934"/>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6" name="TextBox 142"/>
              <p:cNvSpPr txBox="1">
                <a:spLocks noChangeArrowheads="1"/>
              </p:cNvSpPr>
              <p:nvPr/>
            </p:nvSpPr>
            <p:spPr bwMode="auto">
              <a:xfrm rot="1916226">
                <a:off x="7347295" y="3463465"/>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7" name="TextBox 143"/>
              <p:cNvSpPr txBox="1">
                <a:spLocks noChangeArrowheads="1"/>
              </p:cNvSpPr>
              <p:nvPr/>
            </p:nvSpPr>
            <p:spPr bwMode="auto">
              <a:xfrm rot="1916226">
                <a:off x="7621892" y="3620883"/>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8" name="TextBox 144"/>
              <p:cNvSpPr txBox="1">
                <a:spLocks noChangeArrowheads="1"/>
              </p:cNvSpPr>
              <p:nvPr/>
            </p:nvSpPr>
            <p:spPr bwMode="auto">
              <a:xfrm rot="1916226">
                <a:off x="7884375" y="3784356"/>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89" name="TextBox 145"/>
              <p:cNvSpPr txBox="1">
                <a:spLocks noChangeArrowheads="1"/>
              </p:cNvSpPr>
              <p:nvPr/>
            </p:nvSpPr>
            <p:spPr bwMode="auto">
              <a:xfrm rot="1916226">
                <a:off x="8158975" y="3933702"/>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0" name="TextBox 146"/>
              <p:cNvSpPr txBox="1">
                <a:spLocks noChangeArrowheads="1"/>
              </p:cNvSpPr>
              <p:nvPr/>
            </p:nvSpPr>
            <p:spPr bwMode="auto">
              <a:xfrm rot="1916226">
                <a:off x="8417420" y="4087083"/>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1" name="TextBox 147"/>
              <p:cNvSpPr txBox="1">
                <a:spLocks noChangeArrowheads="1"/>
              </p:cNvSpPr>
              <p:nvPr/>
            </p:nvSpPr>
            <p:spPr bwMode="auto">
              <a:xfrm rot="1916226">
                <a:off x="5425101" y="2500787"/>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2" name="TextBox 148"/>
              <p:cNvSpPr txBox="1">
                <a:spLocks noChangeArrowheads="1"/>
              </p:cNvSpPr>
              <p:nvPr/>
            </p:nvSpPr>
            <p:spPr bwMode="auto">
              <a:xfrm rot="1916226">
                <a:off x="5711813" y="2672333"/>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3" name="TextBox 149"/>
              <p:cNvSpPr txBox="1">
                <a:spLocks noChangeArrowheads="1"/>
              </p:cNvSpPr>
              <p:nvPr/>
            </p:nvSpPr>
            <p:spPr bwMode="auto">
              <a:xfrm rot="1916226">
                <a:off x="5974299" y="2833789"/>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4" name="TextBox 150"/>
              <p:cNvSpPr txBox="1">
                <a:spLocks noChangeArrowheads="1"/>
              </p:cNvSpPr>
              <p:nvPr/>
            </p:nvSpPr>
            <p:spPr bwMode="auto">
              <a:xfrm rot="1916226">
                <a:off x="6248897" y="2991208"/>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5" name="TextBox 151"/>
              <p:cNvSpPr txBox="1">
                <a:spLocks noChangeArrowheads="1"/>
              </p:cNvSpPr>
              <p:nvPr/>
            </p:nvSpPr>
            <p:spPr bwMode="auto">
              <a:xfrm rot="1916226">
                <a:off x="6525516" y="3148626"/>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6" name="TextBox 152"/>
              <p:cNvSpPr txBox="1">
                <a:spLocks noChangeArrowheads="1"/>
              </p:cNvSpPr>
              <p:nvPr/>
            </p:nvSpPr>
            <p:spPr bwMode="auto">
              <a:xfrm rot="1916226">
                <a:off x="6798094" y="3306044"/>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7" name="TextBox 153"/>
              <p:cNvSpPr txBox="1">
                <a:spLocks noChangeArrowheads="1"/>
              </p:cNvSpPr>
              <p:nvPr/>
            </p:nvSpPr>
            <p:spPr bwMode="auto">
              <a:xfrm rot="1916226">
                <a:off x="7074715" y="3467500"/>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8" name="TextBox 154"/>
              <p:cNvSpPr txBox="1">
                <a:spLocks noChangeArrowheads="1"/>
              </p:cNvSpPr>
              <p:nvPr/>
            </p:nvSpPr>
            <p:spPr bwMode="auto">
              <a:xfrm rot="1916226">
                <a:off x="7359408" y="3639044"/>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7999" name="TextBox 155"/>
              <p:cNvSpPr txBox="1">
                <a:spLocks noChangeArrowheads="1"/>
              </p:cNvSpPr>
              <p:nvPr/>
            </p:nvSpPr>
            <p:spPr bwMode="auto">
              <a:xfrm rot="1916226">
                <a:off x="7636025" y="3794446"/>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0" name="TextBox 156"/>
              <p:cNvSpPr txBox="1">
                <a:spLocks noChangeArrowheads="1"/>
              </p:cNvSpPr>
              <p:nvPr/>
            </p:nvSpPr>
            <p:spPr bwMode="auto">
              <a:xfrm rot="1916226">
                <a:off x="7896492" y="3957918"/>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1" name="TextBox 157"/>
              <p:cNvSpPr txBox="1">
                <a:spLocks noChangeArrowheads="1"/>
              </p:cNvSpPr>
              <p:nvPr/>
            </p:nvSpPr>
            <p:spPr bwMode="auto">
              <a:xfrm rot="1916226">
                <a:off x="8169072" y="4107265"/>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2" name="TextBox 158"/>
              <p:cNvSpPr txBox="1">
                <a:spLocks noChangeArrowheads="1"/>
              </p:cNvSpPr>
              <p:nvPr/>
            </p:nvSpPr>
            <p:spPr bwMode="auto">
              <a:xfrm rot="1916226">
                <a:off x="8431556" y="4260647"/>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3" name="TextBox 159"/>
              <p:cNvSpPr txBox="1">
                <a:spLocks noChangeArrowheads="1"/>
              </p:cNvSpPr>
              <p:nvPr/>
            </p:nvSpPr>
            <p:spPr bwMode="auto">
              <a:xfrm rot="1916226">
                <a:off x="5408949" y="2678388"/>
                <a:ext cx="553466"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4" name="TextBox 160"/>
              <p:cNvSpPr txBox="1">
                <a:spLocks noChangeArrowheads="1"/>
              </p:cNvSpPr>
              <p:nvPr/>
            </p:nvSpPr>
            <p:spPr bwMode="auto">
              <a:xfrm rot="1916226">
                <a:off x="5693645" y="284993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5" name="TextBox 161"/>
              <p:cNvSpPr txBox="1">
                <a:spLocks noChangeArrowheads="1"/>
              </p:cNvSpPr>
              <p:nvPr/>
            </p:nvSpPr>
            <p:spPr bwMode="auto">
              <a:xfrm rot="1916226">
                <a:off x="5956129" y="301139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6" name="TextBox 162"/>
              <p:cNvSpPr txBox="1">
                <a:spLocks noChangeArrowheads="1"/>
              </p:cNvSpPr>
              <p:nvPr/>
            </p:nvSpPr>
            <p:spPr bwMode="auto">
              <a:xfrm rot="1916226">
                <a:off x="6230728" y="316880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7" name="TextBox 163"/>
              <p:cNvSpPr txBox="1">
                <a:spLocks noChangeArrowheads="1"/>
              </p:cNvSpPr>
              <p:nvPr/>
            </p:nvSpPr>
            <p:spPr bwMode="auto">
              <a:xfrm rot="1916226">
                <a:off x="6505327" y="332824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8" name="TextBox 164"/>
              <p:cNvSpPr txBox="1">
                <a:spLocks noChangeArrowheads="1"/>
              </p:cNvSpPr>
              <p:nvPr/>
            </p:nvSpPr>
            <p:spPr bwMode="auto">
              <a:xfrm rot="1916226">
                <a:off x="6779925" y="348566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09" name="TextBox 165"/>
              <p:cNvSpPr txBox="1">
                <a:spLocks noChangeArrowheads="1"/>
              </p:cNvSpPr>
              <p:nvPr/>
            </p:nvSpPr>
            <p:spPr bwMode="auto">
              <a:xfrm rot="1916226">
                <a:off x="7056544" y="364509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0" name="TextBox 166"/>
              <p:cNvSpPr txBox="1">
                <a:spLocks noChangeArrowheads="1"/>
              </p:cNvSpPr>
              <p:nvPr/>
            </p:nvSpPr>
            <p:spPr bwMode="auto">
              <a:xfrm rot="1916226">
                <a:off x="7341236" y="381664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1" name="TextBox 167"/>
              <p:cNvSpPr txBox="1">
                <a:spLocks noChangeArrowheads="1"/>
              </p:cNvSpPr>
              <p:nvPr/>
            </p:nvSpPr>
            <p:spPr bwMode="auto">
              <a:xfrm rot="1916226">
                <a:off x="7615837" y="397406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2" name="TextBox 168"/>
              <p:cNvSpPr txBox="1">
                <a:spLocks noChangeArrowheads="1"/>
              </p:cNvSpPr>
              <p:nvPr/>
            </p:nvSpPr>
            <p:spPr bwMode="auto">
              <a:xfrm rot="1916226">
                <a:off x="7876303" y="413753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3" name="TextBox 169"/>
              <p:cNvSpPr txBox="1">
                <a:spLocks noChangeArrowheads="1"/>
              </p:cNvSpPr>
              <p:nvPr/>
            </p:nvSpPr>
            <p:spPr bwMode="auto">
              <a:xfrm rot="1916226">
                <a:off x="8152920" y="428486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4" name="TextBox 170"/>
              <p:cNvSpPr txBox="1">
                <a:spLocks noChangeArrowheads="1"/>
              </p:cNvSpPr>
              <p:nvPr/>
            </p:nvSpPr>
            <p:spPr bwMode="auto">
              <a:xfrm rot="1916226">
                <a:off x="8413386" y="443824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5" name="TextBox 171"/>
              <p:cNvSpPr txBox="1">
                <a:spLocks noChangeArrowheads="1"/>
              </p:cNvSpPr>
              <p:nvPr/>
            </p:nvSpPr>
            <p:spPr bwMode="auto">
              <a:xfrm rot="1916226">
                <a:off x="5425103" y="288020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6" name="TextBox 172"/>
              <p:cNvSpPr txBox="1">
                <a:spLocks noChangeArrowheads="1"/>
              </p:cNvSpPr>
              <p:nvPr/>
            </p:nvSpPr>
            <p:spPr bwMode="auto">
              <a:xfrm rot="1916226">
                <a:off x="5711816" y="304973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7" name="TextBox 173"/>
              <p:cNvSpPr txBox="1">
                <a:spLocks noChangeArrowheads="1"/>
              </p:cNvSpPr>
              <p:nvPr/>
            </p:nvSpPr>
            <p:spPr bwMode="auto">
              <a:xfrm rot="1916226">
                <a:off x="5974300" y="321118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8" name="TextBox 174"/>
              <p:cNvSpPr txBox="1">
                <a:spLocks noChangeArrowheads="1"/>
              </p:cNvSpPr>
              <p:nvPr/>
            </p:nvSpPr>
            <p:spPr bwMode="auto">
              <a:xfrm rot="1916226">
                <a:off x="6248899" y="336860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19" name="TextBox 175"/>
              <p:cNvSpPr txBox="1">
                <a:spLocks noChangeArrowheads="1"/>
              </p:cNvSpPr>
              <p:nvPr/>
            </p:nvSpPr>
            <p:spPr bwMode="auto">
              <a:xfrm rot="1916226">
                <a:off x="6525517" y="352602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0" name="TextBox 176"/>
              <p:cNvSpPr txBox="1">
                <a:spLocks noChangeArrowheads="1"/>
              </p:cNvSpPr>
              <p:nvPr/>
            </p:nvSpPr>
            <p:spPr bwMode="auto">
              <a:xfrm rot="1916226">
                <a:off x="6800116" y="368344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1" name="TextBox 177"/>
              <p:cNvSpPr txBox="1">
                <a:spLocks noChangeArrowheads="1"/>
              </p:cNvSpPr>
              <p:nvPr/>
            </p:nvSpPr>
            <p:spPr bwMode="auto">
              <a:xfrm rot="1916226">
                <a:off x="7072696" y="384691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2" name="TextBox 178"/>
              <p:cNvSpPr txBox="1">
                <a:spLocks noChangeArrowheads="1"/>
              </p:cNvSpPr>
              <p:nvPr/>
            </p:nvSpPr>
            <p:spPr bwMode="auto">
              <a:xfrm rot="1916226">
                <a:off x="7359409" y="401644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3" name="TextBox 179"/>
              <p:cNvSpPr txBox="1">
                <a:spLocks noChangeArrowheads="1"/>
              </p:cNvSpPr>
              <p:nvPr/>
            </p:nvSpPr>
            <p:spPr bwMode="auto">
              <a:xfrm rot="1916226">
                <a:off x="7634008" y="417386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4" name="TextBox 180"/>
              <p:cNvSpPr txBox="1">
                <a:spLocks noChangeArrowheads="1"/>
              </p:cNvSpPr>
              <p:nvPr/>
            </p:nvSpPr>
            <p:spPr bwMode="auto">
              <a:xfrm rot="1916226">
                <a:off x="7894474" y="433733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5" name="TextBox 181"/>
              <p:cNvSpPr txBox="1">
                <a:spLocks noChangeArrowheads="1"/>
              </p:cNvSpPr>
              <p:nvPr/>
            </p:nvSpPr>
            <p:spPr bwMode="auto">
              <a:xfrm rot="1916226">
                <a:off x="8169073" y="448668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6" name="TextBox 182"/>
              <p:cNvSpPr txBox="1">
                <a:spLocks noChangeArrowheads="1"/>
              </p:cNvSpPr>
              <p:nvPr/>
            </p:nvSpPr>
            <p:spPr bwMode="auto">
              <a:xfrm rot="1916226">
                <a:off x="8431557" y="463804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7" name="TextBox 183"/>
              <p:cNvSpPr txBox="1">
                <a:spLocks noChangeArrowheads="1"/>
              </p:cNvSpPr>
              <p:nvPr/>
            </p:nvSpPr>
            <p:spPr bwMode="auto">
              <a:xfrm rot="1916226">
                <a:off x="5406930" y="305780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8" name="TextBox 184"/>
              <p:cNvSpPr txBox="1">
                <a:spLocks noChangeArrowheads="1"/>
              </p:cNvSpPr>
              <p:nvPr/>
            </p:nvSpPr>
            <p:spPr bwMode="auto">
              <a:xfrm rot="1916226">
                <a:off x="5693645" y="322733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29" name="TextBox 185"/>
              <p:cNvSpPr txBox="1">
                <a:spLocks noChangeArrowheads="1"/>
              </p:cNvSpPr>
              <p:nvPr/>
            </p:nvSpPr>
            <p:spPr bwMode="auto">
              <a:xfrm rot="1916226">
                <a:off x="5958149" y="338879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0" name="TextBox 186"/>
              <p:cNvSpPr txBox="1">
                <a:spLocks noChangeArrowheads="1"/>
              </p:cNvSpPr>
              <p:nvPr/>
            </p:nvSpPr>
            <p:spPr bwMode="auto">
              <a:xfrm rot="1916226">
                <a:off x="6232747" y="354621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1" name="TextBox 187"/>
              <p:cNvSpPr txBox="1">
                <a:spLocks noChangeArrowheads="1"/>
              </p:cNvSpPr>
              <p:nvPr/>
            </p:nvSpPr>
            <p:spPr bwMode="auto">
              <a:xfrm rot="1916226">
                <a:off x="6505327" y="370564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2" name="TextBox 188"/>
              <p:cNvSpPr txBox="1">
                <a:spLocks noChangeArrowheads="1"/>
              </p:cNvSpPr>
              <p:nvPr/>
            </p:nvSpPr>
            <p:spPr bwMode="auto">
              <a:xfrm rot="1916226">
                <a:off x="6779926" y="386306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3" name="TextBox 189"/>
              <p:cNvSpPr txBox="1">
                <a:spLocks noChangeArrowheads="1"/>
              </p:cNvSpPr>
              <p:nvPr/>
            </p:nvSpPr>
            <p:spPr bwMode="auto">
              <a:xfrm rot="1916226">
                <a:off x="7054524" y="402451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4" name="TextBox 190"/>
              <p:cNvSpPr txBox="1">
                <a:spLocks noChangeArrowheads="1"/>
              </p:cNvSpPr>
              <p:nvPr/>
            </p:nvSpPr>
            <p:spPr bwMode="auto">
              <a:xfrm rot="1916226">
                <a:off x="7343257" y="419404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5" name="TextBox 191"/>
              <p:cNvSpPr txBox="1">
                <a:spLocks noChangeArrowheads="1"/>
              </p:cNvSpPr>
              <p:nvPr/>
            </p:nvSpPr>
            <p:spPr bwMode="auto">
              <a:xfrm rot="1916226">
                <a:off x="7615838" y="435146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6" name="TextBox 192"/>
              <p:cNvSpPr txBox="1">
                <a:spLocks noChangeArrowheads="1"/>
              </p:cNvSpPr>
              <p:nvPr/>
            </p:nvSpPr>
            <p:spPr bwMode="auto">
              <a:xfrm rot="1916226">
                <a:off x="7876301" y="451494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7" name="TextBox 193"/>
              <p:cNvSpPr txBox="1">
                <a:spLocks noChangeArrowheads="1"/>
              </p:cNvSpPr>
              <p:nvPr/>
            </p:nvSpPr>
            <p:spPr bwMode="auto">
              <a:xfrm rot="1916226">
                <a:off x="8150900" y="466428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8" name="TextBox 194"/>
              <p:cNvSpPr txBox="1">
                <a:spLocks noChangeArrowheads="1"/>
              </p:cNvSpPr>
              <p:nvPr/>
            </p:nvSpPr>
            <p:spPr bwMode="auto">
              <a:xfrm rot="1916226">
                <a:off x="8413386" y="481766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39" name="TextBox 195"/>
              <p:cNvSpPr txBox="1">
                <a:spLocks noChangeArrowheads="1"/>
              </p:cNvSpPr>
              <p:nvPr/>
            </p:nvSpPr>
            <p:spPr bwMode="auto">
              <a:xfrm rot="1916226">
                <a:off x="5419046" y="3231371"/>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0" name="TextBox 196"/>
              <p:cNvSpPr txBox="1">
                <a:spLocks noChangeArrowheads="1"/>
              </p:cNvSpPr>
              <p:nvPr/>
            </p:nvSpPr>
            <p:spPr bwMode="auto">
              <a:xfrm rot="1916226">
                <a:off x="5709797" y="340089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1" name="TextBox 197"/>
              <p:cNvSpPr txBox="1">
                <a:spLocks noChangeArrowheads="1"/>
              </p:cNvSpPr>
              <p:nvPr/>
            </p:nvSpPr>
            <p:spPr bwMode="auto">
              <a:xfrm rot="1916226">
                <a:off x="5968244" y="356437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2" name="TextBox 198"/>
              <p:cNvSpPr txBox="1">
                <a:spLocks noChangeArrowheads="1"/>
              </p:cNvSpPr>
              <p:nvPr/>
            </p:nvSpPr>
            <p:spPr bwMode="auto">
              <a:xfrm rot="1916226">
                <a:off x="6244862" y="371977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3" name="TextBox 199"/>
              <p:cNvSpPr txBox="1">
                <a:spLocks noChangeArrowheads="1"/>
              </p:cNvSpPr>
              <p:nvPr/>
            </p:nvSpPr>
            <p:spPr bwMode="auto">
              <a:xfrm rot="1916226">
                <a:off x="6517442" y="387921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4" name="TextBox 200"/>
              <p:cNvSpPr txBox="1">
                <a:spLocks noChangeArrowheads="1"/>
              </p:cNvSpPr>
              <p:nvPr/>
            </p:nvSpPr>
            <p:spPr bwMode="auto">
              <a:xfrm rot="1916226">
                <a:off x="6792040" y="403663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5" name="TextBox 201"/>
              <p:cNvSpPr txBox="1">
                <a:spLocks noChangeArrowheads="1"/>
              </p:cNvSpPr>
              <p:nvPr/>
            </p:nvSpPr>
            <p:spPr bwMode="auto">
              <a:xfrm rot="1916226">
                <a:off x="7068657" y="419808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6" name="TextBox 202"/>
              <p:cNvSpPr txBox="1">
                <a:spLocks noChangeArrowheads="1"/>
              </p:cNvSpPr>
              <p:nvPr/>
            </p:nvSpPr>
            <p:spPr bwMode="auto">
              <a:xfrm rot="1916226">
                <a:off x="7357390" y="436761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7" name="TextBox 203"/>
              <p:cNvSpPr txBox="1">
                <a:spLocks noChangeArrowheads="1"/>
              </p:cNvSpPr>
              <p:nvPr/>
            </p:nvSpPr>
            <p:spPr bwMode="auto">
              <a:xfrm rot="1916226">
                <a:off x="7631990" y="452503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8" name="TextBox 204"/>
              <p:cNvSpPr txBox="1">
                <a:spLocks noChangeArrowheads="1"/>
              </p:cNvSpPr>
              <p:nvPr/>
            </p:nvSpPr>
            <p:spPr bwMode="auto">
              <a:xfrm rot="1916226">
                <a:off x="7892455" y="468850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49" name="TextBox 205"/>
              <p:cNvSpPr txBox="1">
                <a:spLocks noChangeArrowheads="1"/>
              </p:cNvSpPr>
              <p:nvPr/>
            </p:nvSpPr>
            <p:spPr bwMode="auto">
              <a:xfrm rot="1916226">
                <a:off x="8165034" y="483784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0" name="TextBox 206"/>
              <p:cNvSpPr txBox="1">
                <a:spLocks noChangeArrowheads="1"/>
              </p:cNvSpPr>
              <p:nvPr/>
            </p:nvSpPr>
            <p:spPr bwMode="auto">
              <a:xfrm rot="1916226">
                <a:off x="8425499" y="499123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1" name="TextBox 207"/>
              <p:cNvSpPr txBox="1">
                <a:spLocks noChangeArrowheads="1"/>
              </p:cNvSpPr>
              <p:nvPr/>
            </p:nvSpPr>
            <p:spPr bwMode="auto">
              <a:xfrm rot="1916226">
                <a:off x="5404912" y="340897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2" name="TextBox 208"/>
              <p:cNvSpPr txBox="1">
                <a:spLocks noChangeArrowheads="1"/>
              </p:cNvSpPr>
              <p:nvPr/>
            </p:nvSpPr>
            <p:spPr bwMode="auto">
              <a:xfrm rot="1916226">
                <a:off x="5689608" y="358051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3" name="TextBox 209"/>
              <p:cNvSpPr txBox="1">
                <a:spLocks noChangeArrowheads="1"/>
              </p:cNvSpPr>
              <p:nvPr/>
            </p:nvSpPr>
            <p:spPr bwMode="auto">
              <a:xfrm rot="1916226">
                <a:off x="5952090" y="374197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4" name="TextBox 210"/>
              <p:cNvSpPr txBox="1">
                <a:spLocks noChangeArrowheads="1"/>
              </p:cNvSpPr>
              <p:nvPr/>
            </p:nvSpPr>
            <p:spPr bwMode="auto">
              <a:xfrm rot="1916226">
                <a:off x="6226689" y="389939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5" name="TextBox 211"/>
              <p:cNvSpPr txBox="1">
                <a:spLocks noChangeArrowheads="1"/>
              </p:cNvSpPr>
              <p:nvPr/>
            </p:nvSpPr>
            <p:spPr bwMode="auto">
              <a:xfrm rot="1916226">
                <a:off x="6501289" y="405883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6" name="TextBox 212"/>
              <p:cNvSpPr txBox="1">
                <a:spLocks noChangeArrowheads="1"/>
              </p:cNvSpPr>
              <p:nvPr/>
            </p:nvSpPr>
            <p:spPr bwMode="auto">
              <a:xfrm rot="1916226">
                <a:off x="6777907" y="421422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7" name="TextBox 213"/>
              <p:cNvSpPr txBox="1">
                <a:spLocks noChangeArrowheads="1"/>
              </p:cNvSpPr>
              <p:nvPr/>
            </p:nvSpPr>
            <p:spPr bwMode="auto">
              <a:xfrm rot="1916226">
                <a:off x="7052506" y="437568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8" name="TextBox 214"/>
              <p:cNvSpPr txBox="1">
                <a:spLocks noChangeArrowheads="1"/>
              </p:cNvSpPr>
              <p:nvPr/>
            </p:nvSpPr>
            <p:spPr bwMode="auto">
              <a:xfrm rot="1916226">
                <a:off x="7337201" y="454723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59" name="TextBox 215"/>
              <p:cNvSpPr txBox="1">
                <a:spLocks noChangeArrowheads="1"/>
              </p:cNvSpPr>
              <p:nvPr/>
            </p:nvSpPr>
            <p:spPr bwMode="auto">
              <a:xfrm rot="1916226">
                <a:off x="7611800" y="470464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0" name="TextBox 216"/>
              <p:cNvSpPr txBox="1">
                <a:spLocks noChangeArrowheads="1"/>
              </p:cNvSpPr>
              <p:nvPr/>
            </p:nvSpPr>
            <p:spPr bwMode="auto">
              <a:xfrm rot="1916226">
                <a:off x="7872265" y="486812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1" name="TextBox 217"/>
              <p:cNvSpPr txBox="1">
                <a:spLocks noChangeArrowheads="1"/>
              </p:cNvSpPr>
              <p:nvPr/>
            </p:nvSpPr>
            <p:spPr bwMode="auto">
              <a:xfrm rot="1916226">
                <a:off x="8148883" y="5015451"/>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2" name="TextBox 218"/>
              <p:cNvSpPr txBox="1">
                <a:spLocks noChangeArrowheads="1"/>
              </p:cNvSpPr>
              <p:nvPr/>
            </p:nvSpPr>
            <p:spPr bwMode="auto">
              <a:xfrm rot="1916226">
                <a:off x="8409347" y="516883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3" name="TextBox 219"/>
              <p:cNvSpPr txBox="1">
                <a:spLocks noChangeArrowheads="1"/>
              </p:cNvSpPr>
              <p:nvPr/>
            </p:nvSpPr>
            <p:spPr bwMode="auto">
              <a:xfrm rot="1916226">
                <a:off x="5406931" y="360473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4" name="TextBox 220"/>
              <p:cNvSpPr txBox="1">
                <a:spLocks noChangeArrowheads="1"/>
              </p:cNvSpPr>
              <p:nvPr/>
            </p:nvSpPr>
            <p:spPr bwMode="auto">
              <a:xfrm rot="1916226">
                <a:off x="5691627" y="377628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5" name="TextBox 221"/>
              <p:cNvSpPr txBox="1">
                <a:spLocks noChangeArrowheads="1"/>
              </p:cNvSpPr>
              <p:nvPr/>
            </p:nvSpPr>
            <p:spPr bwMode="auto">
              <a:xfrm rot="1916226">
                <a:off x="5954111" y="393773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6" name="TextBox 222"/>
              <p:cNvSpPr txBox="1">
                <a:spLocks noChangeArrowheads="1"/>
              </p:cNvSpPr>
              <p:nvPr/>
            </p:nvSpPr>
            <p:spPr bwMode="auto">
              <a:xfrm rot="1916226">
                <a:off x="6226689" y="409515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7" name="TextBox 223"/>
              <p:cNvSpPr txBox="1">
                <a:spLocks noChangeArrowheads="1"/>
              </p:cNvSpPr>
              <p:nvPr/>
            </p:nvSpPr>
            <p:spPr bwMode="auto">
              <a:xfrm rot="1916226">
                <a:off x="6501289" y="425459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8" name="TextBox 224"/>
              <p:cNvSpPr txBox="1">
                <a:spLocks noChangeArrowheads="1"/>
              </p:cNvSpPr>
              <p:nvPr/>
            </p:nvSpPr>
            <p:spPr bwMode="auto">
              <a:xfrm rot="1916226">
                <a:off x="6775888" y="441201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69" name="TextBox 225"/>
              <p:cNvSpPr txBox="1">
                <a:spLocks noChangeArrowheads="1"/>
              </p:cNvSpPr>
              <p:nvPr/>
            </p:nvSpPr>
            <p:spPr bwMode="auto">
              <a:xfrm rot="1916226">
                <a:off x="7052506" y="457144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0" name="TextBox 226"/>
              <p:cNvSpPr txBox="1">
                <a:spLocks noChangeArrowheads="1"/>
              </p:cNvSpPr>
              <p:nvPr/>
            </p:nvSpPr>
            <p:spPr bwMode="auto">
              <a:xfrm rot="1916226">
                <a:off x="7339219" y="474299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1" name="TextBox 227"/>
              <p:cNvSpPr txBox="1">
                <a:spLocks noChangeArrowheads="1"/>
              </p:cNvSpPr>
              <p:nvPr/>
            </p:nvSpPr>
            <p:spPr bwMode="auto">
              <a:xfrm rot="1916226">
                <a:off x="7613818" y="490041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2" name="TextBox 228"/>
              <p:cNvSpPr txBox="1">
                <a:spLocks noChangeArrowheads="1"/>
              </p:cNvSpPr>
              <p:nvPr/>
            </p:nvSpPr>
            <p:spPr bwMode="auto">
              <a:xfrm rot="1916226">
                <a:off x="7874284" y="506388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3" name="TextBox 229"/>
              <p:cNvSpPr txBox="1">
                <a:spLocks noChangeArrowheads="1"/>
              </p:cNvSpPr>
              <p:nvPr/>
            </p:nvSpPr>
            <p:spPr bwMode="auto">
              <a:xfrm rot="1916226">
                <a:off x="8150902" y="521121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4" name="TextBox 230"/>
              <p:cNvSpPr txBox="1">
                <a:spLocks noChangeArrowheads="1"/>
              </p:cNvSpPr>
              <p:nvPr/>
            </p:nvSpPr>
            <p:spPr bwMode="auto">
              <a:xfrm rot="1916226">
                <a:off x="8411367" y="536459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5" name="TextBox 231"/>
              <p:cNvSpPr txBox="1">
                <a:spLocks noChangeArrowheads="1"/>
              </p:cNvSpPr>
              <p:nvPr/>
            </p:nvSpPr>
            <p:spPr bwMode="auto">
              <a:xfrm rot="1916226">
                <a:off x="5386741" y="378435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6" name="TextBox 232"/>
              <p:cNvSpPr txBox="1">
                <a:spLocks noChangeArrowheads="1"/>
              </p:cNvSpPr>
              <p:nvPr/>
            </p:nvSpPr>
            <p:spPr bwMode="auto">
              <a:xfrm rot="1916226">
                <a:off x="5673454" y="395388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7" name="TextBox 233"/>
              <p:cNvSpPr txBox="1">
                <a:spLocks noChangeArrowheads="1"/>
              </p:cNvSpPr>
              <p:nvPr/>
            </p:nvSpPr>
            <p:spPr bwMode="auto">
              <a:xfrm rot="1916226">
                <a:off x="5937958" y="411533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8" name="TextBox 234"/>
              <p:cNvSpPr txBox="1">
                <a:spLocks noChangeArrowheads="1"/>
              </p:cNvSpPr>
              <p:nvPr/>
            </p:nvSpPr>
            <p:spPr bwMode="auto">
              <a:xfrm rot="1916226">
                <a:off x="6210537" y="427275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79" name="TextBox 235"/>
              <p:cNvSpPr txBox="1">
                <a:spLocks noChangeArrowheads="1"/>
              </p:cNvSpPr>
              <p:nvPr/>
            </p:nvSpPr>
            <p:spPr bwMode="auto">
              <a:xfrm rot="1916226">
                <a:off x="6485137" y="443219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0" name="TextBox 236"/>
              <p:cNvSpPr txBox="1">
                <a:spLocks noChangeArrowheads="1"/>
              </p:cNvSpPr>
              <p:nvPr/>
            </p:nvSpPr>
            <p:spPr bwMode="auto">
              <a:xfrm rot="1916226">
                <a:off x="6759735" y="458961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1" name="TextBox 237"/>
              <p:cNvSpPr txBox="1">
                <a:spLocks noChangeArrowheads="1"/>
              </p:cNvSpPr>
              <p:nvPr/>
            </p:nvSpPr>
            <p:spPr bwMode="auto">
              <a:xfrm rot="1916226">
                <a:off x="7034334" y="475106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2" name="TextBox 238"/>
              <p:cNvSpPr txBox="1">
                <a:spLocks noChangeArrowheads="1"/>
              </p:cNvSpPr>
              <p:nvPr/>
            </p:nvSpPr>
            <p:spPr bwMode="auto">
              <a:xfrm rot="1916226">
                <a:off x="7321049" y="492261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3" name="TextBox 239"/>
              <p:cNvSpPr txBox="1">
                <a:spLocks noChangeArrowheads="1"/>
              </p:cNvSpPr>
              <p:nvPr/>
            </p:nvSpPr>
            <p:spPr bwMode="auto">
              <a:xfrm rot="1916226">
                <a:off x="7595647" y="507801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4" name="TextBox 240"/>
              <p:cNvSpPr txBox="1">
                <a:spLocks noChangeArrowheads="1"/>
              </p:cNvSpPr>
              <p:nvPr/>
            </p:nvSpPr>
            <p:spPr bwMode="auto">
              <a:xfrm rot="1916226">
                <a:off x="7860150" y="524148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5" name="TextBox 241"/>
              <p:cNvSpPr txBox="1">
                <a:spLocks noChangeArrowheads="1"/>
              </p:cNvSpPr>
              <p:nvPr/>
            </p:nvSpPr>
            <p:spPr bwMode="auto">
              <a:xfrm rot="1916226">
                <a:off x="8132730" y="539083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6" name="TextBox 242"/>
              <p:cNvSpPr txBox="1">
                <a:spLocks noChangeArrowheads="1"/>
              </p:cNvSpPr>
              <p:nvPr/>
            </p:nvSpPr>
            <p:spPr bwMode="auto">
              <a:xfrm rot="1916226">
                <a:off x="8395215" y="554219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7" name="TextBox 243"/>
              <p:cNvSpPr txBox="1">
                <a:spLocks noChangeArrowheads="1"/>
              </p:cNvSpPr>
              <p:nvPr/>
            </p:nvSpPr>
            <p:spPr bwMode="auto">
              <a:xfrm rot="1916226">
                <a:off x="5400874" y="395791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8" name="TextBox 244"/>
              <p:cNvSpPr txBox="1">
                <a:spLocks noChangeArrowheads="1"/>
              </p:cNvSpPr>
              <p:nvPr/>
            </p:nvSpPr>
            <p:spPr bwMode="auto">
              <a:xfrm rot="1916226">
                <a:off x="5687587" y="412744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89" name="TextBox 245"/>
              <p:cNvSpPr txBox="1">
                <a:spLocks noChangeArrowheads="1"/>
              </p:cNvSpPr>
              <p:nvPr/>
            </p:nvSpPr>
            <p:spPr bwMode="auto">
              <a:xfrm rot="1916226">
                <a:off x="5950072" y="428890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0" name="TextBox 246"/>
              <p:cNvSpPr txBox="1">
                <a:spLocks noChangeArrowheads="1"/>
              </p:cNvSpPr>
              <p:nvPr/>
            </p:nvSpPr>
            <p:spPr bwMode="auto">
              <a:xfrm rot="1916226">
                <a:off x="6224671" y="444632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1" name="TextBox 247"/>
              <p:cNvSpPr txBox="1">
                <a:spLocks noChangeArrowheads="1"/>
              </p:cNvSpPr>
              <p:nvPr/>
            </p:nvSpPr>
            <p:spPr bwMode="auto">
              <a:xfrm rot="1916226">
                <a:off x="6497252" y="460575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2" name="TextBox 248"/>
              <p:cNvSpPr txBox="1">
                <a:spLocks noChangeArrowheads="1"/>
              </p:cNvSpPr>
              <p:nvPr/>
            </p:nvSpPr>
            <p:spPr bwMode="auto">
              <a:xfrm rot="1916226">
                <a:off x="6771850" y="476317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3" name="TextBox 249"/>
              <p:cNvSpPr txBox="1">
                <a:spLocks noChangeArrowheads="1"/>
              </p:cNvSpPr>
              <p:nvPr/>
            </p:nvSpPr>
            <p:spPr bwMode="auto">
              <a:xfrm rot="1916226">
                <a:off x="7046449" y="492463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4" name="TextBox 250"/>
              <p:cNvSpPr txBox="1">
                <a:spLocks noChangeArrowheads="1"/>
              </p:cNvSpPr>
              <p:nvPr/>
            </p:nvSpPr>
            <p:spPr bwMode="auto">
              <a:xfrm rot="1916226">
                <a:off x="7337201" y="509416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5" name="TextBox 251"/>
              <p:cNvSpPr txBox="1">
                <a:spLocks noChangeArrowheads="1"/>
              </p:cNvSpPr>
              <p:nvPr/>
            </p:nvSpPr>
            <p:spPr bwMode="auto">
              <a:xfrm rot="1916226">
                <a:off x="7609781" y="525157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6" name="TextBox 252"/>
              <p:cNvSpPr txBox="1">
                <a:spLocks noChangeArrowheads="1"/>
              </p:cNvSpPr>
              <p:nvPr/>
            </p:nvSpPr>
            <p:spPr bwMode="auto">
              <a:xfrm rot="1916226">
                <a:off x="7870246" y="541505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7" name="TextBox 253"/>
              <p:cNvSpPr txBox="1">
                <a:spLocks noChangeArrowheads="1"/>
              </p:cNvSpPr>
              <p:nvPr/>
            </p:nvSpPr>
            <p:spPr bwMode="auto">
              <a:xfrm rot="1916226">
                <a:off x="8144844" y="556439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8" name="TextBox 254"/>
              <p:cNvSpPr txBox="1">
                <a:spLocks noChangeArrowheads="1"/>
              </p:cNvSpPr>
              <p:nvPr/>
            </p:nvSpPr>
            <p:spPr bwMode="auto">
              <a:xfrm rot="1916226">
                <a:off x="8407330" y="571777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099" name="TextBox 255"/>
              <p:cNvSpPr txBox="1">
                <a:spLocks noChangeArrowheads="1"/>
              </p:cNvSpPr>
              <p:nvPr/>
            </p:nvSpPr>
            <p:spPr bwMode="auto">
              <a:xfrm rot="1916226">
                <a:off x="5382701" y="413753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0" name="TextBox 256"/>
              <p:cNvSpPr txBox="1">
                <a:spLocks noChangeArrowheads="1"/>
              </p:cNvSpPr>
              <p:nvPr/>
            </p:nvSpPr>
            <p:spPr bwMode="auto">
              <a:xfrm rot="1916226">
                <a:off x="5669416" y="430706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1" name="TextBox 257"/>
              <p:cNvSpPr txBox="1">
                <a:spLocks noChangeArrowheads="1"/>
              </p:cNvSpPr>
              <p:nvPr/>
            </p:nvSpPr>
            <p:spPr bwMode="auto">
              <a:xfrm rot="1916226">
                <a:off x="5929882" y="446852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2" name="TextBox 258"/>
              <p:cNvSpPr txBox="1">
                <a:spLocks noChangeArrowheads="1"/>
              </p:cNvSpPr>
              <p:nvPr/>
            </p:nvSpPr>
            <p:spPr bwMode="auto">
              <a:xfrm rot="1916226">
                <a:off x="6204481" y="462593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3" name="TextBox 259"/>
              <p:cNvSpPr txBox="1">
                <a:spLocks noChangeArrowheads="1"/>
              </p:cNvSpPr>
              <p:nvPr/>
            </p:nvSpPr>
            <p:spPr bwMode="auto">
              <a:xfrm rot="1916226">
                <a:off x="6481099" y="478335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4" name="TextBox 260"/>
              <p:cNvSpPr txBox="1">
                <a:spLocks noChangeArrowheads="1"/>
              </p:cNvSpPr>
              <p:nvPr/>
            </p:nvSpPr>
            <p:spPr bwMode="auto">
              <a:xfrm rot="1916226">
                <a:off x="6755697" y="494077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5" name="TextBox 261"/>
              <p:cNvSpPr txBox="1">
                <a:spLocks noChangeArrowheads="1"/>
              </p:cNvSpPr>
              <p:nvPr/>
            </p:nvSpPr>
            <p:spPr bwMode="auto">
              <a:xfrm rot="1916226">
                <a:off x="7028278" y="510425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6" name="TextBox 262"/>
              <p:cNvSpPr txBox="1">
                <a:spLocks noChangeArrowheads="1"/>
              </p:cNvSpPr>
              <p:nvPr/>
            </p:nvSpPr>
            <p:spPr bwMode="auto">
              <a:xfrm rot="1916226">
                <a:off x="7317011" y="527377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7" name="TextBox 263"/>
              <p:cNvSpPr txBox="1">
                <a:spLocks noChangeArrowheads="1"/>
              </p:cNvSpPr>
              <p:nvPr/>
            </p:nvSpPr>
            <p:spPr bwMode="auto">
              <a:xfrm rot="1916226">
                <a:off x="7591610" y="543119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8" name="TextBox 264"/>
              <p:cNvSpPr txBox="1">
                <a:spLocks noChangeArrowheads="1"/>
              </p:cNvSpPr>
              <p:nvPr/>
            </p:nvSpPr>
            <p:spPr bwMode="auto">
              <a:xfrm rot="1916226">
                <a:off x="7852074" y="559467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09" name="TextBox 265"/>
              <p:cNvSpPr txBox="1">
                <a:spLocks noChangeArrowheads="1"/>
              </p:cNvSpPr>
              <p:nvPr/>
            </p:nvSpPr>
            <p:spPr bwMode="auto">
              <a:xfrm rot="1916226">
                <a:off x="8126673" y="574401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0" name="TextBox 266"/>
              <p:cNvSpPr txBox="1">
                <a:spLocks noChangeArrowheads="1"/>
              </p:cNvSpPr>
              <p:nvPr/>
            </p:nvSpPr>
            <p:spPr bwMode="auto">
              <a:xfrm rot="1916226">
                <a:off x="8389157" y="589538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1" name="TextBox 267"/>
              <p:cNvSpPr txBox="1">
                <a:spLocks noChangeArrowheads="1"/>
              </p:cNvSpPr>
              <p:nvPr/>
            </p:nvSpPr>
            <p:spPr bwMode="auto">
              <a:xfrm rot="1916226">
                <a:off x="5374625" y="431715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2" name="TextBox 268"/>
              <p:cNvSpPr txBox="1">
                <a:spLocks noChangeArrowheads="1"/>
              </p:cNvSpPr>
              <p:nvPr/>
            </p:nvSpPr>
            <p:spPr bwMode="auto">
              <a:xfrm rot="1916226">
                <a:off x="5663358" y="448668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3" name="TextBox 269"/>
              <p:cNvSpPr txBox="1">
                <a:spLocks noChangeArrowheads="1"/>
              </p:cNvSpPr>
              <p:nvPr/>
            </p:nvSpPr>
            <p:spPr bwMode="auto">
              <a:xfrm rot="1916226">
                <a:off x="5923824" y="465015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4" name="TextBox 270"/>
              <p:cNvSpPr txBox="1">
                <a:spLocks noChangeArrowheads="1"/>
              </p:cNvSpPr>
              <p:nvPr/>
            </p:nvSpPr>
            <p:spPr bwMode="auto">
              <a:xfrm rot="1916226">
                <a:off x="6198421" y="480555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5" name="TextBox 271"/>
              <p:cNvSpPr txBox="1">
                <a:spLocks noChangeArrowheads="1"/>
              </p:cNvSpPr>
              <p:nvPr/>
            </p:nvSpPr>
            <p:spPr bwMode="auto">
              <a:xfrm rot="1916226">
                <a:off x="6473021" y="496499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6" name="TextBox 272"/>
              <p:cNvSpPr txBox="1">
                <a:spLocks noChangeArrowheads="1"/>
              </p:cNvSpPr>
              <p:nvPr/>
            </p:nvSpPr>
            <p:spPr bwMode="auto">
              <a:xfrm rot="1916226">
                <a:off x="6747621" y="512241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7" name="TextBox 273"/>
              <p:cNvSpPr txBox="1">
                <a:spLocks noChangeArrowheads="1"/>
              </p:cNvSpPr>
              <p:nvPr/>
            </p:nvSpPr>
            <p:spPr bwMode="auto">
              <a:xfrm rot="1916226">
                <a:off x="7022220" y="5283869"/>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8" name="TextBox 274"/>
              <p:cNvSpPr txBox="1">
                <a:spLocks noChangeArrowheads="1"/>
              </p:cNvSpPr>
              <p:nvPr/>
            </p:nvSpPr>
            <p:spPr bwMode="auto">
              <a:xfrm rot="1916226">
                <a:off x="7312972" y="545339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19" name="TextBox 275"/>
              <p:cNvSpPr txBox="1">
                <a:spLocks noChangeArrowheads="1"/>
              </p:cNvSpPr>
              <p:nvPr/>
            </p:nvSpPr>
            <p:spPr bwMode="auto">
              <a:xfrm rot="1916226">
                <a:off x="7587571" y="561081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0" name="TextBox 276"/>
              <p:cNvSpPr txBox="1">
                <a:spLocks noChangeArrowheads="1"/>
              </p:cNvSpPr>
              <p:nvPr/>
            </p:nvSpPr>
            <p:spPr bwMode="auto">
              <a:xfrm rot="1916226">
                <a:off x="7848037" y="5774288"/>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1" name="TextBox 277"/>
              <p:cNvSpPr txBox="1">
                <a:spLocks noChangeArrowheads="1"/>
              </p:cNvSpPr>
              <p:nvPr/>
            </p:nvSpPr>
            <p:spPr bwMode="auto">
              <a:xfrm rot="1916226">
                <a:off x="8120616" y="592363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2" name="TextBox 278"/>
              <p:cNvSpPr txBox="1">
                <a:spLocks noChangeArrowheads="1"/>
              </p:cNvSpPr>
              <p:nvPr/>
            </p:nvSpPr>
            <p:spPr bwMode="auto">
              <a:xfrm rot="1916226">
                <a:off x="8383100" y="6075000"/>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3" name="TextBox 279"/>
              <p:cNvSpPr txBox="1">
                <a:spLocks noChangeArrowheads="1"/>
              </p:cNvSpPr>
              <p:nvPr/>
            </p:nvSpPr>
            <p:spPr bwMode="auto">
              <a:xfrm rot="1916226">
                <a:off x="5368568" y="449677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4" name="TextBox 280"/>
              <p:cNvSpPr txBox="1">
                <a:spLocks noChangeArrowheads="1"/>
              </p:cNvSpPr>
              <p:nvPr/>
            </p:nvSpPr>
            <p:spPr bwMode="auto">
              <a:xfrm rot="1916226">
                <a:off x="5655283" y="4668321"/>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5" name="TextBox 281"/>
              <p:cNvSpPr txBox="1">
                <a:spLocks noChangeArrowheads="1"/>
              </p:cNvSpPr>
              <p:nvPr/>
            </p:nvSpPr>
            <p:spPr bwMode="auto">
              <a:xfrm rot="1916226">
                <a:off x="5917767" y="482977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6" name="TextBox 282"/>
              <p:cNvSpPr txBox="1">
                <a:spLocks noChangeArrowheads="1"/>
              </p:cNvSpPr>
              <p:nvPr/>
            </p:nvSpPr>
            <p:spPr bwMode="auto">
              <a:xfrm rot="1916226">
                <a:off x="6192364" y="498719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7" name="TextBox 283"/>
              <p:cNvSpPr txBox="1">
                <a:spLocks noChangeArrowheads="1"/>
              </p:cNvSpPr>
              <p:nvPr/>
            </p:nvSpPr>
            <p:spPr bwMode="auto">
              <a:xfrm rot="1916226">
                <a:off x="6468983" y="5144614"/>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8" name="TextBox 284"/>
              <p:cNvSpPr txBox="1">
                <a:spLocks noChangeArrowheads="1"/>
              </p:cNvSpPr>
              <p:nvPr/>
            </p:nvSpPr>
            <p:spPr bwMode="auto">
              <a:xfrm rot="1916226">
                <a:off x="6743582" y="530203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29" name="TextBox 285"/>
              <p:cNvSpPr txBox="1">
                <a:spLocks noChangeArrowheads="1"/>
              </p:cNvSpPr>
              <p:nvPr/>
            </p:nvSpPr>
            <p:spPr bwMode="auto">
              <a:xfrm rot="1916226">
                <a:off x="7014143" y="5465507"/>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0" name="TextBox 286"/>
              <p:cNvSpPr txBox="1">
                <a:spLocks noChangeArrowheads="1"/>
              </p:cNvSpPr>
              <p:nvPr/>
            </p:nvSpPr>
            <p:spPr bwMode="auto">
              <a:xfrm rot="1916226">
                <a:off x="7302876" y="563503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1" name="TextBox 287"/>
              <p:cNvSpPr txBox="1">
                <a:spLocks noChangeArrowheads="1"/>
              </p:cNvSpPr>
              <p:nvPr/>
            </p:nvSpPr>
            <p:spPr bwMode="auto">
              <a:xfrm rot="1916226">
                <a:off x="7577476" y="5792452"/>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2" name="TextBox 288"/>
              <p:cNvSpPr txBox="1">
                <a:spLocks noChangeArrowheads="1"/>
              </p:cNvSpPr>
              <p:nvPr/>
            </p:nvSpPr>
            <p:spPr bwMode="auto">
              <a:xfrm rot="1916226">
                <a:off x="7837940" y="5955925"/>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3" name="TextBox 289"/>
              <p:cNvSpPr txBox="1">
                <a:spLocks noChangeArrowheads="1"/>
              </p:cNvSpPr>
              <p:nvPr/>
            </p:nvSpPr>
            <p:spPr bwMode="auto">
              <a:xfrm rot="1916226">
                <a:off x="8112539" y="6103253"/>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4" name="TextBox 290"/>
              <p:cNvSpPr txBox="1">
                <a:spLocks noChangeArrowheads="1"/>
              </p:cNvSpPr>
              <p:nvPr/>
            </p:nvSpPr>
            <p:spPr bwMode="auto">
              <a:xfrm rot="1916226">
                <a:off x="8375024" y="6256636"/>
                <a:ext cx="553462" cy="29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grpSp>
        <p:grpSp>
          <p:nvGrpSpPr>
            <p:cNvPr id="68135" name="Group 4"/>
            <p:cNvGrpSpPr>
              <a:grpSpLocks/>
            </p:cNvGrpSpPr>
            <p:nvPr/>
          </p:nvGrpSpPr>
          <p:grpSpPr bwMode="auto">
            <a:xfrm>
              <a:off x="-1867" y="1226"/>
              <a:ext cx="1793" cy="2546"/>
              <a:chOff x="5368568" y="1564746"/>
              <a:chExt cx="3620536" cy="5140325"/>
            </a:xfrm>
          </p:grpSpPr>
          <p:sp>
            <p:nvSpPr>
              <p:cNvPr id="189" name="Parallelogram 188"/>
              <p:cNvSpPr>
                <a:spLocks noChangeArrowheads="1"/>
              </p:cNvSpPr>
              <p:nvPr/>
            </p:nvSpPr>
            <p:spPr bwMode="auto">
              <a:xfrm rot="5400000">
                <a:off x="4598555" y="2407560"/>
                <a:ext cx="5140325" cy="3454698"/>
              </a:xfrm>
              <a:prstGeom prst="parallelogram">
                <a:avLst>
                  <a:gd name="adj" fmla="val 57788"/>
                </a:avLst>
              </a:prstGeom>
              <a:gradFill rotWithShape="1">
                <a:gsLst>
                  <a:gs pos="0">
                    <a:srgbClr val="CBFFFF"/>
                  </a:gs>
                  <a:gs pos="100000">
                    <a:srgbClr val="B5E5E9"/>
                  </a:gs>
                </a:gsLst>
                <a:lin ang="5400000"/>
              </a:gradFill>
              <a:ln w="57150">
                <a:solidFill>
                  <a:srgbClr val="008000"/>
                </a:solidFill>
                <a:miter lim="800000"/>
                <a:headEnd/>
                <a:tailEnd/>
              </a:ln>
              <a:effectLst>
                <a:outerShdw blurRad="40000" dist="23000" dir="5400000" rotWithShape="0">
                  <a:srgbClr val="000000">
                    <a:alpha val="34999"/>
                  </a:srgbClr>
                </a:outerShdw>
              </a:effectLst>
            </p:spPr>
            <p:txBody>
              <a:bodyPr rot="10800000" vert="eaVert"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endParaRPr lang="en-US" altLang="en-US" sz="1333">
                  <a:solidFill>
                    <a:srgbClr val="FF0000"/>
                  </a:solidFill>
                </a:endParaRPr>
              </a:p>
            </p:txBody>
          </p:sp>
          <p:sp>
            <p:nvSpPr>
              <p:cNvPr id="68137" name="TextBox 23"/>
              <p:cNvSpPr txBox="1">
                <a:spLocks noChangeArrowheads="1"/>
              </p:cNvSpPr>
              <p:nvPr/>
            </p:nvSpPr>
            <p:spPr bwMode="auto">
              <a:xfrm rot="1785530">
                <a:off x="6099249" y="2598912"/>
                <a:ext cx="2425651" cy="41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167" b="1" i="1"/>
                  <a:t>Your Vulnerabilities</a:t>
                </a:r>
              </a:p>
            </p:txBody>
          </p:sp>
          <p:sp>
            <p:nvSpPr>
              <p:cNvPr id="68138" name="TextBox 24"/>
              <p:cNvSpPr txBox="1">
                <a:spLocks noChangeArrowheads="1"/>
              </p:cNvSpPr>
              <p:nvPr/>
            </p:nvSpPr>
            <p:spPr bwMode="auto">
              <a:xfrm rot="1916226">
                <a:off x="5429094" y="2149852"/>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39" name="TextBox 123"/>
              <p:cNvSpPr txBox="1">
                <a:spLocks noChangeArrowheads="1"/>
              </p:cNvSpPr>
              <p:nvPr/>
            </p:nvSpPr>
            <p:spPr bwMode="auto">
              <a:xfrm rot="1916226">
                <a:off x="5715808" y="231944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0" name="TextBox 125"/>
              <p:cNvSpPr txBox="1">
                <a:spLocks noChangeArrowheads="1"/>
              </p:cNvSpPr>
              <p:nvPr/>
            </p:nvSpPr>
            <p:spPr bwMode="auto">
              <a:xfrm rot="1916226">
                <a:off x="5978293" y="2480966"/>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1" name="TextBox 126"/>
              <p:cNvSpPr txBox="1">
                <a:spLocks noChangeArrowheads="1"/>
              </p:cNvSpPr>
              <p:nvPr/>
            </p:nvSpPr>
            <p:spPr bwMode="auto">
              <a:xfrm rot="1916226">
                <a:off x="6252892" y="2638446"/>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2" name="TextBox 127"/>
              <p:cNvSpPr txBox="1">
                <a:spLocks noChangeArrowheads="1"/>
              </p:cNvSpPr>
              <p:nvPr/>
            </p:nvSpPr>
            <p:spPr bwMode="auto">
              <a:xfrm rot="1916226">
                <a:off x="6529509" y="279592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3" name="TextBox 128"/>
              <p:cNvSpPr txBox="1">
                <a:spLocks noChangeArrowheads="1"/>
              </p:cNvSpPr>
              <p:nvPr/>
            </p:nvSpPr>
            <p:spPr bwMode="auto">
              <a:xfrm rot="1916226">
                <a:off x="6802089" y="295340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4" name="TextBox 129"/>
              <p:cNvSpPr txBox="1">
                <a:spLocks noChangeArrowheads="1"/>
              </p:cNvSpPr>
              <p:nvPr/>
            </p:nvSpPr>
            <p:spPr bwMode="auto">
              <a:xfrm rot="1916226">
                <a:off x="7078706" y="3114925"/>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5" name="TextBox 130"/>
              <p:cNvSpPr txBox="1">
                <a:spLocks noChangeArrowheads="1"/>
              </p:cNvSpPr>
              <p:nvPr/>
            </p:nvSpPr>
            <p:spPr bwMode="auto">
              <a:xfrm rot="1916226">
                <a:off x="7363402" y="3286538"/>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6" name="TextBox 131"/>
              <p:cNvSpPr txBox="1">
                <a:spLocks noChangeArrowheads="1"/>
              </p:cNvSpPr>
              <p:nvPr/>
            </p:nvSpPr>
            <p:spPr bwMode="auto">
              <a:xfrm rot="1916226">
                <a:off x="7640021" y="3442000"/>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7" name="TextBox 132"/>
              <p:cNvSpPr txBox="1">
                <a:spLocks noChangeArrowheads="1"/>
              </p:cNvSpPr>
              <p:nvPr/>
            </p:nvSpPr>
            <p:spPr bwMode="auto">
              <a:xfrm rot="1916226">
                <a:off x="7902504" y="3605537"/>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8" name="TextBox 133"/>
              <p:cNvSpPr txBox="1">
                <a:spLocks noChangeArrowheads="1"/>
              </p:cNvSpPr>
              <p:nvPr/>
            </p:nvSpPr>
            <p:spPr bwMode="auto">
              <a:xfrm rot="1916226">
                <a:off x="8175084" y="3754941"/>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49" name="TextBox 134"/>
              <p:cNvSpPr txBox="1">
                <a:spLocks noChangeArrowheads="1"/>
              </p:cNvSpPr>
              <p:nvPr/>
            </p:nvSpPr>
            <p:spPr bwMode="auto">
              <a:xfrm rot="1916226">
                <a:off x="8435550" y="3908385"/>
                <a:ext cx="553554"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0" name="TextBox 135"/>
              <p:cNvSpPr txBox="1">
                <a:spLocks noChangeArrowheads="1"/>
              </p:cNvSpPr>
              <p:nvPr/>
            </p:nvSpPr>
            <p:spPr bwMode="auto">
              <a:xfrm rot="1916226">
                <a:off x="5410942" y="2327523"/>
                <a:ext cx="55351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1" name="TextBox 136"/>
              <p:cNvSpPr txBox="1">
                <a:spLocks noChangeArrowheads="1"/>
              </p:cNvSpPr>
              <p:nvPr/>
            </p:nvSpPr>
            <p:spPr bwMode="auto">
              <a:xfrm rot="1916226">
                <a:off x="5699700" y="249711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2" name="TextBox 137"/>
              <p:cNvSpPr txBox="1">
                <a:spLocks noChangeArrowheads="1"/>
              </p:cNvSpPr>
              <p:nvPr/>
            </p:nvSpPr>
            <p:spPr bwMode="auto">
              <a:xfrm rot="1916226">
                <a:off x="5962183" y="265863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3" name="TextBox 138"/>
              <p:cNvSpPr txBox="1">
                <a:spLocks noChangeArrowheads="1"/>
              </p:cNvSpPr>
              <p:nvPr/>
            </p:nvSpPr>
            <p:spPr bwMode="auto">
              <a:xfrm rot="1916226">
                <a:off x="6234763" y="281611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4" name="TextBox 139"/>
              <p:cNvSpPr txBox="1">
                <a:spLocks noChangeArrowheads="1"/>
              </p:cNvSpPr>
              <p:nvPr/>
            </p:nvSpPr>
            <p:spPr bwMode="auto">
              <a:xfrm rot="1916226">
                <a:off x="6509363" y="297561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5" name="TextBox 140"/>
              <p:cNvSpPr txBox="1">
                <a:spLocks noChangeArrowheads="1"/>
              </p:cNvSpPr>
              <p:nvPr/>
            </p:nvSpPr>
            <p:spPr bwMode="auto">
              <a:xfrm rot="1916226">
                <a:off x="6783962" y="313309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6" name="TextBox 141"/>
              <p:cNvSpPr txBox="1">
                <a:spLocks noChangeArrowheads="1"/>
              </p:cNvSpPr>
              <p:nvPr/>
            </p:nvSpPr>
            <p:spPr bwMode="auto">
              <a:xfrm rot="1916226">
                <a:off x="7058562" y="329461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7" name="TextBox 142"/>
              <p:cNvSpPr txBox="1">
                <a:spLocks noChangeArrowheads="1"/>
              </p:cNvSpPr>
              <p:nvPr/>
            </p:nvSpPr>
            <p:spPr bwMode="auto">
              <a:xfrm rot="1916226">
                <a:off x="7345274" y="3464209"/>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8" name="TextBox 143"/>
              <p:cNvSpPr txBox="1">
                <a:spLocks noChangeArrowheads="1"/>
              </p:cNvSpPr>
              <p:nvPr/>
            </p:nvSpPr>
            <p:spPr bwMode="auto">
              <a:xfrm rot="1916226">
                <a:off x="7619872" y="3621689"/>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59" name="TextBox 144"/>
              <p:cNvSpPr txBox="1">
                <a:spLocks noChangeArrowheads="1"/>
              </p:cNvSpPr>
              <p:nvPr/>
            </p:nvSpPr>
            <p:spPr bwMode="auto">
              <a:xfrm rot="1916226">
                <a:off x="7882358" y="378522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0" name="TextBox 145"/>
              <p:cNvSpPr txBox="1">
                <a:spLocks noChangeArrowheads="1"/>
              </p:cNvSpPr>
              <p:nvPr/>
            </p:nvSpPr>
            <p:spPr bwMode="auto">
              <a:xfrm rot="1916226">
                <a:off x="8156956" y="3934631"/>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1" name="TextBox 146"/>
              <p:cNvSpPr txBox="1">
                <a:spLocks noChangeArrowheads="1"/>
              </p:cNvSpPr>
              <p:nvPr/>
            </p:nvSpPr>
            <p:spPr bwMode="auto">
              <a:xfrm rot="1916226">
                <a:off x="8419442" y="408605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2" name="TextBox 147"/>
              <p:cNvSpPr txBox="1">
                <a:spLocks noChangeArrowheads="1"/>
              </p:cNvSpPr>
              <p:nvPr/>
            </p:nvSpPr>
            <p:spPr bwMode="auto">
              <a:xfrm rot="1916226">
                <a:off x="5425101" y="250115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3" name="TextBox 148"/>
              <p:cNvSpPr txBox="1">
                <a:spLocks noChangeArrowheads="1"/>
              </p:cNvSpPr>
              <p:nvPr/>
            </p:nvSpPr>
            <p:spPr bwMode="auto">
              <a:xfrm rot="1916226">
                <a:off x="5713834" y="267075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4" name="TextBox 149"/>
              <p:cNvSpPr txBox="1">
                <a:spLocks noChangeArrowheads="1"/>
              </p:cNvSpPr>
              <p:nvPr/>
            </p:nvSpPr>
            <p:spPr bwMode="auto">
              <a:xfrm rot="1916226">
                <a:off x="5976318" y="283226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5" name="TextBox 150"/>
              <p:cNvSpPr txBox="1">
                <a:spLocks noChangeArrowheads="1"/>
              </p:cNvSpPr>
              <p:nvPr/>
            </p:nvSpPr>
            <p:spPr bwMode="auto">
              <a:xfrm rot="1916226">
                <a:off x="6250915" y="298974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6" name="TextBox 151"/>
              <p:cNvSpPr txBox="1">
                <a:spLocks noChangeArrowheads="1"/>
              </p:cNvSpPr>
              <p:nvPr/>
            </p:nvSpPr>
            <p:spPr bwMode="auto">
              <a:xfrm rot="1916226">
                <a:off x="6523497" y="314924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7" name="TextBox 152"/>
              <p:cNvSpPr txBox="1">
                <a:spLocks noChangeArrowheads="1"/>
              </p:cNvSpPr>
              <p:nvPr/>
            </p:nvSpPr>
            <p:spPr bwMode="auto">
              <a:xfrm rot="1916226">
                <a:off x="6798096" y="3306728"/>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8" name="TextBox 153"/>
              <p:cNvSpPr txBox="1">
                <a:spLocks noChangeArrowheads="1"/>
              </p:cNvSpPr>
              <p:nvPr/>
            </p:nvSpPr>
            <p:spPr bwMode="auto">
              <a:xfrm rot="1916226">
                <a:off x="7072694" y="3468247"/>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69" name="TextBox 154"/>
              <p:cNvSpPr txBox="1">
                <a:spLocks noChangeArrowheads="1"/>
              </p:cNvSpPr>
              <p:nvPr/>
            </p:nvSpPr>
            <p:spPr bwMode="auto">
              <a:xfrm rot="1916226">
                <a:off x="7359409" y="363784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0" name="TextBox 155"/>
              <p:cNvSpPr txBox="1">
                <a:spLocks noChangeArrowheads="1"/>
              </p:cNvSpPr>
              <p:nvPr/>
            </p:nvSpPr>
            <p:spPr bwMode="auto">
              <a:xfrm rot="1916226">
                <a:off x="7634008" y="3795323"/>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1" name="TextBox 156"/>
              <p:cNvSpPr txBox="1">
                <a:spLocks noChangeArrowheads="1"/>
              </p:cNvSpPr>
              <p:nvPr/>
            </p:nvSpPr>
            <p:spPr bwMode="auto">
              <a:xfrm rot="1916226">
                <a:off x="7894472" y="3958860"/>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2" name="TextBox 157"/>
              <p:cNvSpPr txBox="1">
                <a:spLocks noChangeArrowheads="1"/>
              </p:cNvSpPr>
              <p:nvPr/>
            </p:nvSpPr>
            <p:spPr bwMode="auto">
              <a:xfrm rot="1916226">
                <a:off x="8171091" y="410624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3" name="TextBox 158"/>
              <p:cNvSpPr txBox="1">
                <a:spLocks noChangeArrowheads="1"/>
              </p:cNvSpPr>
              <p:nvPr/>
            </p:nvSpPr>
            <p:spPr bwMode="auto">
              <a:xfrm rot="1916226">
                <a:off x="8433575" y="4259686"/>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4" name="TextBox 159"/>
              <p:cNvSpPr txBox="1">
                <a:spLocks noChangeArrowheads="1"/>
              </p:cNvSpPr>
              <p:nvPr/>
            </p:nvSpPr>
            <p:spPr bwMode="auto">
              <a:xfrm rot="1916226">
                <a:off x="5406928" y="2678825"/>
                <a:ext cx="553467"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5" name="TextBox 160"/>
              <p:cNvSpPr txBox="1">
                <a:spLocks noChangeArrowheads="1"/>
              </p:cNvSpPr>
              <p:nvPr/>
            </p:nvSpPr>
            <p:spPr bwMode="auto">
              <a:xfrm rot="1916226">
                <a:off x="5693645" y="285044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6" name="TextBox 161"/>
              <p:cNvSpPr txBox="1">
                <a:spLocks noChangeArrowheads="1"/>
              </p:cNvSpPr>
              <p:nvPr/>
            </p:nvSpPr>
            <p:spPr bwMode="auto">
              <a:xfrm rot="1916226">
                <a:off x="5956129" y="301195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7" name="TextBox 162"/>
              <p:cNvSpPr txBox="1">
                <a:spLocks noChangeArrowheads="1"/>
              </p:cNvSpPr>
              <p:nvPr/>
            </p:nvSpPr>
            <p:spPr bwMode="auto">
              <a:xfrm rot="1916226">
                <a:off x="6232746" y="31674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8" name="TextBox 163"/>
              <p:cNvSpPr txBox="1">
                <a:spLocks noChangeArrowheads="1"/>
              </p:cNvSpPr>
              <p:nvPr/>
            </p:nvSpPr>
            <p:spPr bwMode="auto">
              <a:xfrm rot="1916226">
                <a:off x="6507345" y="33269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79" name="TextBox 164"/>
              <p:cNvSpPr txBox="1">
                <a:spLocks noChangeArrowheads="1"/>
              </p:cNvSpPr>
              <p:nvPr/>
            </p:nvSpPr>
            <p:spPr bwMode="auto">
              <a:xfrm rot="1916226">
                <a:off x="6781944" y="348440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0" name="TextBox 165"/>
              <p:cNvSpPr txBox="1">
                <a:spLocks noChangeArrowheads="1"/>
              </p:cNvSpPr>
              <p:nvPr/>
            </p:nvSpPr>
            <p:spPr bwMode="auto">
              <a:xfrm rot="1916226">
                <a:off x="7054525" y="36459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1" name="TextBox 166"/>
              <p:cNvSpPr txBox="1">
                <a:spLocks noChangeArrowheads="1"/>
              </p:cNvSpPr>
              <p:nvPr/>
            </p:nvSpPr>
            <p:spPr bwMode="auto">
              <a:xfrm rot="1916226">
                <a:off x="7341236" y="381753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2" name="TextBox 167"/>
              <p:cNvSpPr txBox="1">
                <a:spLocks noChangeArrowheads="1"/>
              </p:cNvSpPr>
              <p:nvPr/>
            </p:nvSpPr>
            <p:spPr bwMode="auto">
              <a:xfrm rot="1916226">
                <a:off x="7617856" y="397299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3" name="TextBox 168"/>
              <p:cNvSpPr txBox="1">
                <a:spLocks noChangeArrowheads="1"/>
              </p:cNvSpPr>
              <p:nvPr/>
            </p:nvSpPr>
            <p:spPr bwMode="auto">
              <a:xfrm rot="1916226">
                <a:off x="7878321" y="413652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4" name="TextBox 169"/>
              <p:cNvSpPr txBox="1">
                <a:spLocks noChangeArrowheads="1"/>
              </p:cNvSpPr>
              <p:nvPr/>
            </p:nvSpPr>
            <p:spPr bwMode="auto">
              <a:xfrm rot="1916226">
                <a:off x="8150901" y="428593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5" name="TextBox 170"/>
              <p:cNvSpPr txBox="1">
                <a:spLocks noChangeArrowheads="1"/>
              </p:cNvSpPr>
              <p:nvPr/>
            </p:nvSpPr>
            <p:spPr bwMode="auto">
              <a:xfrm rot="1916226">
                <a:off x="8415405" y="443735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6" name="TextBox 171"/>
              <p:cNvSpPr txBox="1">
                <a:spLocks noChangeArrowheads="1"/>
              </p:cNvSpPr>
              <p:nvPr/>
            </p:nvSpPr>
            <p:spPr bwMode="auto">
              <a:xfrm rot="1916226">
                <a:off x="5427120" y="287870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7" name="TextBox 172"/>
              <p:cNvSpPr txBox="1">
                <a:spLocks noChangeArrowheads="1"/>
              </p:cNvSpPr>
              <p:nvPr/>
            </p:nvSpPr>
            <p:spPr bwMode="auto">
              <a:xfrm rot="1916226">
                <a:off x="5713836" y="304829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8" name="TextBox 173"/>
              <p:cNvSpPr txBox="1">
                <a:spLocks noChangeArrowheads="1"/>
              </p:cNvSpPr>
              <p:nvPr/>
            </p:nvSpPr>
            <p:spPr bwMode="auto">
              <a:xfrm rot="1916226">
                <a:off x="5974301" y="321183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89" name="TextBox 174"/>
              <p:cNvSpPr txBox="1">
                <a:spLocks noChangeArrowheads="1"/>
              </p:cNvSpPr>
              <p:nvPr/>
            </p:nvSpPr>
            <p:spPr bwMode="auto">
              <a:xfrm rot="1916226">
                <a:off x="6250919" y="336729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0" name="TextBox 175"/>
              <p:cNvSpPr txBox="1">
                <a:spLocks noChangeArrowheads="1"/>
              </p:cNvSpPr>
              <p:nvPr/>
            </p:nvSpPr>
            <p:spPr bwMode="auto">
              <a:xfrm rot="1916226">
                <a:off x="6523497" y="352679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1" name="TextBox 176"/>
              <p:cNvSpPr txBox="1">
                <a:spLocks noChangeArrowheads="1"/>
              </p:cNvSpPr>
              <p:nvPr/>
            </p:nvSpPr>
            <p:spPr bwMode="auto">
              <a:xfrm rot="1916226">
                <a:off x="6798096" y="368427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2" name="TextBox 177"/>
              <p:cNvSpPr txBox="1">
                <a:spLocks noChangeArrowheads="1"/>
              </p:cNvSpPr>
              <p:nvPr/>
            </p:nvSpPr>
            <p:spPr bwMode="auto">
              <a:xfrm rot="1916226">
                <a:off x="7072695" y="384579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3" name="TextBox 178"/>
              <p:cNvSpPr txBox="1">
                <a:spLocks noChangeArrowheads="1"/>
              </p:cNvSpPr>
              <p:nvPr/>
            </p:nvSpPr>
            <p:spPr bwMode="auto">
              <a:xfrm rot="1916226">
                <a:off x="7361427" y="401539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4" name="TextBox 179"/>
              <p:cNvSpPr txBox="1">
                <a:spLocks noChangeArrowheads="1"/>
              </p:cNvSpPr>
              <p:nvPr/>
            </p:nvSpPr>
            <p:spPr bwMode="auto">
              <a:xfrm rot="1916226">
                <a:off x="7634008" y="417287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5" name="TextBox 180"/>
              <p:cNvSpPr txBox="1">
                <a:spLocks noChangeArrowheads="1"/>
              </p:cNvSpPr>
              <p:nvPr/>
            </p:nvSpPr>
            <p:spPr bwMode="auto">
              <a:xfrm rot="1916226">
                <a:off x="7894473" y="433640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6" name="TextBox 181"/>
              <p:cNvSpPr txBox="1">
                <a:spLocks noChangeArrowheads="1"/>
              </p:cNvSpPr>
              <p:nvPr/>
            </p:nvSpPr>
            <p:spPr bwMode="auto">
              <a:xfrm rot="1916226">
                <a:off x="8169072" y="4485812"/>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7" name="TextBox 182"/>
              <p:cNvSpPr txBox="1">
                <a:spLocks noChangeArrowheads="1"/>
              </p:cNvSpPr>
              <p:nvPr/>
            </p:nvSpPr>
            <p:spPr bwMode="auto">
              <a:xfrm rot="1916226">
                <a:off x="8431558" y="463925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8" name="TextBox 183"/>
              <p:cNvSpPr txBox="1">
                <a:spLocks noChangeArrowheads="1"/>
              </p:cNvSpPr>
              <p:nvPr/>
            </p:nvSpPr>
            <p:spPr bwMode="auto">
              <a:xfrm rot="1916226">
                <a:off x="5406930" y="3058393"/>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199" name="TextBox 184"/>
              <p:cNvSpPr txBox="1">
                <a:spLocks noChangeArrowheads="1"/>
              </p:cNvSpPr>
              <p:nvPr/>
            </p:nvSpPr>
            <p:spPr bwMode="auto">
              <a:xfrm rot="1916226">
                <a:off x="5693645" y="322798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0" name="TextBox 185"/>
              <p:cNvSpPr txBox="1">
                <a:spLocks noChangeArrowheads="1"/>
              </p:cNvSpPr>
              <p:nvPr/>
            </p:nvSpPr>
            <p:spPr bwMode="auto">
              <a:xfrm rot="1916226">
                <a:off x="5956128" y="338950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1" name="TextBox 186"/>
              <p:cNvSpPr txBox="1">
                <a:spLocks noChangeArrowheads="1"/>
              </p:cNvSpPr>
              <p:nvPr/>
            </p:nvSpPr>
            <p:spPr bwMode="auto">
              <a:xfrm rot="1916226">
                <a:off x="6230727" y="3546988"/>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2" name="TextBox 187"/>
              <p:cNvSpPr txBox="1">
                <a:spLocks noChangeArrowheads="1"/>
              </p:cNvSpPr>
              <p:nvPr/>
            </p:nvSpPr>
            <p:spPr bwMode="auto">
              <a:xfrm rot="1916226">
                <a:off x="6505327" y="370648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3" name="TextBox 188"/>
              <p:cNvSpPr txBox="1">
                <a:spLocks noChangeArrowheads="1"/>
              </p:cNvSpPr>
              <p:nvPr/>
            </p:nvSpPr>
            <p:spPr bwMode="auto">
              <a:xfrm rot="1916226">
                <a:off x="6781944" y="386194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4" name="TextBox 189"/>
              <p:cNvSpPr txBox="1">
                <a:spLocks noChangeArrowheads="1"/>
              </p:cNvSpPr>
              <p:nvPr/>
            </p:nvSpPr>
            <p:spPr bwMode="auto">
              <a:xfrm rot="1916226">
                <a:off x="7054525" y="402548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5" name="TextBox 190"/>
              <p:cNvSpPr txBox="1">
                <a:spLocks noChangeArrowheads="1"/>
              </p:cNvSpPr>
              <p:nvPr/>
            </p:nvSpPr>
            <p:spPr bwMode="auto">
              <a:xfrm rot="1916226">
                <a:off x="7341239" y="419508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6" name="TextBox 191"/>
              <p:cNvSpPr txBox="1">
                <a:spLocks noChangeArrowheads="1"/>
              </p:cNvSpPr>
              <p:nvPr/>
            </p:nvSpPr>
            <p:spPr bwMode="auto">
              <a:xfrm rot="1916226">
                <a:off x="7615838" y="435256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7" name="TextBox 192"/>
              <p:cNvSpPr txBox="1">
                <a:spLocks noChangeArrowheads="1"/>
              </p:cNvSpPr>
              <p:nvPr/>
            </p:nvSpPr>
            <p:spPr bwMode="auto">
              <a:xfrm rot="1916226">
                <a:off x="7876302" y="451609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8" name="TextBox 193"/>
              <p:cNvSpPr txBox="1">
                <a:spLocks noChangeArrowheads="1"/>
              </p:cNvSpPr>
              <p:nvPr/>
            </p:nvSpPr>
            <p:spPr bwMode="auto">
              <a:xfrm rot="1916226">
                <a:off x="8152920" y="4663483"/>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09" name="TextBox 194"/>
              <p:cNvSpPr txBox="1">
                <a:spLocks noChangeArrowheads="1"/>
              </p:cNvSpPr>
              <p:nvPr/>
            </p:nvSpPr>
            <p:spPr bwMode="auto">
              <a:xfrm rot="1916226">
                <a:off x="8413385" y="481692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0" name="TextBox 195"/>
              <p:cNvSpPr txBox="1">
                <a:spLocks noChangeArrowheads="1"/>
              </p:cNvSpPr>
              <p:nvPr/>
            </p:nvSpPr>
            <p:spPr bwMode="auto">
              <a:xfrm rot="1916226">
                <a:off x="5421065" y="323000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1" name="TextBox 196"/>
              <p:cNvSpPr txBox="1">
                <a:spLocks noChangeArrowheads="1"/>
              </p:cNvSpPr>
              <p:nvPr/>
            </p:nvSpPr>
            <p:spPr bwMode="auto">
              <a:xfrm rot="1916226">
                <a:off x="5707778" y="340162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2" name="TextBox 197"/>
              <p:cNvSpPr txBox="1">
                <a:spLocks noChangeArrowheads="1"/>
              </p:cNvSpPr>
              <p:nvPr/>
            </p:nvSpPr>
            <p:spPr bwMode="auto">
              <a:xfrm rot="1916226">
                <a:off x="5968244" y="356313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3" name="TextBox 198"/>
              <p:cNvSpPr txBox="1">
                <a:spLocks noChangeArrowheads="1"/>
              </p:cNvSpPr>
              <p:nvPr/>
            </p:nvSpPr>
            <p:spPr bwMode="auto">
              <a:xfrm rot="1916226">
                <a:off x="6242843" y="37206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4" name="TextBox 199"/>
              <p:cNvSpPr txBox="1">
                <a:spLocks noChangeArrowheads="1"/>
              </p:cNvSpPr>
              <p:nvPr/>
            </p:nvSpPr>
            <p:spPr bwMode="auto">
              <a:xfrm rot="1916226">
                <a:off x="6517442" y="38801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5" name="TextBox 200"/>
              <p:cNvSpPr txBox="1">
                <a:spLocks noChangeArrowheads="1"/>
              </p:cNvSpPr>
              <p:nvPr/>
            </p:nvSpPr>
            <p:spPr bwMode="auto">
              <a:xfrm rot="1916226">
                <a:off x="6794059" y="403558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6" name="TextBox 201"/>
              <p:cNvSpPr txBox="1">
                <a:spLocks noChangeArrowheads="1"/>
              </p:cNvSpPr>
              <p:nvPr/>
            </p:nvSpPr>
            <p:spPr bwMode="auto">
              <a:xfrm rot="1916226">
                <a:off x="7066640" y="4199119"/>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7" name="TextBox 202"/>
              <p:cNvSpPr txBox="1">
                <a:spLocks noChangeArrowheads="1"/>
              </p:cNvSpPr>
              <p:nvPr/>
            </p:nvSpPr>
            <p:spPr bwMode="auto">
              <a:xfrm rot="1916226">
                <a:off x="7355372" y="4368711"/>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8" name="TextBox 203"/>
              <p:cNvSpPr txBox="1">
                <a:spLocks noChangeArrowheads="1"/>
              </p:cNvSpPr>
              <p:nvPr/>
            </p:nvSpPr>
            <p:spPr bwMode="auto">
              <a:xfrm rot="1916226">
                <a:off x="7629971" y="4526194"/>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19" name="TextBox 204"/>
              <p:cNvSpPr txBox="1">
                <a:spLocks noChangeArrowheads="1"/>
              </p:cNvSpPr>
              <p:nvPr/>
            </p:nvSpPr>
            <p:spPr bwMode="auto">
              <a:xfrm rot="1916226">
                <a:off x="7890438" y="4689730"/>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0" name="TextBox 205"/>
              <p:cNvSpPr txBox="1">
                <a:spLocks noChangeArrowheads="1"/>
              </p:cNvSpPr>
              <p:nvPr/>
            </p:nvSpPr>
            <p:spPr bwMode="auto">
              <a:xfrm rot="1916226">
                <a:off x="8165035" y="483711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1" name="TextBox 206"/>
              <p:cNvSpPr txBox="1">
                <a:spLocks noChangeArrowheads="1"/>
              </p:cNvSpPr>
              <p:nvPr/>
            </p:nvSpPr>
            <p:spPr bwMode="auto">
              <a:xfrm rot="1916226">
                <a:off x="8425500" y="4990557"/>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2" name="TextBox 207"/>
              <p:cNvSpPr txBox="1">
                <a:spLocks noChangeArrowheads="1"/>
              </p:cNvSpPr>
              <p:nvPr/>
            </p:nvSpPr>
            <p:spPr bwMode="auto">
              <a:xfrm rot="1916226">
                <a:off x="5402892" y="3409696"/>
                <a:ext cx="553463"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3" name="TextBox 208"/>
              <p:cNvSpPr txBox="1">
                <a:spLocks noChangeArrowheads="1"/>
              </p:cNvSpPr>
              <p:nvPr/>
            </p:nvSpPr>
            <p:spPr bwMode="auto">
              <a:xfrm rot="1916226">
                <a:off x="5691627" y="357929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4" name="TextBox 209"/>
              <p:cNvSpPr txBox="1">
                <a:spLocks noChangeArrowheads="1"/>
              </p:cNvSpPr>
              <p:nvPr/>
            </p:nvSpPr>
            <p:spPr bwMode="auto">
              <a:xfrm rot="1916226">
                <a:off x="5952090" y="374282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5" name="TextBox 210"/>
              <p:cNvSpPr txBox="1">
                <a:spLocks noChangeArrowheads="1"/>
              </p:cNvSpPr>
              <p:nvPr/>
            </p:nvSpPr>
            <p:spPr bwMode="auto">
              <a:xfrm rot="1916226">
                <a:off x="6226690" y="389829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6" name="TextBox 211"/>
              <p:cNvSpPr txBox="1">
                <a:spLocks noChangeArrowheads="1"/>
              </p:cNvSpPr>
              <p:nvPr/>
            </p:nvSpPr>
            <p:spPr bwMode="auto">
              <a:xfrm rot="1916226">
                <a:off x="6501289" y="405778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7" name="TextBox 212"/>
              <p:cNvSpPr txBox="1">
                <a:spLocks noChangeArrowheads="1"/>
              </p:cNvSpPr>
              <p:nvPr/>
            </p:nvSpPr>
            <p:spPr bwMode="auto">
              <a:xfrm rot="1916226">
                <a:off x="6775888" y="421527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8" name="TextBox 213"/>
              <p:cNvSpPr txBox="1">
                <a:spLocks noChangeArrowheads="1"/>
              </p:cNvSpPr>
              <p:nvPr/>
            </p:nvSpPr>
            <p:spPr bwMode="auto">
              <a:xfrm rot="1916226">
                <a:off x="7050487" y="437678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29" name="TextBox 214"/>
              <p:cNvSpPr txBox="1">
                <a:spLocks noChangeArrowheads="1"/>
              </p:cNvSpPr>
              <p:nvPr/>
            </p:nvSpPr>
            <p:spPr bwMode="auto">
              <a:xfrm rot="1916226">
                <a:off x="7339220" y="454638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0" name="TextBox 215"/>
              <p:cNvSpPr txBox="1">
                <a:spLocks noChangeArrowheads="1"/>
              </p:cNvSpPr>
              <p:nvPr/>
            </p:nvSpPr>
            <p:spPr bwMode="auto">
              <a:xfrm rot="1916226">
                <a:off x="7611801" y="470386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1" name="TextBox 216"/>
              <p:cNvSpPr txBox="1">
                <a:spLocks noChangeArrowheads="1"/>
              </p:cNvSpPr>
              <p:nvPr/>
            </p:nvSpPr>
            <p:spPr bwMode="auto">
              <a:xfrm rot="1916226">
                <a:off x="7872264" y="486740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2" name="TextBox 217"/>
              <p:cNvSpPr txBox="1">
                <a:spLocks noChangeArrowheads="1"/>
              </p:cNvSpPr>
              <p:nvPr/>
            </p:nvSpPr>
            <p:spPr bwMode="auto">
              <a:xfrm rot="1916226">
                <a:off x="8146864" y="501680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3" name="TextBox 218"/>
              <p:cNvSpPr txBox="1">
                <a:spLocks noChangeArrowheads="1"/>
              </p:cNvSpPr>
              <p:nvPr/>
            </p:nvSpPr>
            <p:spPr bwMode="auto">
              <a:xfrm rot="1916226">
                <a:off x="8409348" y="51682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4" name="TextBox 219"/>
              <p:cNvSpPr txBox="1">
                <a:spLocks noChangeArrowheads="1"/>
              </p:cNvSpPr>
              <p:nvPr/>
            </p:nvSpPr>
            <p:spPr bwMode="auto">
              <a:xfrm rot="1916226">
                <a:off x="5404913" y="360553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5" name="TextBox 220"/>
              <p:cNvSpPr txBox="1">
                <a:spLocks noChangeArrowheads="1"/>
              </p:cNvSpPr>
              <p:nvPr/>
            </p:nvSpPr>
            <p:spPr bwMode="auto">
              <a:xfrm rot="1916226">
                <a:off x="5691627" y="37771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6" name="TextBox 221"/>
              <p:cNvSpPr txBox="1">
                <a:spLocks noChangeArrowheads="1"/>
              </p:cNvSpPr>
              <p:nvPr/>
            </p:nvSpPr>
            <p:spPr bwMode="auto">
              <a:xfrm rot="1916226">
                <a:off x="5956130" y="393665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7" name="TextBox 222"/>
              <p:cNvSpPr txBox="1">
                <a:spLocks noChangeArrowheads="1"/>
              </p:cNvSpPr>
              <p:nvPr/>
            </p:nvSpPr>
            <p:spPr bwMode="auto">
              <a:xfrm rot="1916226">
                <a:off x="6226690" y="409413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8" name="TextBox 223"/>
              <p:cNvSpPr txBox="1">
                <a:spLocks noChangeArrowheads="1"/>
              </p:cNvSpPr>
              <p:nvPr/>
            </p:nvSpPr>
            <p:spPr bwMode="auto">
              <a:xfrm rot="1916226">
                <a:off x="6501289" y="425363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39" name="TextBox 224"/>
              <p:cNvSpPr txBox="1">
                <a:spLocks noChangeArrowheads="1"/>
              </p:cNvSpPr>
              <p:nvPr/>
            </p:nvSpPr>
            <p:spPr bwMode="auto">
              <a:xfrm rot="1916226">
                <a:off x="6775888" y="441111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0" name="TextBox 225"/>
              <p:cNvSpPr txBox="1">
                <a:spLocks noChangeArrowheads="1"/>
              </p:cNvSpPr>
              <p:nvPr/>
            </p:nvSpPr>
            <p:spPr bwMode="auto">
              <a:xfrm rot="1916226">
                <a:off x="7050487" y="45726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1" name="TextBox 226"/>
              <p:cNvSpPr txBox="1">
                <a:spLocks noChangeArrowheads="1"/>
              </p:cNvSpPr>
              <p:nvPr/>
            </p:nvSpPr>
            <p:spPr bwMode="auto">
              <a:xfrm rot="1916226">
                <a:off x="7341238" y="47422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2" name="TextBox 227"/>
              <p:cNvSpPr txBox="1">
                <a:spLocks noChangeArrowheads="1"/>
              </p:cNvSpPr>
              <p:nvPr/>
            </p:nvSpPr>
            <p:spPr bwMode="auto">
              <a:xfrm rot="1916226">
                <a:off x="7613819" y="489970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3" name="TextBox 228"/>
              <p:cNvSpPr txBox="1">
                <a:spLocks noChangeArrowheads="1"/>
              </p:cNvSpPr>
              <p:nvPr/>
            </p:nvSpPr>
            <p:spPr bwMode="auto">
              <a:xfrm rot="1916226">
                <a:off x="7874285" y="506324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4" name="TextBox 229"/>
              <p:cNvSpPr txBox="1">
                <a:spLocks noChangeArrowheads="1"/>
              </p:cNvSpPr>
              <p:nvPr/>
            </p:nvSpPr>
            <p:spPr bwMode="auto">
              <a:xfrm rot="1916226">
                <a:off x="8148882" y="521264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5" name="TextBox 230"/>
              <p:cNvSpPr txBox="1">
                <a:spLocks noChangeArrowheads="1"/>
              </p:cNvSpPr>
              <p:nvPr/>
            </p:nvSpPr>
            <p:spPr bwMode="auto">
              <a:xfrm rot="1916226">
                <a:off x="8411368" y="536407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6" name="TextBox 231"/>
              <p:cNvSpPr txBox="1">
                <a:spLocks noChangeArrowheads="1"/>
              </p:cNvSpPr>
              <p:nvPr/>
            </p:nvSpPr>
            <p:spPr bwMode="auto">
              <a:xfrm rot="1916226">
                <a:off x="5388759" y="378320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7" name="TextBox 232"/>
              <p:cNvSpPr txBox="1">
                <a:spLocks noChangeArrowheads="1"/>
              </p:cNvSpPr>
              <p:nvPr/>
            </p:nvSpPr>
            <p:spPr bwMode="auto">
              <a:xfrm rot="1916226">
                <a:off x="5673455" y="395482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8" name="TextBox 233"/>
              <p:cNvSpPr txBox="1">
                <a:spLocks noChangeArrowheads="1"/>
              </p:cNvSpPr>
              <p:nvPr/>
            </p:nvSpPr>
            <p:spPr bwMode="auto">
              <a:xfrm rot="1916226">
                <a:off x="5935939" y="411634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49" name="TextBox 234"/>
              <p:cNvSpPr txBox="1">
                <a:spLocks noChangeArrowheads="1"/>
              </p:cNvSpPr>
              <p:nvPr/>
            </p:nvSpPr>
            <p:spPr bwMode="auto">
              <a:xfrm rot="1916226">
                <a:off x="6210537" y="42738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0" name="TextBox 235"/>
              <p:cNvSpPr txBox="1">
                <a:spLocks noChangeArrowheads="1"/>
              </p:cNvSpPr>
              <p:nvPr/>
            </p:nvSpPr>
            <p:spPr bwMode="auto">
              <a:xfrm rot="1916226">
                <a:off x="6487156" y="443130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1" name="TextBox 236"/>
              <p:cNvSpPr txBox="1">
                <a:spLocks noChangeArrowheads="1"/>
              </p:cNvSpPr>
              <p:nvPr/>
            </p:nvSpPr>
            <p:spPr bwMode="auto">
              <a:xfrm rot="1916226">
                <a:off x="6759735" y="458878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2" name="TextBox 237"/>
              <p:cNvSpPr txBox="1">
                <a:spLocks noChangeArrowheads="1"/>
              </p:cNvSpPr>
              <p:nvPr/>
            </p:nvSpPr>
            <p:spPr bwMode="auto">
              <a:xfrm rot="1916226">
                <a:off x="7036352" y="475030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3" name="TextBox 238"/>
              <p:cNvSpPr txBox="1">
                <a:spLocks noChangeArrowheads="1"/>
              </p:cNvSpPr>
              <p:nvPr/>
            </p:nvSpPr>
            <p:spPr bwMode="auto">
              <a:xfrm rot="1916226">
                <a:off x="7321047" y="49219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4" name="TextBox 239"/>
              <p:cNvSpPr txBox="1">
                <a:spLocks noChangeArrowheads="1"/>
              </p:cNvSpPr>
              <p:nvPr/>
            </p:nvSpPr>
            <p:spPr bwMode="auto">
              <a:xfrm rot="1916226">
                <a:off x="7597665" y="507737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5" name="TextBox 240"/>
              <p:cNvSpPr txBox="1">
                <a:spLocks noChangeArrowheads="1"/>
              </p:cNvSpPr>
              <p:nvPr/>
            </p:nvSpPr>
            <p:spPr bwMode="auto">
              <a:xfrm rot="1916226">
                <a:off x="7858132" y="524293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6" name="TextBox 241"/>
              <p:cNvSpPr txBox="1">
                <a:spLocks noChangeArrowheads="1"/>
              </p:cNvSpPr>
              <p:nvPr/>
            </p:nvSpPr>
            <p:spPr bwMode="auto">
              <a:xfrm rot="1916226">
                <a:off x="8132730" y="5390316"/>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7" name="TextBox 242"/>
              <p:cNvSpPr txBox="1">
                <a:spLocks noChangeArrowheads="1"/>
              </p:cNvSpPr>
              <p:nvPr/>
            </p:nvSpPr>
            <p:spPr bwMode="auto">
              <a:xfrm rot="1916226">
                <a:off x="8393196" y="554375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8" name="TextBox 243"/>
              <p:cNvSpPr txBox="1">
                <a:spLocks noChangeArrowheads="1"/>
              </p:cNvSpPr>
              <p:nvPr/>
            </p:nvSpPr>
            <p:spPr bwMode="auto">
              <a:xfrm rot="1916226">
                <a:off x="5400874" y="395886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59" name="TextBox 244"/>
              <p:cNvSpPr txBox="1">
                <a:spLocks noChangeArrowheads="1"/>
              </p:cNvSpPr>
              <p:nvPr/>
            </p:nvSpPr>
            <p:spPr bwMode="auto">
              <a:xfrm rot="1916226">
                <a:off x="5687586" y="412845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0" name="TextBox 245"/>
              <p:cNvSpPr txBox="1">
                <a:spLocks noChangeArrowheads="1"/>
              </p:cNvSpPr>
              <p:nvPr/>
            </p:nvSpPr>
            <p:spPr bwMode="auto">
              <a:xfrm rot="1916226">
                <a:off x="5948053" y="428997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1" name="TextBox 246"/>
              <p:cNvSpPr txBox="1">
                <a:spLocks noChangeArrowheads="1"/>
              </p:cNvSpPr>
              <p:nvPr/>
            </p:nvSpPr>
            <p:spPr bwMode="auto">
              <a:xfrm rot="1916226">
                <a:off x="6222652" y="444745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2" name="TextBox 247"/>
              <p:cNvSpPr txBox="1">
                <a:spLocks noChangeArrowheads="1"/>
              </p:cNvSpPr>
              <p:nvPr/>
            </p:nvSpPr>
            <p:spPr bwMode="auto">
              <a:xfrm rot="1916226">
                <a:off x="6499270" y="460493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3" name="TextBox 248"/>
              <p:cNvSpPr txBox="1">
                <a:spLocks noChangeArrowheads="1"/>
              </p:cNvSpPr>
              <p:nvPr/>
            </p:nvSpPr>
            <p:spPr bwMode="auto">
              <a:xfrm rot="1916226">
                <a:off x="6771850" y="47624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4" name="TextBox 249"/>
              <p:cNvSpPr txBox="1">
                <a:spLocks noChangeArrowheads="1"/>
              </p:cNvSpPr>
              <p:nvPr/>
            </p:nvSpPr>
            <p:spPr bwMode="auto">
              <a:xfrm rot="1916226">
                <a:off x="7048468" y="492393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5" name="TextBox 250"/>
              <p:cNvSpPr txBox="1">
                <a:spLocks noChangeArrowheads="1"/>
              </p:cNvSpPr>
              <p:nvPr/>
            </p:nvSpPr>
            <p:spPr bwMode="auto">
              <a:xfrm rot="1916226">
                <a:off x="7335183" y="509554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6" name="TextBox 251"/>
              <p:cNvSpPr txBox="1">
                <a:spLocks noChangeArrowheads="1"/>
              </p:cNvSpPr>
              <p:nvPr/>
            </p:nvSpPr>
            <p:spPr bwMode="auto">
              <a:xfrm rot="1916226">
                <a:off x="7611800" y="525100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7" name="TextBox 252"/>
              <p:cNvSpPr txBox="1">
                <a:spLocks noChangeArrowheads="1"/>
              </p:cNvSpPr>
              <p:nvPr/>
            </p:nvSpPr>
            <p:spPr bwMode="auto">
              <a:xfrm rot="1916226">
                <a:off x="7872264" y="541454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8" name="TextBox 253"/>
              <p:cNvSpPr txBox="1">
                <a:spLocks noChangeArrowheads="1"/>
              </p:cNvSpPr>
              <p:nvPr/>
            </p:nvSpPr>
            <p:spPr bwMode="auto">
              <a:xfrm rot="1916226">
                <a:off x="8146865" y="556395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69" name="TextBox 254"/>
              <p:cNvSpPr txBox="1">
                <a:spLocks noChangeArrowheads="1"/>
              </p:cNvSpPr>
              <p:nvPr/>
            </p:nvSpPr>
            <p:spPr bwMode="auto">
              <a:xfrm rot="1916226">
                <a:off x="8407329" y="571739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0" name="TextBox 255"/>
              <p:cNvSpPr txBox="1">
                <a:spLocks noChangeArrowheads="1"/>
              </p:cNvSpPr>
              <p:nvPr/>
            </p:nvSpPr>
            <p:spPr bwMode="auto">
              <a:xfrm rot="1916226">
                <a:off x="5382701" y="413652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1" name="TextBox 256"/>
              <p:cNvSpPr txBox="1">
                <a:spLocks noChangeArrowheads="1"/>
              </p:cNvSpPr>
              <p:nvPr/>
            </p:nvSpPr>
            <p:spPr bwMode="auto">
              <a:xfrm rot="1916226">
                <a:off x="5669415" y="430612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2" name="TextBox 257"/>
              <p:cNvSpPr txBox="1">
                <a:spLocks noChangeArrowheads="1"/>
              </p:cNvSpPr>
              <p:nvPr/>
            </p:nvSpPr>
            <p:spPr bwMode="auto">
              <a:xfrm rot="1916226">
                <a:off x="5931900" y="446764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3" name="TextBox 258"/>
              <p:cNvSpPr txBox="1">
                <a:spLocks noChangeArrowheads="1"/>
              </p:cNvSpPr>
              <p:nvPr/>
            </p:nvSpPr>
            <p:spPr bwMode="auto">
              <a:xfrm rot="1916226">
                <a:off x="6204481" y="46251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4" name="TextBox 259"/>
              <p:cNvSpPr txBox="1">
                <a:spLocks noChangeArrowheads="1"/>
              </p:cNvSpPr>
              <p:nvPr/>
            </p:nvSpPr>
            <p:spPr bwMode="auto">
              <a:xfrm rot="1916226">
                <a:off x="6479080" y="478462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5" name="TextBox 260"/>
              <p:cNvSpPr txBox="1">
                <a:spLocks noChangeArrowheads="1"/>
              </p:cNvSpPr>
              <p:nvPr/>
            </p:nvSpPr>
            <p:spPr bwMode="auto">
              <a:xfrm rot="1916226">
                <a:off x="6753678" y="494210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6" name="TextBox 261"/>
              <p:cNvSpPr txBox="1">
                <a:spLocks noChangeArrowheads="1"/>
              </p:cNvSpPr>
              <p:nvPr/>
            </p:nvSpPr>
            <p:spPr bwMode="auto">
              <a:xfrm rot="1916226">
                <a:off x="7028277" y="51036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7" name="TextBox 262"/>
              <p:cNvSpPr txBox="1">
                <a:spLocks noChangeArrowheads="1"/>
              </p:cNvSpPr>
              <p:nvPr/>
            </p:nvSpPr>
            <p:spPr bwMode="auto">
              <a:xfrm rot="1916226">
                <a:off x="7317010" y="527321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8" name="TextBox 263"/>
              <p:cNvSpPr txBox="1">
                <a:spLocks noChangeArrowheads="1"/>
              </p:cNvSpPr>
              <p:nvPr/>
            </p:nvSpPr>
            <p:spPr bwMode="auto">
              <a:xfrm rot="1916226">
                <a:off x="7591609" y="543069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79" name="TextBox 264"/>
              <p:cNvSpPr txBox="1">
                <a:spLocks noChangeArrowheads="1"/>
              </p:cNvSpPr>
              <p:nvPr/>
            </p:nvSpPr>
            <p:spPr bwMode="auto">
              <a:xfrm rot="1916226">
                <a:off x="7852075" y="559423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0" name="TextBox 265"/>
              <p:cNvSpPr txBox="1">
                <a:spLocks noChangeArrowheads="1"/>
              </p:cNvSpPr>
              <p:nvPr/>
            </p:nvSpPr>
            <p:spPr bwMode="auto">
              <a:xfrm rot="1916226">
                <a:off x="8126674" y="5743638"/>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1" name="TextBox 266"/>
              <p:cNvSpPr txBox="1">
                <a:spLocks noChangeArrowheads="1"/>
              </p:cNvSpPr>
              <p:nvPr/>
            </p:nvSpPr>
            <p:spPr bwMode="auto">
              <a:xfrm rot="1916226">
                <a:off x="8389158" y="589506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2" name="TextBox 267"/>
              <p:cNvSpPr txBox="1">
                <a:spLocks noChangeArrowheads="1"/>
              </p:cNvSpPr>
              <p:nvPr/>
            </p:nvSpPr>
            <p:spPr bwMode="auto">
              <a:xfrm rot="1916226">
                <a:off x="5376644" y="431621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3" name="TextBox 268"/>
              <p:cNvSpPr txBox="1">
                <a:spLocks noChangeArrowheads="1"/>
              </p:cNvSpPr>
              <p:nvPr/>
            </p:nvSpPr>
            <p:spPr bwMode="auto">
              <a:xfrm rot="1916226">
                <a:off x="5661340" y="448783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4" name="TextBox 269"/>
              <p:cNvSpPr txBox="1">
                <a:spLocks noChangeArrowheads="1"/>
              </p:cNvSpPr>
              <p:nvPr/>
            </p:nvSpPr>
            <p:spPr bwMode="auto">
              <a:xfrm rot="1916226">
                <a:off x="5923822" y="46493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5" name="TextBox 270"/>
              <p:cNvSpPr txBox="1">
                <a:spLocks noChangeArrowheads="1"/>
              </p:cNvSpPr>
              <p:nvPr/>
            </p:nvSpPr>
            <p:spPr bwMode="auto">
              <a:xfrm rot="1916226">
                <a:off x="6200442" y="480481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6" name="TextBox 271"/>
              <p:cNvSpPr txBox="1">
                <a:spLocks noChangeArrowheads="1"/>
              </p:cNvSpPr>
              <p:nvPr/>
            </p:nvSpPr>
            <p:spPr bwMode="auto">
              <a:xfrm rot="1916226">
                <a:off x="6475040" y="4964312"/>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7" name="TextBox 272"/>
              <p:cNvSpPr txBox="1">
                <a:spLocks noChangeArrowheads="1"/>
              </p:cNvSpPr>
              <p:nvPr/>
            </p:nvSpPr>
            <p:spPr bwMode="auto">
              <a:xfrm rot="1916226">
                <a:off x="6749640" y="512179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8" name="TextBox 273"/>
              <p:cNvSpPr txBox="1">
                <a:spLocks noChangeArrowheads="1"/>
              </p:cNvSpPr>
              <p:nvPr/>
            </p:nvSpPr>
            <p:spPr bwMode="auto">
              <a:xfrm rot="1916226">
                <a:off x="7022220" y="528331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89" name="TextBox 274"/>
              <p:cNvSpPr txBox="1">
                <a:spLocks noChangeArrowheads="1"/>
              </p:cNvSpPr>
              <p:nvPr/>
            </p:nvSpPr>
            <p:spPr bwMode="auto">
              <a:xfrm rot="1916226">
                <a:off x="7310951" y="545492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0" name="TextBox 275"/>
              <p:cNvSpPr txBox="1">
                <a:spLocks noChangeArrowheads="1"/>
              </p:cNvSpPr>
              <p:nvPr/>
            </p:nvSpPr>
            <p:spPr bwMode="auto">
              <a:xfrm rot="1916226">
                <a:off x="7587571" y="5610385"/>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1" name="TextBox 276"/>
              <p:cNvSpPr txBox="1">
                <a:spLocks noChangeArrowheads="1"/>
              </p:cNvSpPr>
              <p:nvPr/>
            </p:nvSpPr>
            <p:spPr bwMode="auto">
              <a:xfrm rot="1916226">
                <a:off x="7848037" y="5773923"/>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2" name="TextBox 277"/>
              <p:cNvSpPr txBox="1">
                <a:spLocks noChangeArrowheads="1"/>
              </p:cNvSpPr>
              <p:nvPr/>
            </p:nvSpPr>
            <p:spPr bwMode="auto">
              <a:xfrm rot="1916226">
                <a:off x="8120616" y="592332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3" name="TextBox 278"/>
              <p:cNvSpPr txBox="1">
                <a:spLocks noChangeArrowheads="1"/>
              </p:cNvSpPr>
              <p:nvPr/>
            </p:nvSpPr>
            <p:spPr bwMode="auto">
              <a:xfrm rot="1916226">
                <a:off x="8383100" y="607475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4" name="TextBox 279"/>
              <p:cNvSpPr txBox="1">
                <a:spLocks noChangeArrowheads="1"/>
              </p:cNvSpPr>
              <p:nvPr/>
            </p:nvSpPr>
            <p:spPr bwMode="auto">
              <a:xfrm rot="1916226">
                <a:off x="5368568" y="449792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5" name="TextBox 280"/>
              <p:cNvSpPr txBox="1">
                <a:spLocks noChangeArrowheads="1"/>
              </p:cNvSpPr>
              <p:nvPr/>
            </p:nvSpPr>
            <p:spPr bwMode="auto">
              <a:xfrm rot="1916226">
                <a:off x="5655283" y="46675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6" name="TextBox 281"/>
              <p:cNvSpPr txBox="1">
                <a:spLocks noChangeArrowheads="1"/>
              </p:cNvSpPr>
              <p:nvPr/>
            </p:nvSpPr>
            <p:spPr bwMode="auto">
              <a:xfrm rot="1916226">
                <a:off x="5917765" y="482904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7" name="TextBox 282"/>
              <p:cNvSpPr txBox="1">
                <a:spLocks noChangeArrowheads="1"/>
              </p:cNvSpPr>
              <p:nvPr/>
            </p:nvSpPr>
            <p:spPr bwMode="auto">
              <a:xfrm rot="1916226">
                <a:off x="6192364" y="4986519"/>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8" name="TextBox 283"/>
              <p:cNvSpPr txBox="1">
                <a:spLocks noChangeArrowheads="1"/>
              </p:cNvSpPr>
              <p:nvPr/>
            </p:nvSpPr>
            <p:spPr bwMode="auto">
              <a:xfrm rot="1916226">
                <a:off x="6466964" y="514602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299" name="TextBox 284"/>
              <p:cNvSpPr txBox="1">
                <a:spLocks noChangeArrowheads="1"/>
              </p:cNvSpPr>
              <p:nvPr/>
            </p:nvSpPr>
            <p:spPr bwMode="auto">
              <a:xfrm rot="1916226">
                <a:off x="6741564" y="530350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0" name="TextBox 285"/>
              <p:cNvSpPr txBox="1">
                <a:spLocks noChangeArrowheads="1"/>
              </p:cNvSpPr>
              <p:nvPr/>
            </p:nvSpPr>
            <p:spPr bwMode="auto">
              <a:xfrm rot="1916226">
                <a:off x="7014143" y="546502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1" name="TextBox 286"/>
              <p:cNvSpPr txBox="1">
                <a:spLocks noChangeArrowheads="1"/>
              </p:cNvSpPr>
              <p:nvPr/>
            </p:nvSpPr>
            <p:spPr bwMode="auto">
              <a:xfrm rot="1916226">
                <a:off x="7302876" y="563461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2" name="TextBox 287"/>
              <p:cNvSpPr txBox="1">
                <a:spLocks noChangeArrowheads="1"/>
              </p:cNvSpPr>
              <p:nvPr/>
            </p:nvSpPr>
            <p:spPr bwMode="auto">
              <a:xfrm rot="1916226">
                <a:off x="7577474" y="5792094"/>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3" name="TextBox 288"/>
              <p:cNvSpPr txBox="1">
                <a:spLocks noChangeArrowheads="1"/>
              </p:cNvSpPr>
              <p:nvPr/>
            </p:nvSpPr>
            <p:spPr bwMode="auto">
              <a:xfrm rot="1916226">
                <a:off x="7837939" y="5955631"/>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4" name="TextBox 289"/>
              <p:cNvSpPr txBox="1">
                <a:spLocks noChangeArrowheads="1"/>
              </p:cNvSpPr>
              <p:nvPr/>
            </p:nvSpPr>
            <p:spPr bwMode="auto">
              <a:xfrm rot="1916226">
                <a:off x="8112539" y="6103017"/>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sp>
            <p:nvSpPr>
              <p:cNvPr id="68305" name="TextBox 290"/>
              <p:cNvSpPr txBox="1">
                <a:spLocks noChangeArrowheads="1"/>
              </p:cNvSpPr>
              <p:nvPr/>
            </p:nvSpPr>
            <p:spPr bwMode="auto">
              <a:xfrm rot="1916226">
                <a:off x="8375024" y="6256460"/>
                <a:ext cx="553462" cy="2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667" b="1">
                    <a:solidFill>
                      <a:srgbClr val="FF0000"/>
                    </a:solidFill>
                  </a:rPr>
                  <a:t>CVE</a:t>
                </a:r>
              </a:p>
            </p:txBody>
          </p:sp>
        </p:grpSp>
        <p:sp>
          <p:nvSpPr>
            <p:cNvPr id="68317" name="TextBox 360"/>
            <p:cNvSpPr txBox="1">
              <a:spLocks noChangeArrowheads="1"/>
            </p:cNvSpPr>
            <p:nvPr/>
          </p:nvSpPr>
          <p:spPr bwMode="auto">
            <a:xfrm>
              <a:off x="-1215" y="3760"/>
              <a:ext cx="6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1000" b="1"/>
                <a:t>Other VMs</a:t>
              </a:r>
            </a:p>
          </p:txBody>
        </p:sp>
      </p:grpSp>
    </p:spTree>
    <p:extLst>
      <p:ext uri="{BB962C8B-B14F-4D97-AF65-F5344CB8AC3E}">
        <p14:creationId xmlns:p14="http://schemas.microsoft.com/office/powerpoint/2010/main" val="483265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p:cNvSpPr txBox="1">
            <a:spLocks/>
          </p:cNvSpPr>
          <p:nvPr/>
        </p:nvSpPr>
        <p:spPr bwMode="auto">
          <a:xfrm>
            <a:off x="332052" y="251306"/>
            <a:ext cx="6858000" cy="676010"/>
          </a:xfrm>
          <a:prstGeom prst="rect">
            <a:avLst/>
          </a:prstGeom>
        </p:spPr>
        <p:txBody>
          <a:bodyPr vert="horz" lIns="0" tIns="0" rIns="0" bIns="0" rtlCol="0" anchor="t" anchorCtr="0">
            <a:normAutofit/>
          </a:bodyPr>
          <a:lstStyle>
            <a:defPPr>
              <a:defRPr lang="en-US"/>
            </a:defPPr>
            <a:lvl1pPr defTabSz="685800" eaLnBrk="1" latinLnBrk="0" hangingPunct="1">
              <a:lnSpc>
                <a:spcPct val="90000"/>
              </a:lnSpc>
              <a:buNone/>
              <a:defRPr sz="2200">
                <a:solidFill>
                  <a:schemeClr val="accent1"/>
                </a:solidFill>
                <a:ea typeface="+mj-ea"/>
                <a:cs typeface="Arial" panose="020B0604020202020204" pitchFamily="34" charset="0"/>
              </a:defRPr>
            </a:lvl1pPr>
          </a:lstStyle>
          <a:p>
            <a:r>
              <a:rPr lang="en-US" altLang="en-US" dirty="0"/>
              <a:t>How QVM Works</a:t>
            </a:r>
          </a:p>
        </p:txBody>
      </p:sp>
      <p:sp>
        <p:nvSpPr>
          <p:cNvPr id="712" name="Parallelogram 711"/>
          <p:cNvSpPr>
            <a:spLocks noChangeArrowheads="1"/>
          </p:cNvSpPr>
          <p:nvPr/>
        </p:nvSpPr>
        <p:spPr bwMode="auto">
          <a:xfrm rot="5400000">
            <a:off x="5024438" y="1657615"/>
            <a:ext cx="3906573" cy="2424907"/>
          </a:xfrm>
          <a:prstGeom prst="parallelogram">
            <a:avLst>
              <a:gd name="adj" fmla="val 62591"/>
            </a:avLst>
          </a:prstGeom>
          <a:gradFill rotWithShape="1">
            <a:gsLst>
              <a:gs pos="0">
                <a:srgbClr val="CBFFFF"/>
              </a:gs>
              <a:gs pos="100000">
                <a:srgbClr val="B5E5E9"/>
              </a:gs>
            </a:gsLst>
            <a:lin ang="5400000"/>
          </a:gradFill>
          <a:ln w="57150">
            <a:solidFill>
              <a:srgbClr val="008000"/>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147" name="TextBox 23"/>
          <p:cNvSpPr txBox="1">
            <a:spLocks noChangeArrowheads="1"/>
          </p:cNvSpPr>
          <p:nvPr/>
        </p:nvSpPr>
        <p:spPr bwMode="auto">
          <a:xfrm rot="1799320">
            <a:off x="6295761" y="1833856"/>
            <a:ext cx="1788583"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167" b="1" i="1"/>
              <a:t>Your Vulnerabilities</a:t>
            </a:r>
          </a:p>
        </p:txBody>
      </p:sp>
      <p:sp>
        <p:nvSpPr>
          <p:cNvPr id="6148" name="TextBox 24"/>
          <p:cNvSpPr txBox="1">
            <a:spLocks noChangeArrowheads="1"/>
          </p:cNvSpPr>
          <p:nvPr/>
        </p:nvSpPr>
        <p:spPr bwMode="auto">
          <a:xfrm rot="1916226">
            <a:off x="5763888" y="136763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49" name="TextBox 123"/>
          <p:cNvSpPr txBox="1">
            <a:spLocks noChangeArrowheads="1"/>
          </p:cNvSpPr>
          <p:nvPr/>
        </p:nvSpPr>
        <p:spPr bwMode="auto">
          <a:xfrm rot="1916226">
            <a:off x="5965633" y="149463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0" name="TextBox 125"/>
          <p:cNvSpPr txBox="1">
            <a:spLocks noChangeArrowheads="1"/>
          </p:cNvSpPr>
          <p:nvPr/>
        </p:nvSpPr>
        <p:spPr bwMode="auto">
          <a:xfrm rot="1916226">
            <a:off x="6150180" y="161766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1" name="TextBox 126"/>
          <p:cNvSpPr txBox="1">
            <a:spLocks noChangeArrowheads="1"/>
          </p:cNvSpPr>
          <p:nvPr/>
        </p:nvSpPr>
        <p:spPr bwMode="auto">
          <a:xfrm rot="1916226">
            <a:off x="6342003" y="174069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2" name="TextBox 127"/>
          <p:cNvSpPr txBox="1">
            <a:spLocks noChangeArrowheads="1"/>
          </p:cNvSpPr>
          <p:nvPr/>
        </p:nvSpPr>
        <p:spPr bwMode="auto">
          <a:xfrm rot="1916226">
            <a:off x="6535149" y="18610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3" name="TextBox 128"/>
          <p:cNvSpPr txBox="1">
            <a:spLocks noChangeArrowheads="1"/>
          </p:cNvSpPr>
          <p:nvPr/>
        </p:nvSpPr>
        <p:spPr bwMode="auto">
          <a:xfrm rot="1916226">
            <a:off x="6726310" y="19814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4" name="TextBox 129"/>
          <p:cNvSpPr txBox="1">
            <a:spLocks noChangeArrowheads="1"/>
          </p:cNvSpPr>
          <p:nvPr/>
        </p:nvSpPr>
        <p:spPr bwMode="auto">
          <a:xfrm rot="1916226">
            <a:off x="6921441" y="210450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5" name="TextBox 130"/>
          <p:cNvSpPr txBox="1">
            <a:spLocks noChangeArrowheads="1"/>
          </p:cNvSpPr>
          <p:nvPr/>
        </p:nvSpPr>
        <p:spPr bwMode="auto">
          <a:xfrm rot="1916226">
            <a:off x="7122524" y="223150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6" name="TextBox 131"/>
          <p:cNvSpPr txBox="1">
            <a:spLocks noChangeArrowheads="1"/>
          </p:cNvSpPr>
          <p:nvPr/>
        </p:nvSpPr>
        <p:spPr bwMode="auto">
          <a:xfrm rot="1916226">
            <a:off x="7315008" y="235122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7" name="TextBox 132"/>
          <p:cNvSpPr txBox="1">
            <a:spLocks noChangeArrowheads="1"/>
          </p:cNvSpPr>
          <p:nvPr/>
        </p:nvSpPr>
        <p:spPr bwMode="auto">
          <a:xfrm rot="1916226">
            <a:off x="7498232" y="247160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8" name="TextBox 133"/>
          <p:cNvSpPr txBox="1">
            <a:spLocks noChangeArrowheads="1"/>
          </p:cNvSpPr>
          <p:nvPr/>
        </p:nvSpPr>
        <p:spPr bwMode="auto">
          <a:xfrm rot="1916226">
            <a:off x="7691378" y="258868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59" name="TextBox 134"/>
          <p:cNvSpPr txBox="1">
            <a:spLocks noChangeArrowheads="1"/>
          </p:cNvSpPr>
          <p:nvPr/>
        </p:nvSpPr>
        <p:spPr bwMode="auto">
          <a:xfrm rot="1916226">
            <a:off x="7877909" y="270378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0" name="TextBox 135"/>
          <p:cNvSpPr txBox="1">
            <a:spLocks noChangeArrowheads="1"/>
          </p:cNvSpPr>
          <p:nvPr/>
        </p:nvSpPr>
        <p:spPr bwMode="auto">
          <a:xfrm rot="1916226">
            <a:off x="5751982" y="150323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1" name="TextBox 136"/>
          <p:cNvSpPr txBox="1">
            <a:spLocks noChangeArrowheads="1"/>
          </p:cNvSpPr>
          <p:nvPr/>
        </p:nvSpPr>
        <p:spPr bwMode="auto">
          <a:xfrm rot="1916226">
            <a:off x="5955711" y="163089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2" name="TextBox 137"/>
          <p:cNvSpPr txBox="1">
            <a:spLocks noChangeArrowheads="1"/>
          </p:cNvSpPr>
          <p:nvPr/>
        </p:nvSpPr>
        <p:spPr bwMode="auto">
          <a:xfrm rot="1916226">
            <a:off x="6138274" y="175525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3" name="TextBox 138"/>
          <p:cNvSpPr txBox="1">
            <a:spLocks noChangeArrowheads="1"/>
          </p:cNvSpPr>
          <p:nvPr/>
        </p:nvSpPr>
        <p:spPr bwMode="auto">
          <a:xfrm rot="1916226">
            <a:off x="6332742" y="187431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4" name="TextBox 139"/>
          <p:cNvSpPr txBox="1">
            <a:spLocks noChangeArrowheads="1"/>
          </p:cNvSpPr>
          <p:nvPr/>
        </p:nvSpPr>
        <p:spPr bwMode="auto">
          <a:xfrm rot="1916226">
            <a:off x="6523242" y="199337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5" name="TextBox 140"/>
          <p:cNvSpPr txBox="1">
            <a:spLocks noChangeArrowheads="1"/>
          </p:cNvSpPr>
          <p:nvPr/>
        </p:nvSpPr>
        <p:spPr bwMode="auto">
          <a:xfrm rot="1916226">
            <a:off x="6715066" y="211376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6" name="TextBox 141"/>
          <p:cNvSpPr txBox="1">
            <a:spLocks noChangeArrowheads="1"/>
          </p:cNvSpPr>
          <p:nvPr/>
        </p:nvSpPr>
        <p:spPr bwMode="auto">
          <a:xfrm rot="1916226">
            <a:off x="6908211" y="22354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7" name="TextBox 142"/>
          <p:cNvSpPr txBox="1">
            <a:spLocks noChangeArrowheads="1"/>
          </p:cNvSpPr>
          <p:nvPr/>
        </p:nvSpPr>
        <p:spPr bwMode="auto">
          <a:xfrm rot="1916226">
            <a:off x="7110617" y="236776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8" name="TextBox 143"/>
          <p:cNvSpPr txBox="1">
            <a:spLocks noChangeArrowheads="1"/>
          </p:cNvSpPr>
          <p:nvPr/>
        </p:nvSpPr>
        <p:spPr bwMode="auto">
          <a:xfrm rot="1916226">
            <a:off x="7302441" y="248550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69" name="TextBox 144"/>
          <p:cNvSpPr txBox="1">
            <a:spLocks noChangeArrowheads="1"/>
          </p:cNvSpPr>
          <p:nvPr/>
        </p:nvSpPr>
        <p:spPr bwMode="auto">
          <a:xfrm rot="1916226">
            <a:off x="7485664" y="261117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0" name="TextBox 145"/>
          <p:cNvSpPr txBox="1">
            <a:spLocks noChangeArrowheads="1"/>
          </p:cNvSpPr>
          <p:nvPr/>
        </p:nvSpPr>
        <p:spPr bwMode="auto">
          <a:xfrm rot="1916226">
            <a:off x="7679471" y="272230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1" name="TextBox 146"/>
          <p:cNvSpPr txBox="1">
            <a:spLocks noChangeArrowheads="1"/>
          </p:cNvSpPr>
          <p:nvPr/>
        </p:nvSpPr>
        <p:spPr bwMode="auto">
          <a:xfrm rot="1916226">
            <a:off x="7863357" y="284004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2" name="TextBox 147"/>
          <p:cNvSpPr txBox="1">
            <a:spLocks noChangeArrowheads="1"/>
          </p:cNvSpPr>
          <p:nvPr/>
        </p:nvSpPr>
        <p:spPr bwMode="auto">
          <a:xfrm rot="1916226">
            <a:off x="5761242" y="163354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3" name="TextBox 148"/>
          <p:cNvSpPr txBox="1">
            <a:spLocks noChangeArrowheads="1"/>
          </p:cNvSpPr>
          <p:nvPr/>
        </p:nvSpPr>
        <p:spPr bwMode="auto">
          <a:xfrm rot="1916226">
            <a:off x="5961003" y="176583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4" name="TextBox 149"/>
          <p:cNvSpPr txBox="1">
            <a:spLocks noChangeArrowheads="1"/>
          </p:cNvSpPr>
          <p:nvPr/>
        </p:nvSpPr>
        <p:spPr bwMode="auto">
          <a:xfrm rot="1916226">
            <a:off x="6147534" y="188621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5" name="TextBox 150"/>
          <p:cNvSpPr txBox="1">
            <a:spLocks noChangeArrowheads="1"/>
          </p:cNvSpPr>
          <p:nvPr/>
        </p:nvSpPr>
        <p:spPr bwMode="auto">
          <a:xfrm rot="1916226">
            <a:off x="6338034" y="200792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6" name="TextBox 151"/>
          <p:cNvSpPr txBox="1">
            <a:spLocks noChangeArrowheads="1"/>
          </p:cNvSpPr>
          <p:nvPr/>
        </p:nvSpPr>
        <p:spPr bwMode="auto">
          <a:xfrm rot="1916226">
            <a:off x="6531180" y="212632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7" name="TextBox 152"/>
          <p:cNvSpPr txBox="1">
            <a:spLocks noChangeArrowheads="1"/>
          </p:cNvSpPr>
          <p:nvPr/>
        </p:nvSpPr>
        <p:spPr bwMode="auto">
          <a:xfrm rot="1916226">
            <a:off x="6724326" y="224803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8" name="TextBox 153"/>
          <p:cNvSpPr txBox="1">
            <a:spLocks noChangeArrowheads="1"/>
          </p:cNvSpPr>
          <p:nvPr/>
        </p:nvSpPr>
        <p:spPr bwMode="auto">
          <a:xfrm rot="1916226">
            <a:off x="6918795" y="23710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79" name="TextBox 154"/>
          <p:cNvSpPr txBox="1">
            <a:spLocks noChangeArrowheads="1"/>
          </p:cNvSpPr>
          <p:nvPr/>
        </p:nvSpPr>
        <p:spPr bwMode="auto">
          <a:xfrm rot="1916226">
            <a:off x="7118555" y="249872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0" name="TextBox 155"/>
          <p:cNvSpPr txBox="1">
            <a:spLocks noChangeArrowheads="1"/>
          </p:cNvSpPr>
          <p:nvPr/>
        </p:nvSpPr>
        <p:spPr bwMode="auto">
          <a:xfrm rot="1916226">
            <a:off x="7311701" y="26164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1" name="TextBox 156"/>
          <p:cNvSpPr txBox="1">
            <a:spLocks noChangeArrowheads="1"/>
          </p:cNvSpPr>
          <p:nvPr/>
        </p:nvSpPr>
        <p:spPr bwMode="auto">
          <a:xfrm rot="1916226">
            <a:off x="7494925" y="274214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2" name="TextBox 157"/>
          <p:cNvSpPr txBox="1">
            <a:spLocks noChangeArrowheads="1"/>
          </p:cNvSpPr>
          <p:nvPr/>
        </p:nvSpPr>
        <p:spPr bwMode="auto">
          <a:xfrm rot="1916226">
            <a:off x="7690055" y="285591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3" name="TextBox 158"/>
          <p:cNvSpPr txBox="1">
            <a:spLocks noChangeArrowheads="1"/>
          </p:cNvSpPr>
          <p:nvPr/>
        </p:nvSpPr>
        <p:spPr bwMode="auto">
          <a:xfrm rot="1916226">
            <a:off x="7871295" y="296968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4" name="TextBox 159"/>
          <p:cNvSpPr txBox="1">
            <a:spLocks noChangeArrowheads="1"/>
          </p:cNvSpPr>
          <p:nvPr/>
        </p:nvSpPr>
        <p:spPr bwMode="auto">
          <a:xfrm rot="1916226">
            <a:off x="5749336" y="176980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5" name="TextBox 160"/>
          <p:cNvSpPr txBox="1">
            <a:spLocks noChangeArrowheads="1"/>
          </p:cNvSpPr>
          <p:nvPr/>
        </p:nvSpPr>
        <p:spPr bwMode="auto">
          <a:xfrm rot="1916226">
            <a:off x="5949096" y="189944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6" name="TextBox 161"/>
          <p:cNvSpPr txBox="1">
            <a:spLocks noChangeArrowheads="1"/>
          </p:cNvSpPr>
          <p:nvPr/>
        </p:nvSpPr>
        <p:spPr bwMode="auto">
          <a:xfrm rot="1916226">
            <a:off x="6134305" y="202115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7" name="TextBox 162"/>
          <p:cNvSpPr txBox="1">
            <a:spLocks noChangeArrowheads="1"/>
          </p:cNvSpPr>
          <p:nvPr/>
        </p:nvSpPr>
        <p:spPr bwMode="auto">
          <a:xfrm rot="1916226">
            <a:off x="6324805" y="214286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8" name="TextBox 163"/>
          <p:cNvSpPr txBox="1">
            <a:spLocks noChangeArrowheads="1"/>
          </p:cNvSpPr>
          <p:nvPr/>
        </p:nvSpPr>
        <p:spPr bwMode="auto">
          <a:xfrm rot="1916226">
            <a:off x="6519274" y="226325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89" name="TextBox 164"/>
          <p:cNvSpPr txBox="1">
            <a:spLocks noChangeArrowheads="1"/>
          </p:cNvSpPr>
          <p:nvPr/>
        </p:nvSpPr>
        <p:spPr bwMode="auto">
          <a:xfrm rot="1916226">
            <a:off x="6712420" y="238363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0" name="TextBox 165"/>
          <p:cNvSpPr txBox="1">
            <a:spLocks noChangeArrowheads="1"/>
          </p:cNvSpPr>
          <p:nvPr/>
        </p:nvSpPr>
        <p:spPr bwMode="auto">
          <a:xfrm rot="1916226">
            <a:off x="6905566" y="250666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1" name="TextBox 166"/>
          <p:cNvSpPr txBox="1">
            <a:spLocks noChangeArrowheads="1"/>
          </p:cNvSpPr>
          <p:nvPr/>
        </p:nvSpPr>
        <p:spPr bwMode="auto">
          <a:xfrm rot="1916226">
            <a:off x="7105326" y="263366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2" name="TextBox 167"/>
          <p:cNvSpPr txBox="1">
            <a:spLocks noChangeArrowheads="1"/>
          </p:cNvSpPr>
          <p:nvPr/>
        </p:nvSpPr>
        <p:spPr bwMode="auto">
          <a:xfrm rot="1916226">
            <a:off x="7298471" y="275272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3" name="TextBox 168"/>
          <p:cNvSpPr txBox="1">
            <a:spLocks noChangeArrowheads="1"/>
          </p:cNvSpPr>
          <p:nvPr/>
        </p:nvSpPr>
        <p:spPr bwMode="auto">
          <a:xfrm rot="1916226">
            <a:off x="7481034" y="28770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4" name="TextBox 169"/>
          <p:cNvSpPr txBox="1">
            <a:spLocks noChangeArrowheads="1"/>
          </p:cNvSpPr>
          <p:nvPr/>
        </p:nvSpPr>
        <p:spPr bwMode="auto">
          <a:xfrm rot="1916226">
            <a:off x="7674841" y="299085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5" name="TextBox 170"/>
          <p:cNvSpPr txBox="1">
            <a:spLocks noChangeArrowheads="1"/>
          </p:cNvSpPr>
          <p:nvPr/>
        </p:nvSpPr>
        <p:spPr bwMode="auto">
          <a:xfrm rot="1916226">
            <a:off x="7858066" y="310462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6" name="TextBox 171"/>
          <p:cNvSpPr txBox="1">
            <a:spLocks noChangeArrowheads="1"/>
          </p:cNvSpPr>
          <p:nvPr/>
        </p:nvSpPr>
        <p:spPr bwMode="auto">
          <a:xfrm rot="1916226">
            <a:off x="5761242" y="19245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7" name="TextBox 172"/>
          <p:cNvSpPr txBox="1">
            <a:spLocks noChangeArrowheads="1"/>
          </p:cNvSpPr>
          <p:nvPr/>
        </p:nvSpPr>
        <p:spPr bwMode="auto">
          <a:xfrm rot="1916226">
            <a:off x="5961003" y="20515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8" name="TextBox 173"/>
          <p:cNvSpPr txBox="1">
            <a:spLocks noChangeArrowheads="1"/>
          </p:cNvSpPr>
          <p:nvPr/>
        </p:nvSpPr>
        <p:spPr bwMode="auto">
          <a:xfrm rot="1916226">
            <a:off x="6143566" y="217461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199" name="TextBox 174"/>
          <p:cNvSpPr txBox="1">
            <a:spLocks noChangeArrowheads="1"/>
          </p:cNvSpPr>
          <p:nvPr/>
        </p:nvSpPr>
        <p:spPr bwMode="auto">
          <a:xfrm rot="1916226">
            <a:off x="6338034" y="229367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0" name="TextBox 175"/>
          <p:cNvSpPr txBox="1">
            <a:spLocks noChangeArrowheads="1"/>
          </p:cNvSpPr>
          <p:nvPr/>
        </p:nvSpPr>
        <p:spPr bwMode="auto">
          <a:xfrm rot="1916226">
            <a:off x="6531180" y="241538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1" name="TextBox 176"/>
          <p:cNvSpPr txBox="1">
            <a:spLocks noChangeArrowheads="1"/>
          </p:cNvSpPr>
          <p:nvPr/>
        </p:nvSpPr>
        <p:spPr bwMode="auto">
          <a:xfrm rot="1916226">
            <a:off x="6724326" y="253444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2" name="TextBox 177"/>
          <p:cNvSpPr txBox="1">
            <a:spLocks noChangeArrowheads="1"/>
          </p:cNvSpPr>
          <p:nvPr/>
        </p:nvSpPr>
        <p:spPr bwMode="auto">
          <a:xfrm rot="1916226">
            <a:off x="6918795" y="265747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3" name="TextBox 178"/>
          <p:cNvSpPr txBox="1">
            <a:spLocks noChangeArrowheads="1"/>
          </p:cNvSpPr>
          <p:nvPr/>
        </p:nvSpPr>
        <p:spPr bwMode="auto">
          <a:xfrm rot="1916226">
            <a:off x="7118555" y="278315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4" name="TextBox 179"/>
          <p:cNvSpPr txBox="1">
            <a:spLocks noChangeArrowheads="1"/>
          </p:cNvSpPr>
          <p:nvPr/>
        </p:nvSpPr>
        <p:spPr bwMode="auto">
          <a:xfrm rot="1916226">
            <a:off x="7310378" y="290751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5" name="TextBox 180"/>
          <p:cNvSpPr txBox="1">
            <a:spLocks noChangeArrowheads="1"/>
          </p:cNvSpPr>
          <p:nvPr/>
        </p:nvSpPr>
        <p:spPr bwMode="auto">
          <a:xfrm rot="1916226">
            <a:off x="7493601" y="302921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6" name="TextBox 181"/>
          <p:cNvSpPr txBox="1">
            <a:spLocks noChangeArrowheads="1"/>
          </p:cNvSpPr>
          <p:nvPr/>
        </p:nvSpPr>
        <p:spPr bwMode="auto">
          <a:xfrm rot="1916226">
            <a:off x="7688732" y="314298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7" name="TextBox 182"/>
          <p:cNvSpPr txBox="1">
            <a:spLocks noChangeArrowheads="1"/>
          </p:cNvSpPr>
          <p:nvPr/>
        </p:nvSpPr>
        <p:spPr bwMode="auto">
          <a:xfrm rot="1916226">
            <a:off x="7871295" y="325742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8" name="TextBox 183"/>
          <p:cNvSpPr txBox="1">
            <a:spLocks noChangeArrowheads="1"/>
          </p:cNvSpPr>
          <p:nvPr/>
        </p:nvSpPr>
        <p:spPr bwMode="auto">
          <a:xfrm rot="1916226">
            <a:off x="5749336" y="205687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09" name="TextBox 184"/>
          <p:cNvSpPr txBox="1">
            <a:spLocks noChangeArrowheads="1"/>
          </p:cNvSpPr>
          <p:nvPr/>
        </p:nvSpPr>
        <p:spPr bwMode="auto">
          <a:xfrm rot="1916226">
            <a:off x="5951742" y="218519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0" name="TextBox 185"/>
          <p:cNvSpPr txBox="1">
            <a:spLocks noChangeArrowheads="1"/>
          </p:cNvSpPr>
          <p:nvPr/>
        </p:nvSpPr>
        <p:spPr bwMode="auto">
          <a:xfrm rot="1916226">
            <a:off x="6134305" y="23075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1" name="TextBox 186"/>
          <p:cNvSpPr txBox="1">
            <a:spLocks noChangeArrowheads="1"/>
          </p:cNvSpPr>
          <p:nvPr/>
        </p:nvSpPr>
        <p:spPr bwMode="auto">
          <a:xfrm rot="1916226">
            <a:off x="6324805" y="242927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2" name="TextBox 187"/>
          <p:cNvSpPr txBox="1">
            <a:spLocks noChangeArrowheads="1"/>
          </p:cNvSpPr>
          <p:nvPr/>
        </p:nvSpPr>
        <p:spPr bwMode="auto">
          <a:xfrm rot="1916226">
            <a:off x="6519274" y="254966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3" name="TextBox 188"/>
          <p:cNvSpPr txBox="1">
            <a:spLocks noChangeArrowheads="1"/>
          </p:cNvSpPr>
          <p:nvPr/>
        </p:nvSpPr>
        <p:spPr bwMode="auto">
          <a:xfrm rot="1916226">
            <a:off x="6712420" y="266938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4" name="TextBox 189"/>
          <p:cNvSpPr txBox="1">
            <a:spLocks noChangeArrowheads="1"/>
          </p:cNvSpPr>
          <p:nvPr/>
        </p:nvSpPr>
        <p:spPr bwMode="auto">
          <a:xfrm rot="1916226">
            <a:off x="6905566" y="279506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5" name="TextBox 190"/>
          <p:cNvSpPr txBox="1">
            <a:spLocks noChangeArrowheads="1"/>
          </p:cNvSpPr>
          <p:nvPr/>
        </p:nvSpPr>
        <p:spPr bwMode="auto">
          <a:xfrm rot="1916226">
            <a:off x="7105326" y="291941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6" name="TextBox 191"/>
          <p:cNvSpPr txBox="1">
            <a:spLocks noChangeArrowheads="1"/>
          </p:cNvSpPr>
          <p:nvPr/>
        </p:nvSpPr>
        <p:spPr bwMode="auto">
          <a:xfrm rot="1916226">
            <a:off x="7298471" y="303980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7" name="TextBox 192"/>
          <p:cNvSpPr txBox="1">
            <a:spLocks noChangeArrowheads="1"/>
          </p:cNvSpPr>
          <p:nvPr/>
        </p:nvSpPr>
        <p:spPr bwMode="auto">
          <a:xfrm rot="1916226">
            <a:off x="7481034" y="316415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8" name="TextBox 193"/>
          <p:cNvSpPr txBox="1">
            <a:spLocks noChangeArrowheads="1"/>
          </p:cNvSpPr>
          <p:nvPr/>
        </p:nvSpPr>
        <p:spPr bwMode="auto">
          <a:xfrm rot="1916226">
            <a:off x="7674841" y="327726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19" name="TextBox 194"/>
          <p:cNvSpPr txBox="1">
            <a:spLocks noChangeArrowheads="1"/>
          </p:cNvSpPr>
          <p:nvPr/>
        </p:nvSpPr>
        <p:spPr bwMode="auto">
          <a:xfrm rot="1916226">
            <a:off x="7858066" y="339434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0" name="TextBox 195"/>
          <p:cNvSpPr txBox="1">
            <a:spLocks noChangeArrowheads="1"/>
          </p:cNvSpPr>
          <p:nvPr/>
        </p:nvSpPr>
        <p:spPr bwMode="auto">
          <a:xfrm rot="1916226">
            <a:off x="5755951" y="21871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1" name="TextBox 196"/>
          <p:cNvSpPr txBox="1">
            <a:spLocks noChangeArrowheads="1"/>
          </p:cNvSpPr>
          <p:nvPr/>
        </p:nvSpPr>
        <p:spPr bwMode="auto">
          <a:xfrm rot="1916226">
            <a:off x="5959680" y="231881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2" name="TextBox 197"/>
          <p:cNvSpPr txBox="1">
            <a:spLocks noChangeArrowheads="1"/>
          </p:cNvSpPr>
          <p:nvPr/>
        </p:nvSpPr>
        <p:spPr bwMode="auto">
          <a:xfrm rot="1916226">
            <a:off x="6142242" y="244448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3" name="TextBox 198"/>
          <p:cNvSpPr txBox="1">
            <a:spLocks noChangeArrowheads="1"/>
          </p:cNvSpPr>
          <p:nvPr/>
        </p:nvSpPr>
        <p:spPr bwMode="auto">
          <a:xfrm rot="1916226">
            <a:off x="6335388" y="256090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4" name="TextBox 199"/>
          <p:cNvSpPr txBox="1">
            <a:spLocks noChangeArrowheads="1"/>
          </p:cNvSpPr>
          <p:nvPr/>
        </p:nvSpPr>
        <p:spPr bwMode="auto">
          <a:xfrm rot="1916226">
            <a:off x="6529857" y="268261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5" name="TextBox 200"/>
          <p:cNvSpPr txBox="1">
            <a:spLocks noChangeArrowheads="1"/>
          </p:cNvSpPr>
          <p:nvPr/>
        </p:nvSpPr>
        <p:spPr bwMode="auto">
          <a:xfrm rot="1916226">
            <a:off x="6723003" y="280300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6" name="TextBox 201"/>
          <p:cNvSpPr txBox="1">
            <a:spLocks noChangeArrowheads="1"/>
          </p:cNvSpPr>
          <p:nvPr/>
        </p:nvSpPr>
        <p:spPr bwMode="auto">
          <a:xfrm rot="1916226">
            <a:off x="6916149" y="292470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7" name="TextBox 202"/>
          <p:cNvSpPr txBox="1">
            <a:spLocks noChangeArrowheads="1"/>
          </p:cNvSpPr>
          <p:nvPr/>
        </p:nvSpPr>
        <p:spPr bwMode="auto">
          <a:xfrm rot="1916226">
            <a:off x="7115909" y="305369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8" name="TextBox 203"/>
          <p:cNvSpPr txBox="1">
            <a:spLocks noChangeArrowheads="1"/>
          </p:cNvSpPr>
          <p:nvPr/>
        </p:nvSpPr>
        <p:spPr bwMode="auto">
          <a:xfrm rot="1916226">
            <a:off x="7310378" y="317407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29" name="TextBox 204"/>
          <p:cNvSpPr txBox="1">
            <a:spLocks noChangeArrowheads="1"/>
          </p:cNvSpPr>
          <p:nvPr/>
        </p:nvSpPr>
        <p:spPr bwMode="auto">
          <a:xfrm rot="1916226">
            <a:off x="7492941" y="329644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0" name="TextBox 205"/>
          <p:cNvSpPr txBox="1">
            <a:spLocks noChangeArrowheads="1"/>
          </p:cNvSpPr>
          <p:nvPr/>
        </p:nvSpPr>
        <p:spPr bwMode="auto">
          <a:xfrm rot="1916226">
            <a:off x="7686086" y="340757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1" name="TextBox 206"/>
          <p:cNvSpPr txBox="1">
            <a:spLocks noChangeArrowheads="1"/>
          </p:cNvSpPr>
          <p:nvPr/>
        </p:nvSpPr>
        <p:spPr bwMode="auto">
          <a:xfrm rot="1916226">
            <a:off x="7869971" y="352531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2" name="TextBox 207"/>
          <p:cNvSpPr txBox="1">
            <a:spLocks noChangeArrowheads="1"/>
          </p:cNvSpPr>
          <p:nvPr/>
        </p:nvSpPr>
        <p:spPr bwMode="auto">
          <a:xfrm rot="1916226">
            <a:off x="5744045" y="232542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3" name="TextBox 208"/>
          <p:cNvSpPr txBox="1">
            <a:spLocks noChangeArrowheads="1"/>
          </p:cNvSpPr>
          <p:nvPr/>
        </p:nvSpPr>
        <p:spPr bwMode="auto">
          <a:xfrm rot="1916226">
            <a:off x="5947774" y="245375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4" name="TextBox 209"/>
          <p:cNvSpPr txBox="1">
            <a:spLocks noChangeArrowheads="1"/>
          </p:cNvSpPr>
          <p:nvPr/>
        </p:nvSpPr>
        <p:spPr bwMode="auto">
          <a:xfrm rot="1916226">
            <a:off x="6130336" y="257678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5" name="TextBox 210"/>
          <p:cNvSpPr txBox="1">
            <a:spLocks noChangeArrowheads="1"/>
          </p:cNvSpPr>
          <p:nvPr/>
        </p:nvSpPr>
        <p:spPr bwMode="auto">
          <a:xfrm rot="1916226">
            <a:off x="6322159" y="269716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6" name="TextBox 211"/>
          <p:cNvSpPr txBox="1">
            <a:spLocks noChangeArrowheads="1"/>
          </p:cNvSpPr>
          <p:nvPr/>
        </p:nvSpPr>
        <p:spPr bwMode="auto">
          <a:xfrm rot="1916226">
            <a:off x="6516628" y="281887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7" name="TextBox 212"/>
          <p:cNvSpPr txBox="1">
            <a:spLocks noChangeArrowheads="1"/>
          </p:cNvSpPr>
          <p:nvPr/>
        </p:nvSpPr>
        <p:spPr bwMode="auto">
          <a:xfrm rot="1916226">
            <a:off x="6711096" y="293793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8" name="TextBox 213"/>
          <p:cNvSpPr txBox="1">
            <a:spLocks noChangeArrowheads="1"/>
          </p:cNvSpPr>
          <p:nvPr/>
        </p:nvSpPr>
        <p:spPr bwMode="auto">
          <a:xfrm rot="1916226">
            <a:off x="6902920" y="30609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39" name="TextBox 214"/>
          <p:cNvSpPr txBox="1">
            <a:spLocks noChangeArrowheads="1"/>
          </p:cNvSpPr>
          <p:nvPr/>
        </p:nvSpPr>
        <p:spPr bwMode="auto">
          <a:xfrm rot="1916226">
            <a:off x="7102680" y="318796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0" name="TextBox 215"/>
          <p:cNvSpPr txBox="1">
            <a:spLocks noChangeArrowheads="1"/>
          </p:cNvSpPr>
          <p:nvPr/>
        </p:nvSpPr>
        <p:spPr bwMode="auto">
          <a:xfrm rot="1916226">
            <a:off x="7297149" y="330967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1" name="TextBox 216"/>
          <p:cNvSpPr txBox="1">
            <a:spLocks noChangeArrowheads="1"/>
          </p:cNvSpPr>
          <p:nvPr/>
        </p:nvSpPr>
        <p:spPr bwMode="auto">
          <a:xfrm rot="1916226">
            <a:off x="7479711" y="343270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2" name="TextBox 217"/>
          <p:cNvSpPr txBox="1">
            <a:spLocks noChangeArrowheads="1"/>
          </p:cNvSpPr>
          <p:nvPr/>
        </p:nvSpPr>
        <p:spPr bwMode="auto">
          <a:xfrm rot="1916226">
            <a:off x="7671534" y="354647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3" name="TextBox 218"/>
          <p:cNvSpPr txBox="1">
            <a:spLocks noChangeArrowheads="1"/>
          </p:cNvSpPr>
          <p:nvPr/>
        </p:nvSpPr>
        <p:spPr bwMode="auto">
          <a:xfrm rot="1916226">
            <a:off x="7856742" y="365958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4" name="TextBox 219"/>
          <p:cNvSpPr txBox="1">
            <a:spLocks noChangeArrowheads="1"/>
          </p:cNvSpPr>
          <p:nvPr/>
        </p:nvSpPr>
        <p:spPr bwMode="auto">
          <a:xfrm rot="1916226">
            <a:off x="5748013" y="247359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5" name="TextBox 220"/>
          <p:cNvSpPr txBox="1">
            <a:spLocks noChangeArrowheads="1"/>
          </p:cNvSpPr>
          <p:nvPr/>
        </p:nvSpPr>
        <p:spPr bwMode="auto">
          <a:xfrm rot="1916226">
            <a:off x="5946451" y="260588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6" name="TextBox 221"/>
          <p:cNvSpPr txBox="1">
            <a:spLocks noChangeArrowheads="1"/>
          </p:cNvSpPr>
          <p:nvPr/>
        </p:nvSpPr>
        <p:spPr bwMode="auto">
          <a:xfrm rot="1916226">
            <a:off x="6134305" y="272362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7" name="TextBox 222"/>
          <p:cNvSpPr txBox="1">
            <a:spLocks noChangeArrowheads="1"/>
          </p:cNvSpPr>
          <p:nvPr/>
        </p:nvSpPr>
        <p:spPr bwMode="auto">
          <a:xfrm rot="1916226">
            <a:off x="6323482" y="284797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8" name="TextBox 223"/>
          <p:cNvSpPr txBox="1">
            <a:spLocks noChangeArrowheads="1"/>
          </p:cNvSpPr>
          <p:nvPr/>
        </p:nvSpPr>
        <p:spPr bwMode="auto">
          <a:xfrm rot="1916226">
            <a:off x="6515305" y="296836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49" name="TextBox 224"/>
          <p:cNvSpPr txBox="1">
            <a:spLocks noChangeArrowheads="1"/>
          </p:cNvSpPr>
          <p:nvPr/>
        </p:nvSpPr>
        <p:spPr bwMode="auto">
          <a:xfrm rot="1916226">
            <a:off x="6712420" y="308610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0" name="TextBox 225"/>
          <p:cNvSpPr txBox="1">
            <a:spLocks noChangeArrowheads="1"/>
          </p:cNvSpPr>
          <p:nvPr/>
        </p:nvSpPr>
        <p:spPr bwMode="auto">
          <a:xfrm rot="1916226">
            <a:off x="6904242" y="321045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1" name="TextBox 226"/>
          <p:cNvSpPr txBox="1">
            <a:spLocks noChangeArrowheads="1"/>
          </p:cNvSpPr>
          <p:nvPr/>
        </p:nvSpPr>
        <p:spPr bwMode="auto">
          <a:xfrm rot="1916226">
            <a:off x="7104003" y="333878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2" name="TextBox 227"/>
          <p:cNvSpPr txBox="1">
            <a:spLocks noChangeArrowheads="1"/>
          </p:cNvSpPr>
          <p:nvPr/>
        </p:nvSpPr>
        <p:spPr bwMode="auto">
          <a:xfrm rot="1916226">
            <a:off x="7297149" y="345784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3" name="TextBox 228"/>
          <p:cNvSpPr txBox="1">
            <a:spLocks noChangeArrowheads="1"/>
          </p:cNvSpPr>
          <p:nvPr/>
        </p:nvSpPr>
        <p:spPr bwMode="auto">
          <a:xfrm rot="1916226">
            <a:off x="7479711" y="358352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4" name="TextBox 229"/>
          <p:cNvSpPr txBox="1">
            <a:spLocks noChangeArrowheads="1"/>
          </p:cNvSpPr>
          <p:nvPr/>
        </p:nvSpPr>
        <p:spPr bwMode="auto">
          <a:xfrm rot="1916226">
            <a:off x="7674841" y="369464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5" name="TextBox 230"/>
          <p:cNvSpPr txBox="1">
            <a:spLocks noChangeArrowheads="1"/>
          </p:cNvSpPr>
          <p:nvPr/>
        </p:nvSpPr>
        <p:spPr bwMode="auto">
          <a:xfrm rot="1916226">
            <a:off x="7858066" y="380709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6" name="TextBox 231"/>
          <p:cNvSpPr txBox="1">
            <a:spLocks noChangeArrowheads="1"/>
          </p:cNvSpPr>
          <p:nvPr/>
        </p:nvSpPr>
        <p:spPr bwMode="auto">
          <a:xfrm rot="1916226">
            <a:off x="5734784" y="261051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7" name="TextBox 232"/>
          <p:cNvSpPr txBox="1">
            <a:spLocks noChangeArrowheads="1"/>
          </p:cNvSpPr>
          <p:nvPr/>
        </p:nvSpPr>
        <p:spPr bwMode="auto">
          <a:xfrm rot="1916226">
            <a:off x="5935867" y="273685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8" name="TextBox 233"/>
          <p:cNvSpPr txBox="1">
            <a:spLocks noChangeArrowheads="1"/>
          </p:cNvSpPr>
          <p:nvPr/>
        </p:nvSpPr>
        <p:spPr bwMode="auto">
          <a:xfrm rot="1916226">
            <a:off x="6119753" y="286120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59" name="TextBox 234"/>
          <p:cNvSpPr txBox="1">
            <a:spLocks noChangeArrowheads="1"/>
          </p:cNvSpPr>
          <p:nvPr/>
        </p:nvSpPr>
        <p:spPr bwMode="auto">
          <a:xfrm rot="1916226">
            <a:off x="6311576" y="298159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0" name="TextBox 235"/>
          <p:cNvSpPr txBox="1">
            <a:spLocks noChangeArrowheads="1"/>
          </p:cNvSpPr>
          <p:nvPr/>
        </p:nvSpPr>
        <p:spPr bwMode="auto">
          <a:xfrm rot="1916226">
            <a:off x="6504721" y="310330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1" name="TextBox 236"/>
          <p:cNvSpPr txBox="1">
            <a:spLocks noChangeArrowheads="1"/>
          </p:cNvSpPr>
          <p:nvPr/>
        </p:nvSpPr>
        <p:spPr bwMode="auto">
          <a:xfrm rot="1916226">
            <a:off x="6697867" y="322104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2" name="TextBox 237"/>
          <p:cNvSpPr txBox="1">
            <a:spLocks noChangeArrowheads="1"/>
          </p:cNvSpPr>
          <p:nvPr/>
        </p:nvSpPr>
        <p:spPr bwMode="auto">
          <a:xfrm rot="1916226">
            <a:off x="6891013" y="334539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3" name="TextBox 238"/>
          <p:cNvSpPr txBox="1">
            <a:spLocks noChangeArrowheads="1"/>
          </p:cNvSpPr>
          <p:nvPr/>
        </p:nvSpPr>
        <p:spPr bwMode="auto">
          <a:xfrm rot="1916226">
            <a:off x="7090774" y="347239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4" name="TextBox 239"/>
          <p:cNvSpPr txBox="1">
            <a:spLocks noChangeArrowheads="1"/>
          </p:cNvSpPr>
          <p:nvPr/>
        </p:nvSpPr>
        <p:spPr bwMode="auto">
          <a:xfrm rot="1916226">
            <a:off x="7283920" y="359410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5" name="TextBox 240"/>
          <p:cNvSpPr txBox="1">
            <a:spLocks noChangeArrowheads="1"/>
          </p:cNvSpPr>
          <p:nvPr/>
        </p:nvSpPr>
        <p:spPr bwMode="auto">
          <a:xfrm rot="1916226">
            <a:off x="7469128" y="371779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6" name="TextBox 241"/>
          <p:cNvSpPr txBox="1">
            <a:spLocks noChangeArrowheads="1"/>
          </p:cNvSpPr>
          <p:nvPr/>
        </p:nvSpPr>
        <p:spPr bwMode="auto">
          <a:xfrm rot="1916226">
            <a:off x="7662274" y="383090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7" name="TextBox 242"/>
          <p:cNvSpPr txBox="1">
            <a:spLocks noChangeArrowheads="1"/>
          </p:cNvSpPr>
          <p:nvPr/>
        </p:nvSpPr>
        <p:spPr bwMode="auto">
          <a:xfrm rot="1916226">
            <a:off x="7844836" y="394467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8" name="TextBox 243"/>
          <p:cNvSpPr txBox="1">
            <a:spLocks noChangeArrowheads="1"/>
          </p:cNvSpPr>
          <p:nvPr/>
        </p:nvSpPr>
        <p:spPr bwMode="auto">
          <a:xfrm rot="1916226">
            <a:off x="5742721" y="274214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69" name="TextBox 244"/>
          <p:cNvSpPr txBox="1">
            <a:spLocks noChangeArrowheads="1"/>
          </p:cNvSpPr>
          <p:nvPr/>
        </p:nvSpPr>
        <p:spPr bwMode="auto">
          <a:xfrm rot="1916226">
            <a:off x="5945789" y="287311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0" name="TextBox 245"/>
          <p:cNvSpPr txBox="1">
            <a:spLocks noChangeArrowheads="1"/>
          </p:cNvSpPr>
          <p:nvPr/>
        </p:nvSpPr>
        <p:spPr bwMode="auto">
          <a:xfrm rot="1916226">
            <a:off x="6129013" y="299350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1" name="TextBox 246"/>
          <p:cNvSpPr txBox="1">
            <a:spLocks noChangeArrowheads="1"/>
          </p:cNvSpPr>
          <p:nvPr/>
        </p:nvSpPr>
        <p:spPr bwMode="auto">
          <a:xfrm rot="1916226">
            <a:off x="6322159" y="311256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2" name="TextBox 247"/>
          <p:cNvSpPr txBox="1">
            <a:spLocks noChangeArrowheads="1"/>
          </p:cNvSpPr>
          <p:nvPr/>
        </p:nvSpPr>
        <p:spPr bwMode="auto">
          <a:xfrm rot="1916226">
            <a:off x="6516628" y="323294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3" name="TextBox 248"/>
          <p:cNvSpPr txBox="1">
            <a:spLocks noChangeArrowheads="1"/>
          </p:cNvSpPr>
          <p:nvPr/>
        </p:nvSpPr>
        <p:spPr bwMode="auto">
          <a:xfrm rot="1916226">
            <a:off x="6708451" y="335201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4" name="TextBox 249"/>
          <p:cNvSpPr txBox="1">
            <a:spLocks noChangeArrowheads="1"/>
          </p:cNvSpPr>
          <p:nvPr/>
        </p:nvSpPr>
        <p:spPr bwMode="auto">
          <a:xfrm rot="1916226">
            <a:off x="6898951" y="347768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5" name="TextBox 250"/>
          <p:cNvSpPr txBox="1">
            <a:spLocks noChangeArrowheads="1"/>
          </p:cNvSpPr>
          <p:nvPr/>
        </p:nvSpPr>
        <p:spPr bwMode="auto">
          <a:xfrm rot="1916226">
            <a:off x="7102680" y="360601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6" name="TextBox 251"/>
          <p:cNvSpPr txBox="1">
            <a:spLocks noChangeArrowheads="1"/>
          </p:cNvSpPr>
          <p:nvPr/>
        </p:nvSpPr>
        <p:spPr bwMode="auto">
          <a:xfrm rot="1916226">
            <a:off x="7295826" y="372375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7" name="TextBox 252"/>
          <p:cNvSpPr txBox="1">
            <a:spLocks noChangeArrowheads="1"/>
          </p:cNvSpPr>
          <p:nvPr/>
        </p:nvSpPr>
        <p:spPr bwMode="auto">
          <a:xfrm rot="1916226">
            <a:off x="7478388" y="384678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8" name="TextBox 253"/>
          <p:cNvSpPr txBox="1">
            <a:spLocks noChangeArrowheads="1"/>
          </p:cNvSpPr>
          <p:nvPr/>
        </p:nvSpPr>
        <p:spPr bwMode="auto">
          <a:xfrm rot="1916226">
            <a:off x="7672857" y="396253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79" name="TextBox 254"/>
          <p:cNvSpPr txBox="1">
            <a:spLocks noChangeArrowheads="1"/>
          </p:cNvSpPr>
          <p:nvPr/>
        </p:nvSpPr>
        <p:spPr bwMode="auto">
          <a:xfrm rot="1916226">
            <a:off x="7854758" y="408027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0" name="TextBox 255"/>
          <p:cNvSpPr txBox="1">
            <a:spLocks noChangeArrowheads="1"/>
          </p:cNvSpPr>
          <p:nvPr/>
        </p:nvSpPr>
        <p:spPr bwMode="auto">
          <a:xfrm rot="1916226">
            <a:off x="5732138" y="287576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1" name="TextBox 256"/>
          <p:cNvSpPr txBox="1">
            <a:spLocks noChangeArrowheads="1"/>
          </p:cNvSpPr>
          <p:nvPr/>
        </p:nvSpPr>
        <p:spPr bwMode="auto">
          <a:xfrm rot="1916226">
            <a:off x="5932560" y="300805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2" name="TextBox 257"/>
          <p:cNvSpPr txBox="1">
            <a:spLocks noChangeArrowheads="1"/>
          </p:cNvSpPr>
          <p:nvPr/>
        </p:nvSpPr>
        <p:spPr bwMode="auto">
          <a:xfrm rot="1916226">
            <a:off x="6115784" y="31310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3" name="TextBox 258"/>
          <p:cNvSpPr txBox="1">
            <a:spLocks noChangeArrowheads="1"/>
          </p:cNvSpPr>
          <p:nvPr/>
        </p:nvSpPr>
        <p:spPr bwMode="auto">
          <a:xfrm rot="1916226">
            <a:off x="6307607" y="325014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4" name="TextBox 259"/>
          <p:cNvSpPr txBox="1">
            <a:spLocks noChangeArrowheads="1"/>
          </p:cNvSpPr>
          <p:nvPr/>
        </p:nvSpPr>
        <p:spPr bwMode="auto">
          <a:xfrm rot="1916226">
            <a:off x="6503399" y="337053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5" name="TextBox 260"/>
          <p:cNvSpPr txBox="1">
            <a:spLocks noChangeArrowheads="1"/>
          </p:cNvSpPr>
          <p:nvPr/>
        </p:nvSpPr>
        <p:spPr bwMode="auto">
          <a:xfrm rot="1916226">
            <a:off x="6696545" y="348827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6" name="TextBox 261"/>
          <p:cNvSpPr txBox="1">
            <a:spLocks noChangeArrowheads="1"/>
          </p:cNvSpPr>
          <p:nvPr/>
        </p:nvSpPr>
        <p:spPr bwMode="auto">
          <a:xfrm rot="1916226">
            <a:off x="6889691" y="361130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7" name="TextBox 262"/>
          <p:cNvSpPr txBox="1">
            <a:spLocks noChangeArrowheads="1"/>
          </p:cNvSpPr>
          <p:nvPr/>
        </p:nvSpPr>
        <p:spPr bwMode="auto">
          <a:xfrm rot="1916226">
            <a:off x="7089451" y="374227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8" name="TextBox 263"/>
          <p:cNvSpPr txBox="1">
            <a:spLocks noChangeArrowheads="1"/>
          </p:cNvSpPr>
          <p:nvPr/>
        </p:nvSpPr>
        <p:spPr bwMode="auto">
          <a:xfrm rot="1916226">
            <a:off x="7282596" y="386067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89" name="TextBox 264"/>
          <p:cNvSpPr txBox="1">
            <a:spLocks noChangeArrowheads="1"/>
          </p:cNvSpPr>
          <p:nvPr/>
        </p:nvSpPr>
        <p:spPr bwMode="auto">
          <a:xfrm rot="1916226">
            <a:off x="7465821" y="398436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0" name="TextBox 265"/>
          <p:cNvSpPr txBox="1">
            <a:spLocks noChangeArrowheads="1"/>
          </p:cNvSpPr>
          <p:nvPr/>
        </p:nvSpPr>
        <p:spPr bwMode="auto">
          <a:xfrm rot="1916226">
            <a:off x="7659628" y="409945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1" name="TextBox 266"/>
          <p:cNvSpPr txBox="1">
            <a:spLocks noChangeArrowheads="1"/>
          </p:cNvSpPr>
          <p:nvPr/>
        </p:nvSpPr>
        <p:spPr bwMode="auto">
          <a:xfrm rot="1916226">
            <a:off x="7843513" y="421719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2" name="TextBox 267"/>
          <p:cNvSpPr txBox="1">
            <a:spLocks noChangeArrowheads="1"/>
          </p:cNvSpPr>
          <p:nvPr/>
        </p:nvSpPr>
        <p:spPr bwMode="auto">
          <a:xfrm rot="1916226">
            <a:off x="5726846" y="301268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3" name="TextBox 268"/>
          <p:cNvSpPr txBox="1">
            <a:spLocks noChangeArrowheads="1"/>
          </p:cNvSpPr>
          <p:nvPr/>
        </p:nvSpPr>
        <p:spPr bwMode="auto">
          <a:xfrm rot="1916226">
            <a:off x="5929253" y="314431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4" name="TextBox 269"/>
          <p:cNvSpPr txBox="1">
            <a:spLocks noChangeArrowheads="1"/>
          </p:cNvSpPr>
          <p:nvPr/>
        </p:nvSpPr>
        <p:spPr bwMode="auto">
          <a:xfrm rot="1916226">
            <a:off x="6111816" y="326734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5" name="TextBox 270"/>
          <p:cNvSpPr txBox="1">
            <a:spLocks noChangeArrowheads="1"/>
          </p:cNvSpPr>
          <p:nvPr/>
        </p:nvSpPr>
        <p:spPr bwMode="auto">
          <a:xfrm rot="1916226">
            <a:off x="6304300" y="338640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6" name="TextBox 271"/>
          <p:cNvSpPr txBox="1">
            <a:spLocks noChangeArrowheads="1"/>
          </p:cNvSpPr>
          <p:nvPr/>
        </p:nvSpPr>
        <p:spPr bwMode="auto">
          <a:xfrm rot="1916226">
            <a:off x="6498107" y="350679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7" name="TextBox 272"/>
          <p:cNvSpPr txBox="1">
            <a:spLocks noChangeArrowheads="1"/>
          </p:cNvSpPr>
          <p:nvPr/>
        </p:nvSpPr>
        <p:spPr bwMode="auto">
          <a:xfrm rot="1916226">
            <a:off x="6689930" y="362453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8" name="TextBox 273"/>
          <p:cNvSpPr txBox="1">
            <a:spLocks noChangeArrowheads="1"/>
          </p:cNvSpPr>
          <p:nvPr/>
        </p:nvSpPr>
        <p:spPr bwMode="auto">
          <a:xfrm rot="1916226">
            <a:off x="6880430" y="3748885"/>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299" name="TextBox 274"/>
          <p:cNvSpPr txBox="1">
            <a:spLocks noChangeArrowheads="1"/>
          </p:cNvSpPr>
          <p:nvPr/>
        </p:nvSpPr>
        <p:spPr bwMode="auto">
          <a:xfrm rot="1916226">
            <a:off x="7084821" y="388183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0" name="TextBox 275"/>
          <p:cNvSpPr txBox="1">
            <a:spLocks noChangeArrowheads="1"/>
          </p:cNvSpPr>
          <p:nvPr/>
        </p:nvSpPr>
        <p:spPr bwMode="auto">
          <a:xfrm rot="1916226">
            <a:off x="7278628" y="399891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1" name="TextBox 276"/>
          <p:cNvSpPr txBox="1">
            <a:spLocks noChangeArrowheads="1"/>
          </p:cNvSpPr>
          <p:nvPr/>
        </p:nvSpPr>
        <p:spPr bwMode="auto">
          <a:xfrm rot="1916226">
            <a:off x="7462513" y="412459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2" name="TextBox 277"/>
          <p:cNvSpPr txBox="1">
            <a:spLocks noChangeArrowheads="1"/>
          </p:cNvSpPr>
          <p:nvPr/>
        </p:nvSpPr>
        <p:spPr bwMode="auto">
          <a:xfrm rot="1916226">
            <a:off x="7653013" y="423704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3" name="TextBox 278"/>
          <p:cNvSpPr txBox="1">
            <a:spLocks noChangeArrowheads="1"/>
          </p:cNvSpPr>
          <p:nvPr/>
        </p:nvSpPr>
        <p:spPr bwMode="auto">
          <a:xfrm rot="1916226">
            <a:off x="7836899" y="434816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4" name="TextBox 279"/>
          <p:cNvSpPr txBox="1">
            <a:spLocks noChangeArrowheads="1"/>
          </p:cNvSpPr>
          <p:nvPr/>
        </p:nvSpPr>
        <p:spPr bwMode="auto">
          <a:xfrm rot="1916226">
            <a:off x="5722216" y="315092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5" name="TextBox 280"/>
          <p:cNvSpPr txBox="1">
            <a:spLocks noChangeArrowheads="1"/>
          </p:cNvSpPr>
          <p:nvPr/>
        </p:nvSpPr>
        <p:spPr bwMode="auto">
          <a:xfrm rot="1916226">
            <a:off x="5920654" y="3281896"/>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6" name="TextBox 281"/>
          <p:cNvSpPr txBox="1">
            <a:spLocks noChangeArrowheads="1"/>
          </p:cNvSpPr>
          <p:nvPr/>
        </p:nvSpPr>
        <p:spPr bwMode="auto">
          <a:xfrm rot="1916226">
            <a:off x="6107846" y="3403604"/>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7" name="TextBox 282"/>
          <p:cNvSpPr txBox="1">
            <a:spLocks noChangeArrowheads="1"/>
          </p:cNvSpPr>
          <p:nvPr/>
        </p:nvSpPr>
        <p:spPr bwMode="auto">
          <a:xfrm rot="1916226">
            <a:off x="6301654" y="352398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8" name="TextBox 283"/>
          <p:cNvSpPr txBox="1">
            <a:spLocks noChangeArrowheads="1"/>
          </p:cNvSpPr>
          <p:nvPr/>
        </p:nvSpPr>
        <p:spPr bwMode="auto">
          <a:xfrm rot="1916226">
            <a:off x="6492154" y="3643052"/>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09" name="TextBox 284"/>
          <p:cNvSpPr txBox="1">
            <a:spLocks noChangeArrowheads="1"/>
          </p:cNvSpPr>
          <p:nvPr/>
        </p:nvSpPr>
        <p:spPr bwMode="auto">
          <a:xfrm rot="1916226">
            <a:off x="6685300" y="3764760"/>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0" name="TextBox 285"/>
          <p:cNvSpPr txBox="1">
            <a:spLocks noChangeArrowheads="1"/>
          </p:cNvSpPr>
          <p:nvPr/>
        </p:nvSpPr>
        <p:spPr bwMode="auto">
          <a:xfrm rot="1916226">
            <a:off x="6879107" y="3883823"/>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1" name="TextBox 286"/>
          <p:cNvSpPr txBox="1">
            <a:spLocks noChangeArrowheads="1"/>
          </p:cNvSpPr>
          <p:nvPr/>
        </p:nvSpPr>
        <p:spPr bwMode="auto">
          <a:xfrm rot="1916226">
            <a:off x="7080191" y="401743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2" name="TextBox 287"/>
          <p:cNvSpPr txBox="1">
            <a:spLocks noChangeArrowheads="1"/>
          </p:cNvSpPr>
          <p:nvPr/>
        </p:nvSpPr>
        <p:spPr bwMode="auto">
          <a:xfrm rot="1916226">
            <a:off x="7271351" y="4132531"/>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3" name="TextBox 288"/>
          <p:cNvSpPr txBox="1">
            <a:spLocks noChangeArrowheads="1"/>
          </p:cNvSpPr>
          <p:nvPr/>
        </p:nvSpPr>
        <p:spPr bwMode="auto">
          <a:xfrm rot="1916226">
            <a:off x="7453914" y="4258208"/>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4" name="TextBox 289"/>
          <p:cNvSpPr txBox="1">
            <a:spLocks noChangeArrowheads="1"/>
          </p:cNvSpPr>
          <p:nvPr/>
        </p:nvSpPr>
        <p:spPr bwMode="auto">
          <a:xfrm rot="1916226">
            <a:off x="7649045" y="4371979"/>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6315" name="TextBox 290"/>
          <p:cNvSpPr txBox="1">
            <a:spLocks noChangeArrowheads="1"/>
          </p:cNvSpPr>
          <p:nvPr/>
        </p:nvSpPr>
        <p:spPr bwMode="auto">
          <a:xfrm rot="1916226">
            <a:off x="7831607" y="4484427"/>
            <a:ext cx="362600" cy="19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667" b="1"/>
              <a:t>CVE</a:t>
            </a:r>
          </a:p>
        </p:txBody>
      </p:sp>
      <p:sp>
        <p:nvSpPr>
          <p:cNvPr id="882" name="Parallelogram 881"/>
          <p:cNvSpPr>
            <a:spLocks noChangeArrowheads="1"/>
          </p:cNvSpPr>
          <p:nvPr/>
        </p:nvSpPr>
        <p:spPr bwMode="auto">
          <a:xfrm rot="5400000">
            <a:off x="5541698" y="1996282"/>
            <a:ext cx="2132542" cy="1582208"/>
          </a:xfrm>
          <a:prstGeom prst="parallelogram">
            <a:avLst>
              <a:gd name="adj" fmla="val 63198"/>
            </a:avLst>
          </a:prstGeom>
          <a:solidFill>
            <a:srgbClr val="008000">
              <a:alpha val="50980"/>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883" name="Parallelogram 882"/>
          <p:cNvSpPr>
            <a:spLocks noChangeArrowheads="1"/>
          </p:cNvSpPr>
          <p:nvPr/>
        </p:nvSpPr>
        <p:spPr bwMode="auto">
          <a:xfrm rot="5400000">
            <a:off x="6787224" y="2922985"/>
            <a:ext cx="1969823" cy="743479"/>
          </a:xfrm>
          <a:prstGeom prst="parallelogram">
            <a:avLst>
              <a:gd name="adj" fmla="val 60079"/>
            </a:avLst>
          </a:prstGeom>
          <a:solidFill>
            <a:srgbClr val="FFFF00">
              <a:alpha val="50980"/>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884" name="Parallelogram 883"/>
          <p:cNvSpPr>
            <a:spLocks noChangeArrowheads="1"/>
          </p:cNvSpPr>
          <p:nvPr/>
        </p:nvSpPr>
        <p:spPr bwMode="auto">
          <a:xfrm rot="5400000">
            <a:off x="5738152" y="2942828"/>
            <a:ext cx="926042" cy="765969"/>
          </a:xfrm>
          <a:prstGeom prst="parallelogram">
            <a:avLst>
              <a:gd name="adj" fmla="val 58775"/>
            </a:avLst>
          </a:prstGeom>
          <a:solidFill>
            <a:srgbClr val="FF6600">
              <a:alpha val="50980"/>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319" name="TextBox 26"/>
          <p:cNvSpPr txBox="1">
            <a:spLocks noChangeArrowheads="1"/>
          </p:cNvSpPr>
          <p:nvPr/>
        </p:nvSpPr>
        <p:spPr bwMode="auto">
          <a:xfrm rot="1875858">
            <a:off x="6223000" y="2676189"/>
            <a:ext cx="982928"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solidFill>
                  <a:schemeClr val="bg1"/>
                </a:solidFill>
              </a:rPr>
              <a:t>Patched</a:t>
            </a:r>
          </a:p>
        </p:txBody>
      </p:sp>
      <p:sp>
        <p:nvSpPr>
          <p:cNvPr id="6320" name="TextBox 296"/>
          <p:cNvSpPr txBox="1">
            <a:spLocks noChangeArrowheads="1"/>
          </p:cNvSpPr>
          <p:nvPr/>
        </p:nvSpPr>
        <p:spPr bwMode="auto">
          <a:xfrm rot="1779174">
            <a:off x="5897213" y="3206679"/>
            <a:ext cx="668773"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solidFill>
                  <a:srgbClr val="000000"/>
                </a:solidFill>
              </a:rPr>
              <a:t>Critical</a:t>
            </a:r>
          </a:p>
        </p:txBody>
      </p:sp>
      <p:sp>
        <p:nvSpPr>
          <p:cNvPr id="887" name="Parallelogram 886"/>
          <p:cNvSpPr>
            <a:spLocks noChangeArrowheads="1"/>
          </p:cNvSpPr>
          <p:nvPr/>
        </p:nvSpPr>
        <p:spPr bwMode="auto">
          <a:xfrm rot="5400000">
            <a:off x="7309777" y="3941630"/>
            <a:ext cx="915458" cy="728928"/>
          </a:xfrm>
          <a:prstGeom prst="parallelogram">
            <a:avLst>
              <a:gd name="adj" fmla="val 62155"/>
            </a:avLst>
          </a:prstGeom>
          <a:solidFill>
            <a:srgbClr val="FF0000">
              <a:alpha val="79999"/>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888" name="Parallelogram 25"/>
          <p:cNvSpPr>
            <a:spLocks noChangeArrowheads="1"/>
          </p:cNvSpPr>
          <p:nvPr/>
        </p:nvSpPr>
        <p:spPr bwMode="auto">
          <a:xfrm rot="5400000">
            <a:off x="5875735" y="1223036"/>
            <a:ext cx="1444625" cy="1580886"/>
          </a:xfrm>
          <a:prstGeom prst="parallelogram">
            <a:avLst>
              <a:gd name="adj" fmla="val 69972"/>
            </a:avLst>
          </a:prstGeom>
          <a:solidFill>
            <a:srgbClr val="00FF00">
              <a:alpha val="50980"/>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323" name="TextBox 295"/>
          <p:cNvSpPr txBox="1">
            <a:spLocks noChangeArrowheads="1"/>
          </p:cNvSpPr>
          <p:nvPr/>
        </p:nvSpPr>
        <p:spPr bwMode="auto">
          <a:xfrm rot="1875417">
            <a:off x="7417978" y="3304575"/>
            <a:ext cx="736099"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t>Blocked</a:t>
            </a:r>
          </a:p>
        </p:txBody>
      </p:sp>
      <p:sp>
        <p:nvSpPr>
          <p:cNvPr id="6324" name="TextBox 295"/>
          <p:cNvSpPr txBox="1">
            <a:spLocks noChangeArrowheads="1"/>
          </p:cNvSpPr>
          <p:nvPr/>
        </p:nvSpPr>
        <p:spPr bwMode="auto">
          <a:xfrm rot="1772239">
            <a:off x="6260466" y="1895668"/>
            <a:ext cx="864339"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t>Not active</a:t>
            </a:r>
          </a:p>
        </p:txBody>
      </p:sp>
      <p:sp>
        <p:nvSpPr>
          <p:cNvPr id="6325" name="TextBox 296"/>
          <p:cNvSpPr txBox="1">
            <a:spLocks noChangeArrowheads="1"/>
          </p:cNvSpPr>
          <p:nvPr/>
        </p:nvSpPr>
        <p:spPr bwMode="auto">
          <a:xfrm rot="1779174">
            <a:off x="7349849" y="4196221"/>
            <a:ext cx="872355"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solidFill>
                  <a:srgbClr val="000000"/>
                </a:solidFill>
              </a:rPr>
              <a:t>Exploited!</a:t>
            </a:r>
          </a:p>
        </p:txBody>
      </p:sp>
      <p:sp>
        <p:nvSpPr>
          <p:cNvPr id="892" name="Parallelogram 184"/>
          <p:cNvSpPr>
            <a:spLocks noChangeArrowheads="1"/>
          </p:cNvSpPr>
          <p:nvPr/>
        </p:nvSpPr>
        <p:spPr bwMode="auto">
          <a:xfrm rot="5400000">
            <a:off x="6514703" y="3404527"/>
            <a:ext cx="940594" cy="804333"/>
          </a:xfrm>
          <a:prstGeom prst="parallelogram">
            <a:avLst>
              <a:gd name="adj" fmla="val 63164"/>
            </a:avLst>
          </a:prstGeom>
          <a:solidFill>
            <a:srgbClr val="FF0000">
              <a:alpha val="50980"/>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endParaRPr lang="en-US" altLang="en-US" sz="1333">
              <a:solidFill>
                <a:srgbClr val="FFFFFF"/>
              </a:solidFill>
            </a:endParaRPr>
          </a:p>
        </p:txBody>
      </p:sp>
      <p:sp>
        <p:nvSpPr>
          <p:cNvPr id="6327" name="TextBox 296"/>
          <p:cNvSpPr txBox="1">
            <a:spLocks noChangeArrowheads="1"/>
          </p:cNvSpPr>
          <p:nvPr/>
        </p:nvSpPr>
        <p:spPr bwMode="auto">
          <a:xfrm rot="1779174">
            <a:off x="6641976" y="3663085"/>
            <a:ext cx="676788" cy="26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667" b="1" baseline="3000">
                <a:solidFill>
                  <a:srgbClr val="000000"/>
                </a:solidFill>
              </a:rPr>
              <a:t>At risk!</a:t>
            </a:r>
          </a:p>
        </p:txBody>
      </p:sp>
      <p:cxnSp>
        <p:nvCxnSpPr>
          <p:cNvPr id="5" name="Straight Arrow Connector 4"/>
          <p:cNvCxnSpPr/>
          <p:nvPr/>
        </p:nvCxnSpPr>
        <p:spPr bwMode="auto">
          <a:xfrm>
            <a:off x="5193771" y="1676136"/>
            <a:ext cx="1002771"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29" name="TextBox 5"/>
          <p:cNvSpPr txBox="1">
            <a:spLocks noChangeArrowheads="1"/>
          </p:cNvSpPr>
          <p:nvPr/>
        </p:nvSpPr>
        <p:spPr bwMode="auto">
          <a:xfrm>
            <a:off x="501144" y="1104900"/>
            <a:ext cx="478476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dirty="0"/>
              <a:t>Not Active</a:t>
            </a:r>
            <a:r>
              <a:rPr lang="en-US" altLang="en-US" sz="1333" dirty="0"/>
              <a:t>: By leveraging </a:t>
            </a:r>
            <a:r>
              <a:rPr lang="en-GB" altLang="en-US" sz="1333" b="1" dirty="0"/>
              <a:t>QFlow</a:t>
            </a:r>
            <a:r>
              <a:rPr lang="en-GB" altLang="en-US" sz="1333" dirty="0"/>
              <a:t>, QVM can tell if the vulnerable application is active</a:t>
            </a:r>
            <a:endParaRPr lang="en-US" altLang="en-US" sz="1333" dirty="0"/>
          </a:p>
        </p:txBody>
      </p:sp>
      <p:cxnSp>
        <p:nvCxnSpPr>
          <p:cNvPr id="719" name="Straight Arrow Connector 718"/>
          <p:cNvCxnSpPr/>
          <p:nvPr/>
        </p:nvCxnSpPr>
        <p:spPr bwMode="auto">
          <a:xfrm>
            <a:off x="5193771" y="2100792"/>
            <a:ext cx="1002771"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31" name="TextBox 719"/>
          <p:cNvSpPr txBox="1">
            <a:spLocks noChangeArrowheads="1"/>
          </p:cNvSpPr>
          <p:nvPr/>
        </p:nvSpPr>
        <p:spPr bwMode="auto">
          <a:xfrm>
            <a:off x="468679" y="1638300"/>
            <a:ext cx="4598621"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dirty="0"/>
              <a:t>Patched</a:t>
            </a:r>
            <a:r>
              <a:rPr lang="en-US" altLang="en-US" sz="1333" dirty="0"/>
              <a:t>: By leveraging </a:t>
            </a:r>
            <a:r>
              <a:rPr lang="en-US" altLang="en-US" sz="1333" b="1" dirty="0" err="1" smtClean="0"/>
              <a:t>BigFix</a:t>
            </a:r>
            <a:r>
              <a:rPr lang="en-US" altLang="en-US" sz="1333" dirty="0" smtClean="0"/>
              <a:t>, </a:t>
            </a:r>
            <a:r>
              <a:rPr lang="en-US" altLang="en-US" sz="1333" dirty="0"/>
              <a:t>QVM understands what vulnerabilities will be patched</a:t>
            </a:r>
          </a:p>
        </p:txBody>
      </p:sp>
      <p:cxnSp>
        <p:nvCxnSpPr>
          <p:cNvPr id="721" name="Straight Arrow Connector 720"/>
          <p:cNvCxnSpPr/>
          <p:nvPr/>
        </p:nvCxnSpPr>
        <p:spPr bwMode="auto">
          <a:xfrm>
            <a:off x="5193771" y="2653771"/>
            <a:ext cx="2543969"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33" name="TextBox 721"/>
          <p:cNvSpPr txBox="1">
            <a:spLocks noChangeArrowheads="1"/>
          </p:cNvSpPr>
          <p:nvPr/>
        </p:nvSpPr>
        <p:spPr bwMode="auto">
          <a:xfrm>
            <a:off x="501144" y="2095484"/>
            <a:ext cx="4655210"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dirty="0"/>
              <a:t>Blocked</a:t>
            </a:r>
            <a:r>
              <a:rPr lang="en-US" altLang="en-US" sz="1333" dirty="0"/>
              <a:t>: By leveraging </a:t>
            </a:r>
            <a:r>
              <a:rPr lang="en-US" altLang="en-US" sz="1333" b="1" dirty="0" smtClean="0"/>
              <a:t>network topology, </a:t>
            </a:r>
            <a:r>
              <a:rPr lang="en-US" altLang="en-US" sz="1333" dirty="0"/>
              <a:t>QVM can understand what vulnerabilities are blocked by firewalls and </a:t>
            </a:r>
            <a:r>
              <a:rPr lang="en-US" altLang="en-US" sz="1333" dirty="0" smtClean="0"/>
              <a:t>IPSs and </a:t>
            </a:r>
            <a:r>
              <a:rPr lang="en-US" altLang="en-US" sz="1333" b="1" dirty="0" smtClean="0"/>
              <a:t>XGS</a:t>
            </a:r>
            <a:endParaRPr lang="en-US" altLang="en-US" sz="1333" b="1" dirty="0"/>
          </a:p>
        </p:txBody>
      </p:sp>
      <p:cxnSp>
        <p:nvCxnSpPr>
          <p:cNvPr id="723" name="Straight Arrow Connector 722"/>
          <p:cNvCxnSpPr/>
          <p:nvPr/>
        </p:nvCxnSpPr>
        <p:spPr bwMode="auto">
          <a:xfrm>
            <a:off x="5180542" y="3073136"/>
            <a:ext cx="736865" cy="13229"/>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35" name="TextBox 723"/>
          <p:cNvSpPr txBox="1">
            <a:spLocks noChangeArrowheads="1"/>
          </p:cNvSpPr>
          <p:nvPr/>
        </p:nvSpPr>
        <p:spPr bwMode="auto">
          <a:xfrm>
            <a:off x="455979" y="2778208"/>
            <a:ext cx="4598621"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a:t>Critical</a:t>
            </a:r>
            <a:r>
              <a:rPr lang="en-US" altLang="en-US" sz="1333"/>
              <a:t>: By leveraging its vulnerability knowledge base, remediation flow and QRM policies, QVM can identify business critical vulnerabilities</a:t>
            </a:r>
          </a:p>
        </p:txBody>
      </p:sp>
      <p:cxnSp>
        <p:nvCxnSpPr>
          <p:cNvPr id="726" name="Straight Arrow Connector 725"/>
          <p:cNvCxnSpPr/>
          <p:nvPr/>
        </p:nvCxnSpPr>
        <p:spPr bwMode="auto">
          <a:xfrm>
            <a:off x="5197740" y="3915834"/>
            <a:ext cx="1862667" cy="1323"/>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37" name="TextBox 726"/>
          <p:cNvSpPr txBox="1">
            <a:spLocks noChangeArrowheads="1"/>
          </p:cNvSpPr>
          <p:nvPr/>
        </p:nvSpPr>
        <p:spPr bwMode="auto">
          <a:xfrm>
            <a:off x="456993" y="3465331"/>
            <a:ext cx="4713288"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dirty="0"/>
              <a:t>At Risk</a:t>
            </a:r>
            <a:r>
              <a:rPr lang="en-US" altLang="en-US" sz="1333" dirty="0"/>
              <a:t>: By utilizing </a:t>
            </a:r>
            <a:r>
              <a:rPr lang="en-US" altLang="en-US" sz="1333" b="1" dirty="0"/>
              <a:t>X-Force threat and SIEM security incident data, coupled with QFlow </a:t>
            </a:r>
            <a:r>
              <a:rPr lang="en-US" altLang="en-US" sz="1333" dirty="0"/>
              <a:t>network traffic visibility, QVM can tell if vulnerable assets are communicating with potential threats</a:t>
            </a:r>
          </a:p>
        </p:txBody>
      </p:sp>
      <p:cxnSp>
        <p:nvCxnSpPr>
          <p:cNvPr id="728" name="Straight Arrow Connector 727"/>
          <p:cNvCxnSpPr/>
          <p:nvPr/>
        </p:nvCxnSpPr>
        <p:spPr bwMode="auto">
          <a:xfrm>
            <a:off x="5180542" y="4504532"/>
            <a:ext cx="2832365"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339" name="TextBox 728"/>
          <p:cNvSpPr txBox="1">
            <a:spLocks noChangeArrowheads="1"/>
          </p:cNvSpPr>
          <p:nvPr/>
        </p:nvSpPr>
        <p:spPr bwMode="auto">
          <a:xfrm>
            <a:off x="468978" y="4361705"/>
            <a:ext cx="4598621"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1333" b="1" dirty="0"/>
              <a:t>Exploited</a:t>
            </a:r>
            <a:r>
              <a:rPr lang="en-US" altLang="en-US" sz="1333" dirty="0"/>
              <a:t>: By leveraging SIEM correlation and </a:t>
            </a:r>
            <a:r>
              <a:rPr lang="en-US" altLang="en-US" sz="1333" b="1" dirty="0" smtClean="0"/>
              <a:t>XGS</a:t>
            </a:r>
            <a:r>
              <a:rPr lang="en-US" altLang="en-US" sz="1333" dirty="0" smtClean="0"/>
              <a:t> data</a:t>
            </a:r>
            <a:r>
              <a:rPr lang="en-US" altLang="en-US" sz="1333" dirty="0"/>
              <a:t>, QVM can reveal what vulnerabilities have been exploited</a:t>
            </a:r>
          </a:p>
        </p:txBody>
      </p:sp>
    </p:spTree>
    <p:extLst>
      <p:ext uri="{BB962C8B-B14F-4D97-AF65-F5344CB8AC3E}">
        <p14:creationId xmlns:p14="http://schemas.microsoft.com/office/powerpoint/2010/main" val="282559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rot="1364926">
            <a:off x="6371213" y="1435226"/>
            <a:ext cx="1346200" cy="1683070"/>
            <a:chOff x="5232400" y="1769993"/>
            <a:chExt cx="1615440" cy="2019685"/>
          </a:xfrm>
          <a:solidFill>
            <a:schemeClr val="bg1"/>
          </a:solidFill>
        </p:grpSpPr>
        <p:sp>
          <p:nvSpPr>
            <p:cNvPr id="18" name="Folded Corner 17"/>
            <p:cNvSpPr/>
            <p:nvPr/>
          </p:nvSpPr>
          <p:spPr bwMode="auto">
            <a:xfrm>
              <a:off x="5232400" y="1849118"/>
              <a:ext cx="1615440" cy="1940560"/>
            </a:xfrm>
            <a:prstGeom prst="foldedCorner">
              <a:avLst/>
            </a:prstGeom>
            <a:grpFill/>
            <a:ln w="9525" cap="flat" cmpd="sng" algn="ctr">
              <a:solidFill>
                <a:schemeClr val="tx1">
                  <a:lumMod val="50000"/>
                  <a:lumOff val="50000"/>
                </a:schemeClr>
              </a:solidFill>
              <a:prstDash val="solid"/>
              <a:round/>
              <a:headEnd type="none" w="med" len="med"/>
              <a:tailEnd type="none" w="med" len="med"/>
            </a:ln>
            <a:effectLst>
              <a:glow rad="50800">
                <a:schemeClr val="bg1">
                  <a:lumMod val="65000"/>
                  <a:alpha val="40000"/>
                </a:schemeClr>
              </a:glow>
              <a:outerShdw blurRad="69850" dist="38099" dir="2700000" algn="ctr" rotWithShape="0">
                <a:schemeClr val="tx1">
                  <a:lumMod val="50000"/>
                  <a:lumOff val="50000"/>
                  <a:alpha val="75000"/>
                </a:schemeClr>
              </a:outerShdw>
            </a:effectLst>
            <a:extLst/>
          </p:spPr>
          <p:txBody>
            <a:bodyPr/>
            <a:lstStyle/>
            <a:p>
              <a:pPr eaLnBrk="0" hangingPunct="0">
                <a:defRPr/>
              </a:pPr>
              <a:endParaRPr lang="en-US" sz="1333" dirty="0">
                <a:solidFill>
                  <a:srgbClr val="000000"/>
                </a:solidFill>
                <a:latin typeface="Arial" charset="0"/>
                <a:ea typeface="ＭＳ Ｐゴシック" charset="0"/>
                <a:cs typeface="ＭＳ Ｐゴシック" charset="0"/>
              </a:endParaRPr>
            </a:p>
          </p:txBody>
        </p:sp>
        <p:sp>
          <p:nvSpPr>
            <p:cNvPr id="19" name="TextBox 18"/>
            <p:cNvSpPr txBox="1"/>
            <p:nvPr/>
          </p:nvSpPr>
          <p:spPr>
            <a:xfrm>
              <a:off x="5250391" y="1769993"/>
              <a:ext cx="1526332" cy="1526188"/>
            </a:xfrm>
            <a:prstGeom prst="rect">
              <a:avLst/>
            </a:prstGeom>
            <a:grpFill/>
          </p:spPr>
          <p:txBody>
            <a:bodyPr>
              <a:spAutoFit/>
            </a:bodyPr>
            <a:lstStyle/>
            <a:p>
              <a:pPr eaLnBrk="0" hangingPunct="0">
                <a:defRPr/>
              </a:pPr>
              <a:r>
                <a:rPr lang="en-US" sz="1333" b="1" dirty="0">
                  <a:solidFill>
                    <a:srgbClr val="FF0000"/>
                  </a:solidFill>
                  <a:latin typeface="Arial" charset="0"/>
                  <a:ea typeface="ＭＳ Ｐゴシック" charset="0"/>
                  <a:cs typeface="ＭＳ Ｐゴシック" charset="0"/>
                </a:rPr>
                <a:t>63%</a:t>
              </a:r>
              <a:r>
                <a:rPr lang="en-US" sz="1000" dirty="0">
                  <a:solidFill>
                    <a:srgbClr val="000000"/>
                  </a:solidFill>
                  <a:latin typeface="Arial" charset="0"/>
                  <a:ea typeface="ＭＳ Ｐゴシック" charset="0"/>
                  <a:cs typeface="ＭＳ Ｐゴシック" charset="0"/>
                </a:rPr>
                <a:t> of victims </a:t>
              </a:r>
              <a:r>
                <a:rPr lang="en-US" sz="1333" b="1" dirty="0">
                  <a:solidFill>
                    <a:srgbClr val="000000"/>
                  </a:solidFill>
                  <a:latin typeface="Arial" charset="0"/>
                  <a:ea typeface="ＭＳ Ｐゴシック" charset="0"/>
                  <a:cs typeface="ＭＳ Ｐゴシック" charset="0"/>
                </a:rPr>
                <a:t>made aware </a:t>
              </a:r>
              <a:r>
                <a:rPr lang="en-US" sz="1000" dirty="0">
                  <a:solidFill>
                    <a:srgbClr val="000000"/>
                  </a:solidFill>
                  <a:latin typeface="Arial" charset="0"/>
                  <a:ea typeface="ＭＳ Ｐゴシック" charset="0"/>
                  <a:cs typeface="ＭＳ Ｐゴシック" charset="0"/>
                </a:rPr>
                <a:t>of their breaches </a:t>
              </a:r>
              <a:r>
                <a:rPr lang="en-US" sz="1333" b="1" dirty="0">
                  <a:solidFill>
                    <a:srgbClr val="000000"/>
                  </a:solidFill>
                  <a:latin typeface="Arial" charset="0"/>
                  <a:ea typeface="ＭＳ Ｐゴシック" charset="0"/>
                  <a:cs typeface="ＭＳ Ｐゴシック" charset="0"/>
                </a:rPr>
                <a:t>by an external organization</a:t>
              </a:r>
              <a:endParaRPr lang="en-US" sz="1000" dirty="0">
                <a:solidFill>
                  <a:srgbClr val="000000"/>
                </a:solidFill>
                <a:latin typeface="Arial" charset="0"/>
                <a:ea typeface="ＭＳ Ｐゴシック" charset="0"/>
                <a:cs typeface="ＭＳ Ｐゴシック" charset="0"/>
              </a:endParaRPr>
            </a:p>
          </p:txBody>
        </p:sp>
      </p:grpSp>
      <p:grpSp>
        <p:nvGrpSpPr>
          <p:cNvPr id="8195" name="Group 7"/>
          <p:cNvGrpSpPr>
            <a:grpSpLocks/>
          </p:cNvGrpSpPr>
          <p:nvPr/>
        </p:nvGrpSpPr>
        <p:grpSpPr bwMode="auto">
          <a:xfrm rot="634085">
            <a:off x="3561384" y="1296466"/>
            <a:ext cx="1346729" cy="1675302"/>
            <a:chOff x="5151120" y="1778657"/>
            <a:chExt cx="1615440" cy="2011021"/>
          </a:xfrm>
        </p:grpSpPr>
        <p:sp>
          <p:nvSpPr>
            <p:cNvPr id="5" name="Folded Corner 4"/>
            <p:cNvSpPr/>
            <p:nvPr/>
          </p:nvSpPr>
          <p:spPr bwMode="auto">
            <a:xfrm>
              <a:off x="5151120" y="1849118"/>
              <a:ext cx="1615440" cy="1940560"/>
            </a:xfrm>
            <a:prstGeom prst="foldedCorner">
              <a:avLst/>
            </a:prstGeom>
            <a:noFill/>
            <a:ln w="9525" cap="flat" cmpd="sng" algn="ctr">
              <a:solidFill>
                <a:schemeClr val="tx1">
                  <a:lumMod val="50000"/>
                  <a:lumOff val="50000"/>
                </a:schemeClr>
              </a:solidFill>
              <a:prstDash val="solid"/>
              <a:round/>
              <a:headEnd type="none" w="med" len="med"/>
              <a:tailEnd type="none" w="med" len="med"/>
            </a:ln>
            <a:effectLst>
              <a:glow rad="50800">
                <a:schemeClr val="bg1">
                  <a:lumMod val="65000"/>
                  <a:alpha val="40000"/>
                </a:schemeClr>
              </a:glow>
              <a:outerShdw blurRad="69850" dist="38099" dir="2700000" algn="ctr" rotWithShape="0">
                <a:schemeClr val="tx1">
                  <a:lumMod val="50000"/>
                  <a:lumOff val="50000"/>
                  <a:alpha val="75000"/>
                </a:schemeClr>
              </a:outerShdw>
            </a:effectLst>
            <a:extLst/>
          </p:spPr>
          <p:txBody>
            <a:bodyPr/>
            <a:lstStyle/>
            <a:p>
              <a:pPr eaLnBrk="0" hangingPunct="0">
                <a:defRPr/>
              </a:pPr>
              <a:endParaRPr lang="en-US" sz="1333" dirty="0">
                <a:solidFill>
                  <a:srgbClr val="000000"/>
                </a:solidFill>
                <a:latin typeface="Arial" charset="0"/>
                <a:ea typeface="ＭＳ Ｐゴシック" charset="0"/>
                <a:cs typeface="ＭＳ Ｐゴシック" charset="0"/>
              </a:endParaRPr>
            </a:p>
          </p:txBody>
        </p:sp>
        <p:sp>
          <p:nvSpPr>
            <p:cNvPr id="8223" name="TextBox 5"/>
            <p:cNvSpPr txBox="1">
              <a:spLocks noChangeArrowheads="1"/>
            </p:cNvSpPr>
            <p:nvPr/>
          </p:nvSpPr>
          <p:spPr bwMode="auto">
            <a:xfrm>
              <a:off x="5248062" y="1778657"/>
              <a:ext cx="1404385" cy="177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000">
                  <a:solidFill>
                    <a:srgbClr val="000000"/>
                  </a:solidFill>
                </a:rPr>
                <a:t>In 2013, it took organizations </a:t>
              </a:r>
              <a:r>
                <a:rPr lang="en-US" altLang="en-US" sz="1333" b="1">
                  <a:solidFill>
                    <a:srgbClr val="FF0000"/>
                  </a:solidFill>
                </a:rPr>
                <a:t>32 days</a:t>
              </a:r>
              <a:r>
                <a:rPr lang="en-US" altLang="en-US" sz="1000">
                  <a:solidFill>
                    <a:srgbClr val="000000"/>
                  </a:solidFill>
                </a:rPr>
                <a:t> on average </a:t>
              </a:r>
              <a:r>
                <a:rPr lang="en-US" altLang="en-US" sz="1333" b="1">
                  <a:solidFill>
                    <a:srgbClr val="000000"/>
                  </a:solidFill>
                </a:rPr>
                <a:t>to resolve a cyber-attack</a:t>
              </a:r>
            </a:p>
          </p:txBody>
        </p:sp>
      </p:grpSp>
      <p:grpSp>
        <p:nvGrpSpPr>
          <p:cNvPr id="20" name="Group 19"/>
          <p:cNvGrpSpPr/>
          <p:nvPr/>
        </p:nvGrpSpPr>
        <p:grpSpPr>
          <a:xfrm>
            <a:off x="5037672" y="880538"/>
            <a:ext cx="1346200" cy="1617133"/>
            <a:chOff x="5069840" y="3647438"/>
            <a:chExt cx="1615440" cy="1940560"/>
          </a:xfrm>
          <a:solidFill>
            <a:schemeClr val="bg1"/>
          </a:solidFill>
        </p:grpSpPr>
        <p:grpSp>
          <p:nvGrpSpPr>
            <p:cNvPr id="21" name="Group 20"/>
            <p:cNvGrpSpPr/>
            <p:nvPr/>
          </p:nvGrpSpPr>
          <p:grpSpPr>
            <a:xfrm>
              <a:off x="5069840" y="3647438"/>
              <a:ext cx="1615440" cy="1940560"/>
              <a:chOff x="5151120" y="1849118"/>
              <a:chExt cx="1615440" cy="1940560"/>
            </a:xfrm>
            <a:grpFill/>
          </p:grpSpPr>
          <p:sp>
            <p:nvSpPr>
              <p:cNvPr id="23" name="Folded Corner 22"/>
              <p:cNvSpPr/>
              <p:nvPr/>
            </p:nvSpPr>
            <p:spPr bwMode="auto">
              <a:xfrm>
                <a:off x="5151120" y="1849118"/>
                <a:ext cx="1615440" cy="1940560"/>
              </a:xfrm>
              <a:prstGeom prst="foldedCorner">
                <a:avLst/>
              </a:prstGeom>
              <a:grpFill/>
              <a:ln w="9525" cap="flat" cmpd="sng" algn="ctr">
                <a:solidFill>
                  <a:schemeClr val="tx1">
                    <a:lumMod val="50000"/>
                    <a:lumOff val="50000"/>
                  </a:schemeClr>
                </a:solidFill>
                <a:prstDash val="solid"/>
                <a:round/>
                <a:headEnd type="none" w="med" len="med"/>
                <a:tailEnd type="none" w="med" len="med"/>
              </a:ln>
              <a:effectLst>
                <a:glow rad="50800">
                  <a:schemeClr val="bg1">
                    <a:lumMod val="65000"/>
                    <a:alpha val="40000"/>
                  </a:schemeClr>
                </a:glow>
                <a:outerShdw blurRad="69850" dist="38099" dir="2700000" algn="ctr" rotWithShape="0">
                  <a:schemeClr val="tx1">
                    <a:lumMod val="50000"/>
                    <a:lumOff val="50000"/>
                    <a:alpha val="75000"/>
                  </a:schemeClr>
                </a:outerShdw>
              </a:effectLst>
              <a:extLst/>
            </p:spPr>
            <p:txBody>
              <a:bodyPr/>
              <a:lstStyle/>
              <a:p>
                <a:pPr eaLnBrk="0" hangingPunct="0">
                  <a:defRPr/>
                </a:pPr>
                <a:endParaRPr lang="en-US" sz="1333" dirty="0">
                  <a:solidFill>
                    <a:srgbClr val="000000"/>
                  </a:solidFill>
                  <a:latin typeface="Arial" charset="0"/>
                  <a:ea typeface="ＭＳ Ｐゴシック" charset="0"/>
                  <a:cs typeface="ＭＳ Ｐゴシック" charset="0"/>
                </a:endParaRPr>
              </a:p>
            </p:txBody>
          </p:sp>
          <p:sp>
            <p:nvSpPr>
              <p:cNvPr id="24" name="TextBox 23"/>
              <p:cNvSpPr txBox="1"/>
              <p:nvPr/>
            </p:nvSpPr>
            <p:spPr>
              <a:xfrm>
                <a:off x="5250391" y="2496781"/>
                <a:ext cx="1404895" cy="356945"/>
              </a:xfrm>
              <a:prstGeom prst="rect">
                <a:avLst/>
              </a:prstGeom>
              <a:grpFill/>
            </p:spPr>
            <p:txBody>
              <a:bodyPr>
                <a:spAutoFit/>
              </a:bodyPr>
              <a:lstStyle/>
              <a:p>
                <a:pPr eaLnBrk="0" hangingPunct="0">
                  <a:defRPr/>
                </a:pPr>
                <a:endParaRPr lang="en-US" sz="1333" b="1" dirty="0">
                  <a:solidFill>
                    <a:srgbClr val="000000"/>
                  </a:solidFill>
                  <a:latin typeface="Arial" charset="0"/>
                  <a:ea typeface="ＭＳ Ｐゴシック" charset="0"/>
                  <a:cs typeface="ＭＳ Ｐゴシック" charset="0"/>
                </a:endParaRPr>
              </a:p>
            </p:txBody>
          </p:sp>
        </p:grpSp>
        <p:sp>
          <p:nvSpPr>
            <p:cNvPr id="22" name="Rectangle 21"/>
            <p:cNvSpPr/>
            <p:nvPr/>
          </p:nvSpPr>
          <p:spPr>
            <a:xfrm>
              <a:off x="5105181" y="3656328"/>
              <a:ext cx="1573368" cy="1403231"/>
            </a:xfrm>
            <a:prstGeom prst="rect">
              <a:avLst/>
            </a:prstGeom>
            <a:grpFill/>
          </p:spPr>
          <p:txBody>
            <a:bodyPr>
              <a:spAutoFit/>
            </a:bodyPr>
            <a:lstStyle/>
            <a:p>
              <a:pPr eaLnBrk="0" hangingPunct="0">
                <a:defRPr/>
              </a:pPr>
              <a:r>
                <a:rPr lang="en-US" sz="1000" dirty="0">
                  <a:solidFill>
                    <a:srgbClr val="000000"/>
                  </a:solidFill>
                  <a:latin typeface="Arial" charset="0"/>
                  <a:ea typeface="ＭＳ Ｐゴシック" charset="0"/>
                  <a:cs typeface="ＭＳ Ｐゴシック" charset="0"/>
                </a:rPr>
                <a:t>In 2012, </a:t>
              </a:r>
              <a:r>
                <a:rPr lang="en-US" sz="1333" b="1" dirty="0">
                  <a:solidFill>
                    <a:srgbClr val="FF0000"/>
                  </a:solidFill>
                  <a:latin typeface="Arial" charset="0"/>
                  <a:ea typeface="ＭＳ Ｐゴシック" charset="0"/>
                  <a:cs typeface="ＭＳ Ｐゴシック" charset="0"/>
                </a:rPr>
                <a:t>38%</a:t>
              </a:r>
              <a:r>
                <a:rPr lang="en-US" sz="1000" dirty="0">
                  <a:solidFill>
                    <a:srgbClr val="000000"/>
                  </a:solidFill>
                  <a:latin typeface="Arial" charset="0"/>
                  <a:ea typeface="ＭＳ Ｐゴシック" charset="0"/>
                  <a:cs typeface="ＭＳ Ｐゴシック" charset="0"/>
                </a:rPr>
                <a:t> of targets were </a:t>
              </a:r>
              <a:r>
                <a:rPr lang="en-US" sz="1333" b="1" dirty="0">
                  <a:solidFill>
                    <a:srgbClr val="000000"/>
                  </a:solidFill>
                  <a:latin typeface="Arial" charset="0"/>
                  <a:ea typeface="ＭＳ Ｐゴシック" charset="0"/>
                  <a:cs typeface="ＭＳ Ｐゴシック" charset="0"/>
                </a:rPr>
                <a:t>attacked again</a:t>
              </a:r>
              <a:r>
                <a:rPr lang="en-US" sz="1000" dirty="0">
                  <a:solidFill>
                    <a:srgbClr val="000000"/>
                  </a:solidFill>
                  <a:latin typeface="Arial" charset="0"/>
                  <a:ea typeface="ＭＳ Ｐゴシック" charset="0"/>
                  <a:cs typeface="ＭＳ Ｐゴシック" charset="0"/>
                </a:rPr>
                <a:t> once the original incident was remediated.</a:t>
              </a:r>
            </a:p>
          </p:txBody>
        </p:sp>
      </p:grpSp>
      <p:sp>
        <p:nvSpPr>
          <p:cNvPr id="8197" name="Title 1"/>
          <p:cNvSpPr>
            <a:spLocks noGrp="1"/>
          </p:cNvSpPr>
          <p:nvPr>
            <p:ph type="title"/>
          </p:nvPr>
        </p:nvSpPr>
        <p:spPr>
          <a:xfrm>
            <a:off x="342900" y="265187"/>
            <a:ext cx="7237677" cy="330729"/>
          </a:xfrm>
        </p:spPr>
        <p:txBody>
          <a:bodyPr>
            <a:normAutofit fontScale="90000"/>
          </a:bodyPr>
          <a:lstStyle/>
          <a:p>
            <a:r>
              <a:rPr lang="en-US" altLang="en-US" dirty="0" smtClean="0"/>
              <a:t>QRadar Incident Forensics – Responding quickly to incidents</a:t>
            </a:r>
          </a:p>
        </p:txBody>
      </p:sp>
      <p:grpSp>
        <p:nvGrpSpPr>
          <p:cNvPr id="8198" name="Group 13"/>
          <p:cNvGrpSpPr>
            <a:grpSpLocks/>
          </p:cNvGrpSpPr>
          <p:nvPr/>
        </p:nvGrpSpPr>
        <p:grpSpPr bwMode="auto">
          <a:xfrm>
            <a:off x="1277938" y="1358636"/>
            <a:ext cx="2506928" cy="2506927"/>
            <a:chOff x="2753360" y="2189480"/>
            <a:chExt cx="3007360" cy="3007360"/>
          </a:xfrm>
        </p:grpSpPr>
        <p:pic>
          <p:nvPicPr>
            <p:cNvPr id="8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3360" y="2189480"/>
              <a:ext cx="3007360" cy="30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TextBox 3"/>
            <p:cNvSpPr txBox="1">
              <a:spLocks noChangeArrowheads="1"/>
            </p:cNvSpPr>
            <p:nvPr/>
          </p:nvSpPr>
          <p:spPr bwMode="auto">
            <a:xfrm>
              <a:off x="3302461" y="2397377"/>
              <a:ext cx="1899636" cy="12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33" b="1">
                  <a:solidFill>
                    <a:srgbClr val="000000"/>
                  </a:solidFill>
                </a:rPr>
                <a:t>Attackers</a:t>
              </a:r>
              <a:r>
                <a:rPr lang="en-US" altLang="en-US" sz="1000">
                  <a:solidFill>
                    <a:srgbClr val="000000"/>
                  </a:solidFill>
                </a:rPr>
                <a:t> </a:t>
              </a:r>
              <a:r>
                <a:rPr lang="en-US" altLang="en-US" sz="1333" b="1">
                  <a:solidFill>
                    <a:srgbClr val="000000"/>
                  </a:solidFill>
                </a:rPr>
                <a:t>spend</a:t>
              </a:r>
              <a:r>
                <a:rPr lang="en-US" altLang="en-US" sz="1000">
                  <a:solidFill>
                    <a:srgbClr val="000000"/>
                  </a:solidFill>
                </a:rPr>
                <a:t> an estimated </a:t>
              </a:r>
              <a:r>
                <a:rPr lang="en-US" altLang="en-US" sz="1333" b="1">
                  <a:solidFill>
                    <a:srgbClr val="FF0000"/>
                  </a:solidFill>
                </a:rPr>
                <a:t>243</a:t>
              </a:r>
              <a:r>
                <a:rPr lang="en-US" altLang="en-US" sz="1000">
                  <a:solidFill>
                    <a:srgbClr val="000000"/>
                  </a:solidFill>
                </a:rPr>
                <a:t> </a:t>
              </a:r>
              <a:r>
                <a:rPr lang="en-US" altLang="en-US" sz="1333" b="1">
                  <a:solidFill>
                    <a:srgbClr val="FF0000"/>
                  </a:solidFill>
                </a:rPr>
                <a:t>days</a:t>
              </a:r>
              <a:r>
                <a:rPr lang="en-US" altLang="en-US" sz="1000">
                  <a:solidFill>
                    <a:srgbClr val="000000"/>
                  </a:solidFill>
                </a:rPr>
                <a:t> </a:t>
              </a:r>
              <a:r>
                <a:rPr lang="en-US" altLang="en-US" sz="1333" b="1">
                  <a:solidFill>
                    <a:srgbClr val="000000"/>
                  </a:solidFill>
                </a:rPr>
                <a:t>on a victim’s network </a:t>
              </a:r>
              <a:r>
                <a:rPr lang="en-US" altLang="en-US" sz="1000">
                  <a:solidFill>
                    <a:srgbClr val="000000"/>
                  </a:solidFill>
                </a:rPr>
                <a:t>before being discovered</a:t>
              </a:r>
            </a:p>
          </p:txBody>
        </p:sp>
      </p:grpSp>
      <p:grpSp>
        <p:nvGrpSpPr>
          <p:cNvPr id="13" name="Group 12"/>
          <p:cNvGrpSpPr/>
          <p:nvPr/>
        </p:nvGrpSpPr>
        <p:grpSpPr>
          <a:xfrm rot="207155">
            <a:off x="4760104" y="2191174"/>
            <a:ext cx="1346200" cy="1678146"/>
            <a:chOff x="5069840" y="3574222"/>
            <a:chExt cx="1615440" cy="2013776"/>
          </a:xfrm>
          <a:solidFill>
            <a:schemeClr val="bg1"/>
          </a:solidFill>
        </p:grpSpPr>
        <p:grpSp>
          <p:nvGrpSpPr>
            <p:cNvPr id="9" name="Group 8"/>
            <p:cNvGrpSpPr/>
            <p:nvPr/>
          </p:nvGrpSpPr>
          <p:grpSpPr>
            <a:xfrm>
              <a:off x="5069840" y="3647438"/>
              <a:ext cx="1615440" cy="1940560"/>
              <a:chOff x="5151120" y="1849118"/>
              <a:chExt cx="1615440" cy="1940560"/>
            </a:xfrm>
            <a:grpFill/>
          </p:grpSpPr>
          <p:sp>
            <p:nvSpPr>
              <p:cNvPr id="10" name="Folded Corner 9"/>
              <p:cNvSpPr/>
              <p:nvPr/>
            </p:nvSpPr>
            <p:spPr bwMode="auto">
              <a:xfrm>
                <a:off x="5151120" y="1849118"/>
                <a:ext cx="1615440" cy="1940560"/>
              </a:xfrm>
              <a:prstGeom prst="foldedCorner">
                <a:avLst/>
              </a:prstGeom>
              <a:grpFill/>
              <a:ln w="9525" cap="flat" cmpd="sng" algn="ctr">
                <a:solidFill>
                  <a:schemeClr val="tx1">
                    <a:lumMod val="50000"/>
                    <a:lumOff val="50000"/>
                  </a:schemeClr>
                </a:solidFill>
                <a:prstDash val="solid"/>
                <a:round/>
                <a:headEnd type="none" w="med" len="med"/>
                <a:tailEnd type="none" w="med" len="med"/>
              </a:ln>
              <a:effectLst>
                <a:glow rad="50800">
                  <a:schemeClr val="bg1">
                    <a:lumMod val="65000"/>
                    <a:alpha val="40000"/>
                  </a:schemeClr>
                </a:glow>
                <a:outerShdw blurRad="69850" dist="38099" dir="2700000" algn="ctr" rotWithShape="0">
                  <a:schemeClr val="tx1">
                    <a:lumMod val="50000"/>
                    <a:lumOff val="50000"/>
                    <a:alpha val="75000"/>
                  </a:schemeClr>
                </a:outerShdw>
              </a:effectLst>
              <a:extLst/>
            </p:spPr>
            <p:txBody>
              <a:bodyPr/>
              <a:lstStyle/>
              <a:p>
                <a:pPr eaLnBrk="0" hangingPunct="0">
                  <a:defRPr/>
                </a:pPr>
                <a:endParaRPr lang="en-US" sz="1333" dirty="0">
                  <a:solidFill>
                    <a:srgbClr val="000000"/>
                  </a:solidFill>
                  <a:latin typeface="Arial" charset="0"/>
                  <a:ea typeface="ＭＳ Ｐゴシック" charset="0"/>
                  <a:cs typeface="ＭＳ Ｐゴシック" charset="0"/>
                </a:endParaRPr>
              </a:p>
            </p:txBody>
          </p:sp>
          <p:sp>
            <p:nvSpPr>
              <p:cNvPr id="11" name="TextBox 10"/>
              <p:cNvSpPr txBox="1"/>
              <p:nvPr/>
            </p:nvSpPr>
            <p:spPr>
              <a:xfrm>
                <a:off x="5250391" y="2487586"/>
                <a:ext cx="1404895" cy="356945"/>
              </a:xfrm>
              <a:prstGeom prst="rect">
                <a:avLst/>
              </a:prstGeom>
              <a:grpFill/>
            </p:spPr>
            <p:txBody>
              <a:bodyPr>
                <a:spAutoFit/>
              </a:bodyPr>
              <a:lstStyle/>
              <a:p>
                <a:pPr eaLnBrk="0" hangingPunct="0">
                  <a:defRPr/>
                </a:pPr>
                <a:endParaRPr lang="en-US" sz="1333" b="1" dirty="0">
                  <a:solidFill>
                    <a:srgbClr val="000000"/>
                  </a:solidFill>
                  <a:latin typeface="Arial" charset="0"/>
                  <a:ea typeface="ＭＳ Ｐゴシック" charset="0"/>
                  <a:cs typeface="ＭＳ Ｐゴシック" charset="0"/>
                </a:endParaRPr>
              </a:p>
            </p:txBody>
          </p:sp>
        </p:grpSp>
        <p:sp>
          <p:nvSpPr>
            <p:cNvPr id="12" name="Rectangle 11"/>
            <p:cNvSpPr/>
            <p:nvPr/>
          </p:nvSpPr>
          <p:spPr>
            <a:xfrm>
              <a:off x="5069840" y="3574222"/>
              <a:ext cx="1615440" cy="1772332"/>
            </a:xfrm>
            <a:prstGeom prst="rect">
              <a:avLst/>
            </a:prstGeom>
            <a:grpFill/>
          </p:spPr>
          <p:txBody>
            <a:bodyPr>
              <a:spAutoFit/>
            </a:bodyPr>
            <a:lstStyle/>
            <a:p>
              <a:pPr eaLnBrk="0" hangingPunct="0">
                <a:defRPr/>
              </a:pPr>
              <a:r>
                <a:rPr lang="en-US" sz="1333" b="1" dirty="0">
                  <a:solidFill>
                    <a:srgbClr val="000000"/>
                  </a:solidFill>
                  <a:latin typeface="Arial" charset="0"/>
                  <a:ea typeface="ＭＳ Ｐゴシック" charset="0"/>
                  <a:cs typeface="ＭＳ Ｐゴシック" charset="0"/>
                </a:rPr>
                <a:t>Annual cost of cyber-crime</a:t>
              </a:r>
              <a:r>
                <a:rPr lang="en-US" sz="1000" dirty="0">
                  <a:solidFill>
                    <a:srgbClr val="000000"/>
                  </a:solidFill>
                  <a:latin typeface="Arial" charset="0"/>
                  <a:ea typeface="ＭＳ Ｐゴシック" charset="0"/>
                  <a:cs typeface="ＭＳ Ｐゴシック" charset="0"/>
                </a:rPr>
                <a:t> in the U.S. now stands at </a:t>
              </a:r>
              <a:r>
                <a:rPr lang="en-US" sz="1333" b="1" dirty="0">
                  <a:solidFill>
                    <a:srgbClr val="FF0000"/>
                  </a:solidFill>
                  <a:latin typeface="Arial" charset="0"/>
                  <a:ea typeface="ＭＳ Ｐゴシック" charset="0"/>
                  <a:cs typeface="ＭＳ Ｐゴシック" charset="0"/>
                </a:rPr>
                <a:t>$11.56 million </a:t>
              </a:r>
              <a:r>
                <a:rPr lang="en-US" sz="1333" b="1" dirty="0">
                  <a:solidFill>
                    <a:srgbClr val="000000"/>
                  </a:solidFill>
                  <a:latin typeface="Arial" charset="0"/>
                  <a:ea typeface="ＭＳ Ｐゴシック" charset="0"/>
                  <a:cs typeface="ＭＳ Ｐゴシック" charset="0"/>
                </a:rPr>
                <a:t>per organization</a:t>
              </a:r>
            </a:p>
          </p:txBody>
        </p:sp>
      </p:grpSp>
      <p:sp>
        <p:nvSpPr>
          <p:cNvPr id="25" name="Oval Callout 24"/>
          <p:cNvSpPr/>
          <p:nvPr/>
        </p:nvSpPr>
        <p:spPr bwMode="auto">
          <a:xfrm>
            <a:off x="872067" y="3987800"/>
            <a:ext cx="2235200" cy="635000"/>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eaLnBrk="0" hangingPunct="0">
              <a:defRPr/>
            </a:pPr>
            <a:r>
              <a:rPr lang="en-US" sz="1167" dirty="0">
                <a:solidFill>
                  <a:srgbClr val="000000"/>
                </a:solidFill>
              </a:rPr>
              <a:t>Has our organization been compromised?</a:t>
            </a:r>
          </a:p>
        </p:txBody>
      </p:sp>
      <p:sp>
        <p:nvSpPr>
          <p:cNvPr id="27" name="Oval Callout 26"/>
          <p:cNvSpPr/>
          <p:nvPr/>
        </p:nvSpPr>
        <p:spPr bwMode="auto">
          <a:xfrm>
            <a:off x="2755900" y="3923291"/>
            <a:ext cx="1651000" cy="719667"/>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167" dirty="0">
                <a:solidFill>
                  <a:srgbClr val="000000"/>
                </a:solidFill>
              </a:rPr>
              <a:t>When was our security breached?</a:t>
            </a:r>
          </a:p>
        </p:txBody>
      </p:sp>
      <p:sp>
        <p:nvSpPr>
          <p:cNvPr id="28" name="Oval Callout 27"/>
          <p:cNvSpPr/>
          <p:nvPr/>
        </p:nvSpPr>
        <p:spPr bwMode="auto">
          <a:xfrm>
            <a:off x="6805877" y="3803120"/>
            <a:ext cx="1549400" cy="1109133"/>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167" dirty="0">
                <a:solidFill>
                  <a:srgbClr val="000000"/>
                </a:solidFill>
              </a:rPr>
              <a:t>How to avoid becoming a repeat victim?</a:t>
            </a:r>
          </a:p>
        </p:txBody>
      </p:sp>
      <p:sp>
        <p:nvSpPr>
          <p:cNvPr id="29" name="Oval Callout 28"/>
          <p:cNvSpPr/>
          <p:nvPr/>
        </p:nvSpPr>
        <p:spPr bwMode="auto">
          <a:xfrm>
            <a:off x="5014425" y="4398339"/>
            <a:ext cx="2167467" cy="635000"/>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eaLnBrk="0" hangingPunct="0"/>
            <a:r>
              <a:rPr lang="en-US" sz="1167" dirty="0">
                <a:solidFill>
                  <a:srgbClr val="000000"/>
                </a:solidFill>
              </a:rPr>
              <a:t>What resources and assets are at risk?</a:t>
            </a:r>
          </a:p>
        </p:txBody>
      </p:sp>
      <p:sp>
        <p:nvSpPr>
          <p:cNvPr id="30" name="Oval Callout 29"/>
          <p:cNvSpPr/>
          <p:nvPr/>
        </p:nvSpPr>
        <p:spPr bwMode="auto">
          <a:xfrm>
            <a:off x="4326467" y="4089400"/>
            <a:ext cx="1405467" cy="635000"/>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167" dirty="0">
                <a:solidFill>
                  <a:srgbClr val="000000"/>
                </a:solidFill>
              </a:rPr>
              <a:t>What type of attack is it?</a:t>
            </a:r>
          </a:p>
        </p:txBody>
      </p:sp>
      <p:sp>
        <p:nvSpPr>
          <p:cNvPr id="31" name="Oval Callout 30"/>
          <p:cNvSpPr/>
          <p:nvPr/>
        </p:nvSpPr>
        <p:spPr bwMode="auto">
          <a:xfrm>
            <a:off x="2952931" y="4618037"/>
            <a:ext cx="2167467" cy="635000"/>
          </a:xfrm>
          <a:prstGeom prst="wedgeEllipseCallout">
            <a:avLst/>
          </a:prstGeom>
          <a:solidFill>
            <a:schemeClr val="bg2"/>
          </a:solidFill>
          <a:ln/>
          <a:extLst/>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US" sz="1167" dirty="0">
                <a:solidFill>
                  <a:srgbClr val="000000"/>
                </a:solidFill>
              </a:rPr>
              <a:t>How do we identify the attack?</a:t>
            </a:r>
          </a:p>
        </p:txBody>
      </p:sp>
    </p:spTree>
    <p:extLst>
      <p:ext uri="{BB962C8B-B14F-4D97-AF65-F5344CB8AC3E}">
        <p14:creationId xmlns:p14="http://schemas.microsoft.com/office/powerpoint/2010/main" val="41273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grayscl/>
          </a:blip>
          <a:srcRect t="10025"/>
          <a:stretch/>
        </p:blipFill>
        <p:spPr>
          <a:xfrm>
            <a:off x="0" y="527104"/>
            <a:ext cx="9144000" cy="4934899"/>
          </a:xfrm>
          <a:prstGeom prst="rect">
            <a:avLst/>
          </a:prstGeom>
        </p:spPr>
      </p:pic>
      <p:sp>
        <p:nvSpPr>
          <p:cNvPr id="2" name="Title 1"/>
          <p:cNvSpPr>
            <a:spLocks noGrp="1"/>
          </p:cNvSpPr>
          <p:nvPr>
            <p:ph type="title"/>
          </p:nvPr>
        </p:nvSpPr>
        <p:spPr/>
        <p:txBody>
          <a:bodyPr/>
          <a:lstStyle/>
          <a:p>
            <a:r>
              <a:rPr lang="hu-HU" dirty="0" smtClean="0"/>
              <a:t> A hagyományos IT biztonsági stratégiák tarthatatlanok</a:t>
            </a:r>
            <a:endParaRPr lang="hu-HU" dirty="0"/>
          </a:p>
        </p:txBody>
      </p:sp>
      <p:grpSp>
        <p:nvGrpSpPr>
          <p:cNvPr id="8" name="Group 7"/>
          <p:cNvGrpSpPr/>
          <p:nvPr/>
        </p:nvGrpSpPr>
        <p:grpSpPr>
          <a:xfrm>
            <a:off x="5621859" y="701702"/>
            <a:ext cx="3182676" cy="945919"/>
            <a:chOff x="5353411" y="701702"/>
            <a:chExt cx="3182676" cy="945919"/>
          </a:xfrm>
        </p:grpSpPr>
        <p:sp>
          <p:nvSpPr>
            <p:cNvPr id="46" name="TextBox 45"/>
            <p:cNvSpPr txBox="1"/>
            <p:nvPr/>
          </p:nvSpPr>
          <p:spPr>
            <a:xfrm>
              <a:off x="6302940" y="826332"/>
              <a:ext cx="2233147" cy="738664"/>
            </a:xfrm>
            <a:prstGeom prst="rect">
              <a:avLst/>
            </a:prstGeom>
            <a:noFill/>
          </p:spPr>
          <p:txBody>
            <a:bodyPr wrap="square" rtlCol="0">
              <a:spAutoFit/>
            </a:bodyPr>
            <a:lstStyle/>
            <a:p>
              <a:r>
                <a:rPr lang="hu-HU" sz="1400" b="1" dirty="0" smtClean="0">
                  <a:solidFill>
                    <a:schemeClr val="accent4"/>
                  </a:solidFill>
                  <a:latin typeface="Arial"/>
                </a:rPr>
                <a:t>MILLÓ</a:t>
              </a:r>
              <a:r>
                <a:rPr lang="hu-HU" sz="1400" b="1" dirty="0" smtClean="0">
                  <a:solidFill>
                    <a:schemeClr val="accent4"/>
                  </a:solidFill>
                  <a:latin typeface="Arial"/>
                </a:rPr>
                <a:t/>
              </a:r>
              <a:br>
                <a:rPr lang="hu-HU" sz="1400" b="1" dirty="0" smtClean="0">
                  <a:solidFill>
                    <a:schemeClr val="accent4"/>
                  </a:solidFill>
                  <a:latin typeface="Arial"/>
                </a:rPr>
              </a:br>
              <a:r>
                <a:rPr lang="hu-HU" sz="1400" dirty="0" smtClean="0">
                  <a:solidFill>
                    <a:schemeClr val="accent4"/>
                  </a:solidFill>
                  <a:latin typeface="Arial"/>
                </a:rPr>
                <a:t>betöltetlen IT biztonsági állás 2020-ig</a:t>
              </a:r>
              <a:endParaRPr lang="hu-HU" sz="1400" dirty="0">
                <a:solidFill>
                  <a:schemeClr val="accent4"/>
                </a:solidFill>
                <a:latin typeface="Arial"/>
              </a:endParaRPr>
            </a:p>
          </p:txBody>
        </p:sp>
        <p:sp>
          <p:nvSpPr>
            <p:cNvPr id="51" name="TextBox 50"/>
            <p:cNvSpPr txBox="1"/>
            <p:nvPr/>
          </p:nvSpPr>
          <p:spPr>
            <a:xfrm>
              <a:off x="5353411" y="701702"/>
              <a:ext cx="932687" cy="945919"/>
            </a:xfrm>
            <a:prstGeom prst="rect">
              <a:avLst/>
            </a:prstGeom>
            <a:noFill/>
          </p:spPr>
          <p:txBody>
            <a:bodyPr wrap="none" lIns="0" tIns="0" rIns="0" bIns="0" rtlCol="0" anchor="ctr" anchorCtr="0">
              <a:noAutofit/>
            </a:bodyPr>
            <a:lstStyle/>
            <a:p>
              <a:pPr algn="r"/>
              <a:r>
                <a:rPr lang="en-US" sz="6000" b="1" spc="-300" dirty="0">
                  <a:solidFill>
                    <a:schemeClr val="accent4"/>
                  </a:solidFill>
                  <a:latin typeface="Arial"/>
                </a:rPr>
                <a:t>1.5</a:t>
              </a:r>
              <a:endParaRPr lang="en-US" sz="4400" b="1" spc="-200" baseline="50000" dirty="0">
                <a:solidFill>
                  <a:schemeClr val="accent4"/>
                </a:solidFill>
                <a:latin typeface="Arial"/>
              </a:endParaRPr>
            </a:p>
          </p:txBody>
        </p:sp>
      </p:grpSp>
      <p:sp>
        <p:nvSpPr>
          <p:cNvPr id="131" name="TextBox 130"/>
          <p:cNvSpPr txBox="1"/>
          <p:nvPr/>
        </p:nvSpPr>
        <p:spPr>
          <a:xfrm>
            <a:off x="211038" y="685800"/>
            <a:ext cx="1226232" cy="945919"/>
          </a:xfrm>
          <a:prstGeom prst="rect">
            <a:avLst/>
          </a:prstGeom>
          <a:noFill/>
        </p:spPr>
        <p:txBody>
          <a:bodyPr wrap="none" lIns="0" tIns="0" rIns="0" bIns="0" rtlCol="0" anchor="b" anchorCtr="0">
            <a:noAutofit/>
          </a:bodyPr>
          <a:lstStyle>
            <a:defPPr>
              <a:defRPr lang="en-US"/>
            </a:defPPr>
            <a:lvl1pPr algn="ctr">
              <a:defRPr sz="6000" b="1" spc="-200">
                <a:solidFill>
                  <a:schemeClr val="accent4"/>
                </a:solidFill>
                <a:latin typeface="Arial"/>
              </a:defRPr>
            </a:lvl1pPr>
          </a:lstStyle>
          <a:p>
            <a:r>
              <a:rPr lang="en-US" dirty="0"/>
              <a:t>85</a:t>
            </a:r>
          </a:p>
        </p:txBody>
      </p:sp>
      <p:sp>
        <p:nvSpPr>
          <p:cNvPr id="132" name="TextBox 131"/>
          <p:cNvSpPr txBox="1"/>
          <p:nvPr/>
        </p:nvSpPr>
        <p:spPr>
          <a:xfrm>
            <a:off x="1219780" y="1266133"/>
            <a:ext cx="1803699" cy="286232"/>
          </a:xfrm>
          <a:prstGeom prst="rect">
            <a:avLst/>
          </a:prstGeom>
          <a:noFill/>
        </p:spPr>
        <p:txBody>
          <a:bodyPr wrap="none" rtlCol="0" anchor="b" anchorCtr="0">
            <a:spAutoFit/>
          </a:bodyPr>
          <a:lstStyle/>
          <a:p>
            <a:pPr defTabSz="913972" fontAlgn="auto">
              <a:lnSpc>
                <a:spcPct val="90000"/>
              </a:lnSpc>
              <a:spcBef>
                <a:spcPts val="0"/>
              </a:spcBef>
              <a:spcAft>
                <a:spcPts val="0"/>
              </a:spcAft>
              <a:defRPr/>
            </a:pPr>
            <a:r>
              <a:rPr lang="hu-HU" sz="1400" dirty="0" smtClean="0">
                <a:solidFill>
                  <a:schemeClr val="accent4"/>
                </a:solidFill>
                <a:latin typeface="Arial"/>
              </a:rPr>
              <a:t>IT b</a:t>
            </a:r>
            <a:r>
              <a:rPr lang="hu-HU" sz="1400" dirty="0" smtClean="0">
                <a:solidFill>
                  <a:schemeClr val="accent4"/>
                </a:solidFill>
                <a:latin typeface="Arial"/>
              </a:rPr>
              <a:t>iztonsági eszköz</a:t>
            </a:r>
            <a:endParaRPr lang="hu-HU" sz="600" i="1" dirty="0">
              <a:solidFill>
                <a:schemeClr val="accent4"/>
              </a:solidFill>
              <a:cs typeface="Arial" pitchFamily="34" charset="0"/>
            </a:endParaRPr>
          </a:p>
        </p:txBody>
      </p:sp>
      <p:sp>
        <p:nvSpPr>
          <p:cNvPr id="149" name="TextBox 148"/>
          <p:cNvSpPr txBox="1"/>
          <p:nvPr/>
        </p:nvSpPr>
        <p:spPr>
          <a:xfrm>
            <a:off x="2648142" y="685800"/>
            <a:ext cx="1226232" cy="945919"/>
          </a:xfrm>
          <a:prstGeom prst="rect">
            <a:avLst/>
          </a:prstGeom>
          <a:noFill/>
        </p:spPr>
        <p:txBody>
          <a:bodyPr wrap="none" lIns="0" tIns="0" rIns="0" bIns="0" rtlCol="0" anchor="b" anchorCtr="0">
            <a:noAutofit/>
          </a:bodyPr>
          <a:lstStyle/>
          <a:p>
            <a:pPr algn="ctr"/>
            <a:r>
              <a:rPr lang="en-US" sz="6000" b="1" spc="-200" dirty="0">
                <a:solidFill>
                  <a:schemeClr val="accent4"/>
                </a:solidFill>
                <a:latin typeface="Arial"/>
              </a:rPr>
              <a:t>45</a:t>
            </a:r>
          </a:p>
        </p:txBody>
      </p:sp>
      <p:sp>
        <p:nvSpPr>
          <p:cNvPr id="150" name="TextBox 149"/>
          <p:cNvSpPr txBox="1"/>
          <p:nvPr/>
        </p:nvSpPr>
        <p:spPr>
          <a:xfrm>
            <a:off x="3640268" y="1244588"/>
            <a:ext cx="742511" cy="307777"/>
          </a:xfrm>
          <a:prstGeom prst="rect">
            <a:avLst/>
          </a:prstGeom>
          <a:noFill/>
        </p:spPr>
        <p:txBody>
          <a:bodyPr wrap="none" rtlCol="0" anchor="b" anchorCtr="0">
            <a:spAutoFit/>
          </a:bodyPr>
          <a:lstStyle/>
          <a:p>
            <a:pPr defTabSz="913972" fontAlgn="auto">
              <a:spcBef>
                <a:spcPts val="300"/>
              </a:spcBef>
              <a:spcAft>
                <a:spcPts val="0"/>
              </a:spcAft>
              <a:defRPr/>
            </a:pPr>
            <a:r>
              <a:rPr lang="hu-HU" sz="1400" dirty="0" smtClean="0">
                <a:solidFill>
                  <a:schemeClr val="accent4"/>
                </a:solidFill>
                <a:latin typeface="Arial"/>
              </a:rPr>
              <a:t>szállító</a:t>
            </a:r>
            <a:endParaRPr lang="hu-HU" sz="1400" dirty="0">
              <a:solidFill>
                <a:schemeClr val="accent4"/>
              </a:solidFill>
              <a:latin typeface="Arial"/>
            </a:endParaRPr>
          </a:p>
        </p:txBody>
      </p:sp>
      <p:grpSp>
        <p:nvGrpSpPr>
          <p:cNvPr id="7" name="Group 6"/>
          <p:cNvGrpSpPr/>
          <p:nvPr/>
        </p:nvGrpSpPr>
        <p:grpSpPr>
          <a:xfrm>
            <a:off x="4988310" y="1791265"/>
            <a:ext cx="3890739" cy="1070786"/>
            <a:chOff x="4719862" y="1953050"/>
            <a:chExt cx="3890739" cy="1070786"/>
          </a:xfrm>
        </p:grpSpPr>
        <p:sp>
          <p:nvSpPr>
            <p:cNvPr id="25" name="TextBox 24"/>
            <p:cNvSpPr txBox="1"/>
            <p:nvPr/>
          </p:nvSpPr>
          <p:spPr>
            <a:xfrm>
              <a:off x="6302941" y="2069729"/>
              <a:ext cx="2307660" cy="954107"/>
            </a:xfrm>
            <a:prstGeom prst="rect">
              <a:avLst/>
            </a:prstGeom>
            <a:noFill/>
          </p:spPr>
          <p:txBody>
            <a:bodyPr wrap="square" rtlCol="0">
              <a:spAutoFit/>
            </a:bodyPr>
            <a:lstStyle/>
            <a:p>
              <a:r>
                <a:rPr lang="hu-HU" sz="1400" b="1" dirty="0" smtClean="0">
                  <a:solidFill>
                    <a:schemeClr val="accent4"/>
                  </a:solidFill>
                  <a:latin typeface="Arial"/>
                </a:rPr>
                <a:t>%-a </a:t>
              </a:r>
              <a:r>
                <a:rPr lang="hu-HU" sz="1400" dirty="0" smtClean="0">
                  <a:solidFill>
                    <a:schemeClr val="accent4"/>
                  </a:solidFill>
                  <a:latin typeface="Arial"/>
                </a:rPr>
                <a:t>a vezetőknek úgy gondolja, hogy jobb nem nyilvánosságra hozni támadás tényét</a:t>
              </a:r>
              <a:endParaRPr lang="hu-HU" sz="1400" dirty="0">
                <a:solidFill>
                  <a:schemeClr val="accent4"/>
                </a:solidFill>
                <a:latin typeface="Arial"/>
              </a:endParaRPr>
            </a:p>
          </p:txBody>
        </p:sp>
        <p:sp>
          <p:nvSpPr>
            <p:cNvPr id="26" name="TextBox 25"/>
            <p:cNvSpPr txBox="1"/>
            <p:nvPr/>
          </p:nvSpPr>
          <p:spPr>
            <a:xfrm>
              <a:off x="4719862" y="1953050"/>
              <a:ext cx="1566236" cy="945919"/>
            </a:xfrm>
            <a:prstGeom prst="rect">
              <a:avLst/>
            </a:prstGeom>
            <a:noFill/>
          </p:spPr>
          <p:txBody>
            <a:bodyPr wrap="none" lIns="0" tIns="0" rIns="0" bIns="0" rtlCol="0" anchor="ctr" anchorCtr="0">
              <a:noAutofit/>
            </a:bodyPr>
            <a:lstStyle/>
            <a:p>
              <a:pPr algn="r"/>
              <a:r>
                <a:rPr lang="en-US" sz="6000" b="1" spc="-300" dirty="0">
                  <a:solidFill>
                    <a:schemeClr val="accent4"/>
                  </a:solidFill>
                  <a:latin typeface="Arial"/>
                </a:rPr>
                <a:t>68</a:t>
              </a:r>
              <a:endParaRPr lang="en-US" sz="4400" b="1" spc="-200" baseline="50000" dirty="0">
                <a:solidFill>
                  <a:schemeClr val="accent4"/>
                </a:solidFill>
                <a:latin typeface="Arial"/>
              </a:endParaRPr>
            </a:p>
          </p:txBody>
        </p:sp>
      </p:grpSp>
      <p:grpSp>
        <p:nvGrpSpPr>
          <p:cNvPr id="28" name="Group 27"/>
          <p:cNvGrpSpPr/>
          <p:nvPr/>
        </p:nvGrpSpPr>
        <p:grpSpPr>
          <a:xfrm>
            <a:off x="1299936" y="919121"/>
            <a:ext cx="1437386" cy="352249"/>
            <a:chOff x="55272" y="1173704"/>
            <a:chExt cx="9178221" cy="2249238"/>
          </a:xfrm>
        </p:grpSpPr>
        <p:pic>
          <p:nvPicPr>
            <p:cNvPr id="9" name="Picture 8"/>
            <p:cNvPicPr>
              <a:picLocks noChangeAspect="1"/>
            </p:cNvPicPr>
            <p:nvPr/>
          </p:nvPicPr>
          <p:blipFill>
            <a:blip r:embed="rId4"/>
            <a:stretch>
              <a:fillRect/>
            </a:stretch>
          </p:blipFill>
          <p:spPr>
            <a:xfrm>
              <a:off x="55272" y="1173704"/>
              <a:ext cx="2249238" cy="2249238"/>
            </a:xfrm>
            <a:prstGeom prst="rect">
              <a:avLst/>
            </a:prstGeom>
          </p:spPr>
        </p:pic>
        <p:pic>
          <p:nvPicPr>
            <p:cNvPr id="10" name="Picture 9"/>
            <p:cNvPicPr>
              <a:picLocks noChangeAspect="1"/>
            </p:cNvPicPr>
            <p:nvPr/>
          </p:nvPicPr>
          <p:blipFill>
            <a:blip r:embed="rId5"/>
            <a:stretch>
              <a:fillRect/>
            </a:stretch>
          </p:blipFill>
          <p:spPr>
            <a:xfrm>
              <a:off x="2364933" y="1173704"/>
              <a:ext cx="2249238" cy="2249238"/>
            </a:xfrm>
            <a:prstGeom prst="rect">
              <a:avLst/>
            </a:prstGeom>
          </p:spPr>
        </p:pic>
        <p:pic>
          <p:nvPicPr>
            <p:cNvPr id="18" name="Picture 17"/>
            <p:cNvPicPr>
              <a:picLocks noChangeAspect="1"/>
            </p:cNvPicPr>
            <p:nvPr/>
          </p:nvPicPr>
          <p:blipFill>
            <a:blip r:embed="rId6"/>
            <a:stretch>
              <a:fillRect/>
            </a:stretch>
          </p:blipFill>
          <p:spPr>
            <a:xfrm>
              <a:off x="4674594" y="1173704"/>
              <a:ext cx="2249238" cy="2249238"/>
            </a:xfrm>
            <a:prstGeom prst="rect">
              <a:avLst/>
            </a:prstGeom>
          </p:spPr>
        </p:pic>
        <p:pic>
          <p:nvPicPr>
            <p:cNvPr id="27" name="Picture 26"/>
            <p:cNvPicPr>
              <a:picLocks noChangeAspect="1"/>
            </p:cNvPicPr>
            <p:nvPr/>
          </p:nvPicPr>
          <p:blipFill>
            <a:blip r:embed="rId7"/>
            <a:stretch>
              <a:fillRect/>
            </a:stretch>
          </p:blipFill>
          <p:spPr>
            <a:xfrm>
              <a:off x="6984255" y="1173704"/>
              <a:ext cx="2249238" cy="2249238"/>
            </a:xfrm>
            <a:prstGeom prst="rect">
              <a:avLst/>
            </a:prstGeom>
          </p:spPr>
        </p:pic>
      </p:grpSp>
      <p:grpSp>
        <p:nvGrpSpPr>
          <p:cNvPr id="29" name="Group 28"/>
          <p:cNvGrpSpPr/>
          <p:nvPr/>
        </p:nvGrpSpPr>
        <p:grpSpPr>
          <a:xfrm>
            <a:off x="3726157" y="915710"/>
            <a:ext cx="1306456" cy="360593"/>
            <a:chOff x="28110" y="2286015"/>
            <a:chExt cx="7376213" cy="2035896"/>
          </a:xfrm>
        </p:grpSpPr>
        <p:pic>
          <p:nvPicPr>
            <p:cNvPr id="38" name="Picture 37"/>
            <p:cNvPicPr>
              <a:picLocks noChangeAspect="1"/>
            </p:cNvPicPr>
            <p:nvPr/>
          </p:nvPicPr>
          <p:blipFill>
            <a:blip r:embed="rId8"/>
            <a:stretch>
              <a:fillRect/>
            </a:stretch>
          </p:blipFill>
          <p:spPr>
            <a:xfrm>
              <a:off x="28110" y="2286015"/>
              <a:ext cx="2383339" cy="2035896"/>
            </a:xfrm>
            <a:prstGeom prst="rect">
              <a:avLst/>
            </a:prstGeom>
          </p:spPr>
        </p:pic>
        <p:pic>
          <p:nvPicPr>
            <p:cNvPr id="39" name="Picture 38"/>
            <p:cNvPicPr>
              <a:picLocks noChangeAspect="1"/>
            </p:cNvPicPr>
            <p:nvPr/>
          </p:nvPicPr>
          <p:blipFill>
            <a:blip r:embed="rId8"/>
            <a:stretch>
              <a:fillRect/>
            </a:stretch>
          </p:blipFill>
          <p:spPr>
            <a:xfrm>
              <a:off x="2524547" y="2286015"/>
              <a:ext cx="2383339" cy="2035896"/>
            </a:xfrm>
            <a:prstGeom prst="rect">
              <a:avLst/>
            </a:prstGeom>
          </p:spPr>
        </p:pic>
        <p:pic>
          <p:nvPicPr>
            <p:cNvPr id="40" name="Picture 39"/>
            <p:cNvPicPr>
              <a:picLocks noChangeAspect="1"/>
            </p:cNvPicPr>
            <p:nvPr/>
          </p:nvPicPr>
          <p:blipFill>
            <a:blip r:embed="rId8"/>
            <a:stretch>
              <a:fillRect/>
            </a:stretch>
          </p:blipFill>
          <p:spPr>
            <a:xfrm>
              <a:off x="5020984" y="2286015"/>
              <a:ext cx="2383339" cy="2035896"/>
            </a:xfrm>
            <a:prstGeom prst="rect">
              <a:avLst/>
            </a:prstGeom>
          </p:spPr>
        </p:pic>
      </p:grpSp>
    </p:spTree>
    <p:extLst>
      <p:ext uri="{BB962C8B-B14F-4D97-AF65-F5344CB8AC3E}">
        <p14:creationId xmlns:p14="http://schemas.microsoft.com/office/powerpoint/2010/main" val="709805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4"/>
          <p:cNvSpPr>
            <a:spLocks noChangeArrowheads="1"/>
          </p:cNvSpPr>
          <p:nvPr/>
        </p:nvSpPr>
        <p:spPr bwMode="auto">
          <a:xfrm>
            <a:off x="959115" y="902230"/>
            <a:ext cx="7168885" cy="304271"/>
          </a:xfrm>
          <a:prstGeom prst="rect">
            <a:avLst/>
          </a:prstGeom>
          <a:solidFill>
            <a:schemeClr val="tx2">
              <a:lumMod val="75000"/>
            </a:schemeClr>
          </a:solidFill>
          <a:ln>
            <a:noFill/>
          </a:ln>
        </p:spPr>
        <p:txBody>
          <a:bodyPr anchor="ctr"/>
          <a:lstStyle/>
          <a:p>
            <a:pPr eaLnBrk="0" hangingPunct="0">
              <a:spcBef>
                <a:spcPts val="667"/>
              </a:spcBef>
              <a:defRPr/>
            </a:pPr>
            <a:r>
              <a:rPr lang="en-US" sz="1167" b="1" kern="0" dirty="0">
                <a:solidFill>
                  <a:schemeClr val="bg1"/>
                </a:solidFill>
                <a:latin typeface="Arial" charset="0"/>
                <a:ea typeface="MS PGothic" pitchFamily="34" charset="-128"/>
              </a:rPr>
              <a:t>Our Security Intelligence platform delivers powerful capabilities IT Security Operations Teams</a:t>
            </a:r>
            <a:endParaRPr lang="en-GB" sz="1167" b="1" kern="0" dirty="0">
              <a:solidFill>
                <a:schemeClr val="bg1"/>
              </a:solidFill>
              <a:latin typeface="Arial" charset="0"/>
              <a:ea typeface="MS PGothic" pitchFamily="34" charset="-128"/>
            </a:endParaRPr>
          </a:p>
        </p:txBody>
      </p:sp>
      <p:sp>
        <p:nvSpPr>
          <p:cNvPr id="16" name="Rectangle 15"/>
          <p:cNvSpPr/>
          <p:nvPr/>
        </p:nvSpPr>
        <p:spPr bwMode="auto">
          <a:xfrm>
            <a:off x="961761" y="2159000"/>
            <a:ext cx="3229239" cy="1066271"/>
          </a:xfrm>
          <a:prstGeom prst="rect">
            <a:avLst/>
          </a:prstGeom>
          <a:gradFill flip="none" rotWithShape="1">
            <a:gsLst>
              <a:gs pos="41000">
                <a:schemeClr val="accent1">
                  <a:lumMod val="20000"/>
                  <a:lumOff val="80000"/>
                </a:schemeClr>
              </a:gs>
              <a:gs pos="100000">
                <a:schemeClr val="bg1"/>
              </a:gs>
            </a:gsLst>
            <a:lin ang="0" scaled="1"/>
            <a:tileRect/>
          </a:gradFill>
          <a:ln w="9525" cap="flat" cmpd="sng" algn="ctr">
            <a:noFill/>
            <a:prstDash val="solid"/>
            <a:round/>
            <a:headEnd type="none" w="med" len="med"/>
            <a:tailEnd type="none" w="med" len="med"/>
          </a:ln>
          <a:effectLst/>
        </p:spPr>
        <p:txBody>
          <a:bodyPr lIns="228600" tIns="0" anchor="ctr"/>
          <a:lstStyle/>
          <a:p>
            <a:pPr eaLnBrk="0" hangingPunct="0">
              <a:lnSpc>
                <a:spcPct val="90000"/>
              </a:lnSpc>
              <a:spcBef>
                <a:spcPts val="0"/>
              </a:spcBef>
              <a:spcAft>
                <a:spcPts val="0"/>
              </a:spcAft>
              <a:defRPr/>
            </a:pPr>
            <a:r>
              <a:rPr lang="en-US" sz="1417" b="1" kern="0" dirty="0">
                <a:latin typeface="Arial" charset="0"/>
                <a:ea typeface="MS PGothic" pitchFamily="34" charset="-128"/>
              </a:rPr>
              <a:t>Tells you exactly when </a:t>
            </a:r>
            <a:br>
              <a:rPr lang="en-US" sz="1417" b="1" kern="0" dirty="0">
                <a:latin typeface="Arial" charset="0"/>
                <a:ea typeface="MS PGothic" pitchFamily="34" charset="-128"/>
              </a:rPr>
            </a:br>
            <a:r>
              <a:rPr lang="en-US" sz="1417" b="1" kern="0" dirty="0">
                <a:solidFill>
                  <a:srgbClr val="000000"/>
                </a:solidFill>
                <a:latin typeface="Arial" charset="0"/>
                <a:ea typeface="ＭＳ Ｐゴシック"/>
              </a:rPr>
              <a:t>an incident occurred</a:t>
            </a:r>
            <a:endParaRPr lang="en-US" sz="1417" dirty="0">
              <a:solidFill>
                <a:srgbClr val="000000"/>
              </a:solidFill>
              <a:latin typeface="Arial"/>
              <a:ea typeface="ＭＳ Ｐゴシック"/>
            </a:endParaRPr>
          </a:p>
        </p:txBody>
      </p:sp>
      <p:sp>
        <p:nvSpPr>
          <p:cNvPr id="18" name="Rectangle 17"/>
          <p:cNvSpPr/>
          <p:nvPr/>
        </p:nvSpPr>
        <p:spPr bwMode="auto">
          <a:xfrm>
            <a:off x="969698" y="4356365"/>
            <a:ext cx="3221302" cy="914135"/>
          </a:xfrm>
          <a:prstGeom prst="rect">
            <a:avLst/>
          </a:prstGeom>
          <a:gradFill flip="none" rotWithShape="1">
            <a:gsLst>
              <a:gs pos="41000">
                <a:schemeClr val="accent1">
                  <a:lumMod val="20000"/>
                  <a:lumOff val="80000"/>
                </a:schemeClr>
              </a:gs>
              <a:gs pos="100000">
                <a:schemeClr val="bg1"/>
              </a:gs>
            </a:gsLst>
            <a:lin ang="0" scaled="1"/>
            <a:tileRect/>
          </a:gradFill>
          <a:ln w="9525" cap="flat" cmpd="sng" algn="ctr">
            <a:noFill/>
            <a:prstDash val="solid"/>
            <a:round/>
            <a:headEnd type="none" w="med" len="med"/>
            <a:tailEnd type="none" w="med" len="med"/>
          </a:ln>
          <a:effectLst/>
        </p:spPr>
        <p:txBody>
          <a:bodyPr lIns="228600" tIns="0" anchor="ctr"/>
          <a:lstStyle/>
          <a:p>
            <a:pPr eaLnBrk="0" hangingPunct="0">
              <a:lnSpc>
                <a:spcPct val="90000"/>
              </a:lnSpc>
              <a:spcBef>
                <a:spcPts val="0"/>
              </a:spcBef>
              <a:defRPr/>
            </a:pPr>
            <a:r>
              <a:rPr lang="en-US" sz="1417" b="1" kern="0" dirty="0">
                <a:latin typeface="Arial" charset="0"/>
                <a:ea typeface="MS PGothic" pitchFamily="34" charset="-128"/>
                <a:cs typeface="Arial" charset="0"/>
              </a:rPr>
              <a:t>Delivers intelligence to guide forensics investigations</a:t>
            </a:r>
          </a:p>
        </p:txBody>
      </p:sp>
      <p:sp>
        <p:nvSpPr>
          <p:cNvPr id="9221" name="Rectangle 18"/>
          <p:cNvSpPr>
            <a:spLocks noChangeArrowheads="1"/>
          </p:cNvSpPr>
          <p:nvPr/>
        </p:nvSpPr>
        <p:spPr bwMode="auto">
          <a:xfrm>
            <a:off x="959115" y="4356365"/>
            <a:ext cx="120385" cy="914135"/>
          </a:xfrm>
          <a:prstGeom prst="rect">
            <a:avLst/>
          </a:prstGeom>
          <a:solidFill>
            <a:schemeClr val="tx2">
              <a:lumMod val="75000"/>
            </a:schemeClr>
          </a:solidFill>
          <a:ln>
            <a:noFill/>
          </a:ln>
        </p:spPr>
        <p:txBody>
          <a:bodyPr/>
          <a:lstStyle/>
          <a:p>
            <a:pPr eaLnBrk="0" hangingPunct="0">
              <a:defRPr/>
            </a:pPr>
            <a:endParaRPr lang="en-US" altLang="en-US" sz="1000" dirty="0">
              <a:latin typeface="Arial" charset="0"/>
              <a:ea typeface="MS PGothic" pitchFamily="34" charset="-128"/>
            </a:endParaRPr>
          </a:p>
        </p:txBody>
      </p:sp>
      <p:sp>
        <p:nvSpPr>
          <p:cNvPr id="13" name="Rectangle 12"/>
          <p:cNvSpPr/>
          <p:nvPr/>
        </p:nvSpPr>
        <p:spPr bwMode="auto">
          <a:xfrm>
            <a:off x="965730" y="3317875"/>
            <a:ext cx="3225271" cy="914136"/>
          </a:xfrm>
          <a:prstGeom prst="rect">
            <a:avLst/>
          </a:prstGeom>
          <a:gradFill flip="none" rotWithShape="1">
            <a:gsLst>
              <a:gs pos="41000">
                <a:schemeClr val="accent1">
                  <a:lumMod val="20000"/>
                  <a:lumOff val="80000"/>
                </a:schemeClr>
              </a:gs>
              <a:gs pos="100000">
                <a:schemeClr val="bg1"/>
              </a:gs>
            </a:gsLst>
            <a:lin ang="0" scaled="1"/>
            <a:tileRect/>
          </a:gradFill>
          <a:ln w="9525" cap="flat" cmpd="sng" algn="ctr">
            <a:noFill/>
            <a:prstDash val="solid"/>
            <a:round/>
            <a:headEnd type="none" w="med" len="med"/>
            <a:tailEnd type="none" w="med" len="med"/>
          </a:ln>
          <a:effectLst/>
        </p:spPr>
        <p:txBody>
          <a:bodyPr lIns="228600" tIns="0" anchor="ctr"/>
          <a:lstStyle/>
          <a:p>
            <a:pPr eaLnBrk="0" hangingPunct="0">
              <a:lnSpc>
                <a:spcPct val="90000"/>
              </a:lnSpc>
              <a:spcBef>
                <a:spcPts val="0"/>
              </a:spcBef>
              <a:defRPr/>
            </a:pPr>
            <a:r>
              <a:rPr lang="en-US" sz="1417" b="1" kern="0" dirty="0">
                <a:latin typeface="Arial" charset="0"/>
                <a:ea typeface="MS PGothic" pitchFamily="34" charset="-128"/>
                <a:cs typeface="Arial" charset="0"/>
              </a:rPr>
              <a:t>Merges powerful forensics capability with simplicity</a:t>
            </a:r>
          </a:p>
        </p:txBody>
      </p:sp>
      <p:sp>
        <p:nvSpPr>
          <p:cNvPr id="9223" name="Rectangle 13"/>
          <p:cNvSpPr>
            <a:spLocks noChangeArrowheads="1"/>
          </p:cNvSpPr>
          <p:nvPr/>
        </p:nvSpPr>
        <p:spPr bwMode="auto">
          <a:xfrm>
            <a:off x="955146" y="3317875"/>
            <a:ext cx="120386" cy="914136"/>
          </a:xfrm>
          <a:prstGeom prst="rect">
            <a:avLst/>
          </a:prstGeom>
          <a:solidFill>
            <a:schemeClr val="tx2">
              <a:lumMod val="75000"/>
            </a:schemeClr>
          </a:solidFill>
          <a:ln>
            <a:noFill/>
          </a:ln>
        </p:spPr>
        <p:txBody>
          <a:bodyPr/>
          <a:lstStyle/>
          <a:p>
            <a:pPr eaLnBrk="0" hangingPunct="0">
              <a:defRPr/>
            </a:pPr>
            <a:endParaRPr lang="en-US" altLang="en-US" sz="1000" dirty="0">
              <a:latin typeface="Arial" charset="0"/>
              <a:ea typeface="MS PGothic" pitchFamily="34" charset="-128"/>
            </a:endParaRPr>
          </a:p>
        </p:txBody>
      </p:sp>
      <p:sp>
        <p:nvSpPr>
          <p:cNvPr id="60418" name="Rectangle 2"/>
          <p:cNvSpPr>
            <a:spLocks noGrp="1" noChangeArrowheads="1"/>
          </p:cNvSpPr>
          <p:nvPr>
            <p:ph type="title"/>
          </p:nvPr>
        </p:nvSpPr>
        <p:spPr>
          <a:xfrm>
            <a:off x="304800" y="261277"/>
            <a:ext cx="7404364" cy="330729"/>
          </a:xfrm>
        </p:spPr>
        <p:txBody>
          <a:bodyPr>
            <a:normAutofit fontScale="90000"/>
          </a:bodyPr>
          <a:lstStyle/>
          <a:p>
            <a:pPr eaLnBrk="1" hangingPunct="1">
              <a:defRPr/>
            </a:pPr>
            <a:r>
              <a:rPr lang="en-GB" dirty="0">
                <a:ea typeface="MS PGothic" pitchFamily="34" charset="-128"/>
                <a:cs typeface="MS PGothic" charset="0"/>
              </a:rPr>
              <a:t>Next </a:t>
            </a:r>
            <a:r>
              <a:rPr lang="en-GB" dirty="0" smtClean="0">
                <a:ea typeface="MS PGothic" pitchFamily="34" charset="-128"/>
                <a:cs typeface="MS PGothic" charset="0"/>
              </a:rPr>
              <a:t>generation network forensics: know what happened, fast</a:t>
            </a:r>
            <a:endParaRPr lang="en-US" dirty="0" smtClean="0">
              <a:ea typeface="+mj-ea"/>
              <a:cs typeface="+mj-cs"/>
            </a:endParaRPr>
          </a:p>
        </p:txBody>
      </p:sp>
      <p:sp>
        <p:nvSpPr>
          <p:cNvPr id="9233" name="Rectangle 16"/>
          <p:cNvSpPr>
            <a:spLocks noChangeArrowheads="1"/>
          </p:cNvSpPr>
          <p:nvPr/>
        </p:nvSpPr>
        <p:spPr bwMode="auto">
          <a:xfrm>
            <a:off x="952500" y="2159000"/>
            <a:ext cx="120386" cy="1066271"/>
          </a:xfrm>
          <a:prstGeom prst="rect">
            <a:avLst/>
          </a:prstGeom>
          <a:solidFill>
            <a:schemeClr val="tx2">
              <a:lumMod val="75000"/>
            </a:schemeClr>
          </a:solidFill>
          <a:ln>
            <a:noFill/>
          </a:ln>
        </p:spPr>
        <p:txBody>
          <a:bodyPr/>
          <a:lstStyle/>
          <a:p>
            <a:pPr eaLnBrk="0" hangingPunct="0">
              <a:defRPr/>
            </a:pPr>
            <a:endParaRPr lang="en-US" altLang="en-US" sz="1000" dirty="0">
              <a:latin typeface="Arial" charset="0"/>
              <a:ea typeface="MS PGothic" pitchFamily="34" charset="-128"/>
            </a:endParaRPr>
          </a:p>
        </p:txBody>
      </p:sp>
      <p:sp>
        <p:nvSpPr>
          <p:cNvPr id="56" name="TextBox 55"/>
          <p:cNvSpPr txBox="1"/>
          <p:nvPr/>
        </p:nvSpPr>
        <p:spPr>
          <a:xfrm>
            <a:off x="1860021" y="1338792"/>
            <a:ext cx="6267979" cy="695127"/>
          </a:xfrm>
          <a:prstGeom prst="rect">
            <a:avLst/>
          </a:prstGeom>
          <a:noFill/>
        </p:spPr>
        <p:txBody>
          <a:bodyPr>
            <a:spAutoFit/>
          </a:bodyPr>
          <a:lstStyle/>
          <a:p>
            <a:pPr eaLnBrk="0" hangingPunct="0">
              <a:spcAft>
                <a:spcPts val="250"/>
              </a:spcAft>
              <a:defRPr/>
            </a:pPr>
            <a:r>
              <a:rPr lang="en-US" sz="1333" b="1" dirty="0">
                <a:latin typeface="+mj-lt"/>
                <a:ea typeface="+mj-ea"/>
                <a:cs typeface="+mj-cs"/>
              </a:rPr>
              <a:t>Introducing QRadar Incident Forensics: </a:t>
            </a:r>
            <a:endParaRPr lang="en-US" sz="1250" b="1" dirty="0">
              <a:latin typeface="+mj-lt"/>
              <a:ea typeface="+mj-ea"/>
              <a:cs typeface="+mj-cs"/>
            </a:endParaRPr>
          </a:p>
          <a:p>
            <a:pPr eaLnBrk="0" hangingPunct="0">
              <a:defRPr/>
            </a:pPr>
            <a:r>
              <a:rPr lang="en-US" sz="1167" dirty="0">
                <a:latin typeface="+mj-lt"/>
                <a:ea typeface="+mj-ea"/>
                <a:cs typeface="+mj-cs"/>
              </a:rPr>
              <a:t>Leveraging the strengths of QRadar to optimize the process of investigating and gathering evidence on advanced attacks and data breaches</a:t>
            </a:r>
          </a:p>
        </p:txBody>
      </p:sp>
      <p:pic>
        <p:nvPicPr>
          <p:cNvPr id="18443" name="Picture 24"/>
          <p:cNvPicPr>
            <a:picLocks noChangeAspect="1" noChangeArrowheads="1"/>
          </p:cNvPicPr>
          <p:nvPr/>
        </p:nvPicPr>
        <p:blipFill>
          <a:blip r:embed="rId3"/>
          <a:srcRect/>
          <a:stretch>
            <a:fillRect/>
          </a:stretch>
        </p:blipFill>
        <p:spPr bwMode="auto">
          <a:xfrm>
            <a:off x="844021" y="1324240"/>
            <a:ext cx="1072886" cy="70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pic>
      <p:sp>
        <p:nvSpPr>
          <p:cNvPr id="13324" name="Rectangle 22"/>
          <p:cNvSpPr>
            <a:spLocks noChangeArrowheads="1"/>
          </p:cNvSpPr>
          <p:nvPr/>
        </p:nvSpPr>
        <p:spPr bwMode="auto">
          <a:xfrm>
            <a:off x="3742532" y="4488657"/>
            <a:ext cx="4385468" cy="6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Aft>
                <a:spcPts val="667"/>
              </a:spcAft>
              <a:buFont typeface="Arial" pitchFamily="34" charset="0"/>
              <a:buChar char="•"/>
            </a:pPr>
            <a:r>
              <a:rPr lang="en-US" altLang="en-US" sz="1333">
                <a:solidFill>
                  <a:srgbClr val="000000"/>
                </a:solidFill>
              </a:rPr>
              <a:t>Visually construct threat actor relationships</a:t>
            </a:r>
          </a:p>
          <a:p>
            <a:pPr>
              <a:lnSpc>
                <a:spcPct val="80000"/>
              </a:lnSpc>
              <a:spcAft>
                <a:spcPts val="667"/>
              </a:spcAft>
              <a:buFont typeface="Arial" pitchFamily="34" charset="0"/>
              <a:buChar char="•"/>
            </a:pPr>
            <a:r>
              <a:rPr lang="en-US" altLang="en-US" sz="1333"/>
              <a:t>Builds detailed user and application profiles across multiple IDs</a:t>
            </a:r>
          </a:p>
        </p:txBody>
      </p:sp>
      <p:sp>
        <p:nvSpPr>
          <p:cNvPr id="13325" name="Rectangle 20"/>
          <p:cNvSpPr>
            <a:spLocks noChangeArrowheads="1"/>
          </p:cNvSpPr>
          <p:nvPr/>
        </p:nvSpPr>
        <p:spPr bwMode="auto">
          <a:xfrm>
            <a:off x="3746500" y="3311156"/>
            <a:ext cx="4508500" cy="9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5000"/>
              </a:lnSpc>
              <a:spcAft>
                <a:spcPts val="500"/>
              </a:spcAft>
              <a:buFont typeface="Arial" pitchFamily="34" charset="0"/>
              <a:buChar char="•"/>
            </a:pPr>
            <a:r>
              <a:rPr lang="en-US" altLang="en-US" sz="1333">
                <a:solidFill>
                  <a:srgbClr val="000000"/>
                </a:solidFill>
              </a:rPr>
              <a:t>Full packet capture for complete session reconstruction</a:t>
            </a:r>
          </a:p>
          <a:p>
            <a:pPr>
              <a:lnSpc>
                <a:spcPct val="85000"/>
              </a:lnSpc>
              <a:spcAft>
                <a:spcPts val="500"/>
              </a:spcAft>
              <a:buFont typeface="Arial" pitchFamily="34" charset="0"/>
              <a:buChar char="•"/>
            </a:pPr>
            <a:r>
              <a:rPr lang="en-US" altLang="en-US" sz="1333" dirty="0">
                <a:solidFill>
                  <a:srgbClr val="000000"/>
                </a:solidFill>
              </a:rPr>
              <a:t>Unified view of all flow, user, event, and forensic information</a:t>
            </a:r>
          </a:p>
          <a:p>
            <a:pPr>
              <a:lnSpc>
                <a:spcPct val="85000"/>
              </a:lnSpc>
              <a:spcAft>
                <a:spcPts val="500"/>
              </a:spcAft>
              <a:buFont typeface="Arial" pitchFamily="34" charset="0"/>
              <a:buChar char="•"/>
            </a:pPr>
            <a:r>
              <a:rPr lang="en-US" altLang="en-US" sz="1333" dirty="0">
                <a:solidFill>
                  <a:srgbClr val="000000"/>
                </a:solidFill>
              </a:rPr>
              <a:t>Retrace activity in chronological order</a:t>
            </a:r>
          </a:p>
        </p:txBody>
      </p:sp>
      <p:sp>
        <p:nvSpPr>
          <p:cNvPr id="13326" name="Rectangle 14"/>
          <p:cNvSpPr>
            <a:spLocks noChangeArrowheads="1"/>
          </p:cNvSpPr>
          <p:nvPr/>
        </p:nvSpPr>
        <p:spPr bwMode="auto">
          <a:xfrm>
            <a:off x="3745178" y="2285765"/>
            <a:ext cx="4446323" cy="8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Aft>
                <a:spcPts val="667"/>
              </a:spcAft>
              <a:buFont typeface="Arial" pitchFamily="34" charset="0"/>
              <a:buChar char="•"/>
            </a:pPr>
            <a:r>
              <a:rPr lang="en-US" altLang="en-US" sz="1333"/>
              <a:t>Integrated with QRadar </a:t>
            </a:r>
            <a:r>
              <a:rPr lang="en-US" altLang="en-US" sz="1333">
                <a:solidFill>
                  <a:srgbClr val="000000"/>
                </a:solidFill>
              </a:rPr>
              <a:t>to discover true offenses and prioritize forensics investigations</a:t>
            </a:r>
            <a:endParaRPr lang="en-US" altLang="en-US" sz="1333"/>
          </a:p>
          <a:p>
            <a:pPr>
              <a:lnSpc>
                <a:spcPct val="80000"/>
              </a:lnSpc>
              <a:spcAft>
                <a:spcPts val="667"/>
              </a:spcAft>
              <a:buFont typeface="Arial" pitchFamily="34" charset="0"/>
              <a:buChar char="•"/>
            </a:pPr>
            <a:r>
              <a:rPr lang="en-US" altLang="en-US" sz="1333" dirty="0"/>
              <a:t>Enables search-driven data exploration to return detailed, multi-level results in seconds</a:t>
            </a:r>
          </a:p>
        </p:txBody>
      </p:sp>
    </p:spTree>
    <p:extLst>
      <p:ext uri="{BB962C8B-B14F-4D97-AF65-F5344CB8AC3E}">
        <p14:creationId xmlns:p14="http://schemas.microsoft.com/office/powerpoint/2010/main" val="15047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8" y="216849"/>
            <a:ext cx="8572500" cy="601038"/>
          </a:xfrm>
        </p:spPr>
        <p:txBody>
          <a:bodyPr/>
          <a:lstStyle/>
          <a:p>
            <a:r>
              <a:rPr lang="hu-HU" altLang="en-US" dirty="0" smtClean="0"/>
              <a:t>Az IT biztonság olyan, mint az emberi szervezet immunrendszere</a:t>
            </a:r>
            <a:endParaRPr lang="hu-HU" dirty="0"/>
          </a:p>
        </p:txBody>
      </p:sp>
      <p:sp>
        <p:nvSpPr>
          <p:cNvPr id="32" name="antivirus"/>
          <p:cNvSpPr txBox="1"/>
          <p:nvPr/>
        </p:nvSpPr>
        <p:spPr>
          <a:xfrm>
            <a:off x="6612362" y="2286928"/>
            <a:ext cx="50654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Firewalls</a:t>
            </a:r>
          </a:p>
        </p:txBody>
      </p:sp>
      <p:sp>
        <p:nvSpPr>
          <p:cNvPr id="33" name="firewalls"/>
          <p:cNvSpPr txBox="1"/>
          <p:nvPr/>
        </p:nvSpPr>
        <p:spPr>
          <a:xfrm>
            <a:off x="4744863" y="1844558"/>
            <a:ext cx="186749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855554"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Arial"/>
                <a:ea typeface="ＭＳ Ｐゴシック"/>
                <a:cs typeface="Arial" panose="020B0604020202020204" pitchFamily="34" charset="0"/>
              </a:rPr>
              <a:t>Incident and threat management</a:t>
            </a:r>
          </a:p>
        </p:txBody>
      </p:sp>
      <p:sp>
        <p:nvSpPr>
          <p:cNvPr id="34" name="network visibility"/>
          <p:cNvSpPr txBox="1"/>
          <p:nvPr/>
        </p:nvSpPr>
        <p:spPr>
          <a:xfrm>
            <a:off x="1294340" y="4333345"/>
            <a:ext cx="878446"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Virtual patching</a:t>
            </a:r>
          </a:p>
        </p:txBody>
      </p:sp>
      <p:sp>
        <p:nvSpPr>
          <p:cNvPr id="35" name="virtual patching"/>
          <p:cNvSpPr txBox="1"/>
          <p:nvPr/>
        </p:nvSpPr>
        <p:spPr>
          <a:xfrm>
            <a:off x="712696" y="3819933"/>
            <a:ext cx="67165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Sandboxing</a:t>
            </a:r>
          </a:p>
        </p:txBody>
      </p:sp>
      <p:sp>
        <p:nvSpPr>
          <p:cNvPr id="123" name="network visibility"/>
          <p:cNvSpPr txBox="1"/>
          <p:nvPr/>
        </p:nvSpPr>
        <p:spPr>
          <a:xfrm>
            <a:off x="454269" y="907669"/>
            <a:ext cx="878446"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855554" eaLnBrk="1" fontAlgn="auto" latinLnBrk="0" hangingPunct="1">
              <a:lnSpc>
                <a:spcPct val="9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Network visibility</a:t>
            </a:r>
          </a:p>
        </p:txBody>
      </p:sp>
      <p:sp>
        <p:nvSpPr>
          <p:cNvPr id="37" name="data access control"/>
          <p:cNvSpPr txBox="1"/>
          <p:nvPr/>
        </p:nvSpPr>
        <p:spPr>
          <a:xfrm>
            <a:off x="3763857" y="4920639"/>
            <a:ext cx="1332460" cy="164161"/>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Data access control</a:t>
            </a:r>
          </a:p>
        </p:txBody>
      </p:sp>
      <p:sp>
        <p:nvSpPr>
          <p:cNvPr id="38" name="data monitoring"/>
          <p:cNvSpPr txBox="1"/>
          <p:nvPr/>
        </p:nvSpPr>
        <p:spPr>
          <a:xfrm>
            <a:off x="6194920" y="3256116"/>
            <a:ext cx="1089608" cy="179527"/>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Data monitoring</a:t>
            </a:r>
          </a:p>
        </p:txBody>
      </p:sp>
      <p:sp>
        <p:nvSpPr>
          <p:cNvPr id="39" name="TextBox 38"/>
          <p:cNvSpPr txBox="1"/>
          <p:nvPr/>
        </p:nvSpPr>
        <p:spPr>
          <a:xfrm>
            <a:off x="4046028" y="3256116"/>
            <a:ext cx="1078821" cy="123111"/>
          </a:xfrm>
          <a:prstGeom prst="rect">
            <a:avLst/>
          </a:prstGeom>
          <a:noFill/>
          <a:ln>
            <a:noFill/>
            <a:prstDash val="solid"/>
          </a:ln>
          <a:effectLst>
            <a:softEdge rad="63500"/>
          </a:effectLst>
        </p:spPr>
        <p:txBody>
          <a:bodyPr wrap="none" lIns="0" tIns="0" rIns="0" bIns="0" anchor="ctr">
            <a:spAutoFit/>
          </a:bodyPr>
          <a:lstStyle>
            <a:defPPr>
              <a:defRPr lang="en-US"/>
            </a:defPPr>
            <a:lvl1pPr>
              <a:lnSpc>
                <a:spcPct val="80000"/>
              </a:lnSpc>
              <a:defRPr sz="1100" b="0" i="0"/>
            </a:lvl1pPr>
          </a:lstStyle>
          <a:p>
            <a:pPr marL="0" marR="0" lvl="0" indent="0" defTabSz="822960"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ＭＳ Ｐゴシック"/>
                <a:cs typeface="Arial" panose="020B0604020202020204" pitchFamily="34" charset="0"/>
              </a:rPr>
              <a:t>Malware protection</a:t>
            </a:r>
          </a:p>
        </p:txBody>
      </p:sp>
      <p:sp>
        <p:nvSpPr>
          <p:cNvPr id="40" name="patching"/>
          <p:cNvSpPr txBox="1"/>
          <p:nvPr/>
        </p:nvSpPr>
        <p:spPr>
          <a:xfrm>
            <a:off x="1592787" y="1429359"/>
            <a:ext cx="49051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Antivirus</a:t>
            </a:r>
          </a:p>
        </p:txBody>
      </p:sp>
      <p:sp>
        <p:nvSpPr>
          <p:cNvPr id="41" name="patching"/>
          <p:cNvSpPr txBox="1"/>
          <p:nvPr/>
        </p:nvSpPr>
        <p:spPr>
          <a:xfrm>
            <a:off x="5880938" y="4333345"/>
            <a:ext cx="204382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Endpoint patching and management</a:t>
            </a:r>
          </a:p>
        </p:txBody>
      </p:sp>
      <p:sp>
        <p:nvSpPr>
          <p:cNvPr id="43" name="malware protection"/>
          <p:cNvSpPr txBox="1"/>
          <p:nvPr/>
        </p:nvSpPr>
        <p:spPr>
          <a:xfrm>
            <a:off x="1639899" y="3256116"/>
            <a:ext cx="1030422"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Criminal detection</a:t>
            </a:r>
          </a:p>
        </p:txBody>
      </p:sp>
      <p:sp>
        <p:nvSpPr>
          <p:cNvPr id="45" name="patching"/>
          <p:cNvSpPr txBox="1"/>
          <p:nvPr/>
        </p:nvSpPr>
        <p:spPr>
          <a:xfrm>
            <a:off x="6440025" y="1429359"/>
            <a:ext cx="1114366"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Fraud protection</a:t>
            </a:r>
          </a:p>
        </p:txBody>
      </p:sp>
      <p:sp>
        <p:nvSpPr>
          <p:cNvPr id="28" name="threat research"/>
          <p:cNvSpPr txBox="1"/>
          <p:nvPr/>
        </p:nvSpPr>
        <p:spPr>
          <a:xfrm>
            <a:off x="7398001" y="4882772"/>
            <a:ext cx="1576219" cy="24622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ctr" defTabSz="914338"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Incident</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response</a:t>
            </a:r>
          </a:p>
        </p:txBody>
      </p:sp>
      <p:sp>
        <p:nvSpPr>
          <p:cNvPr id="102" name="entitlements"/>
          <p:cNvSpPr txBox="1"/>
          <p:nvPr/>
        </p:nvSpPr>
        <p:spPr>
          <a:xfrm>
            <a:off x="7571202" y="2717515"/>
            <a:ext cx="1111346" cy="19668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Access management</a:t>
            </a:r>
          </a:p>
        </p:txBody>
      </p:sp>
      <p:sp>
        <p:nvSpPr>
          <p:cNvPr id="103" name="entitlements"/>
          <p:cNvSpPr txBox="1"/>
          <p:nvPr/>
        </p:nvSpPr>
        <p:spPr>
          <a:xfrm>
            <a:off x="5619165" y="2717515"/>
            <a:ext cx="1111346" cy="19668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Entitlements and roles</a:t>
            </a:r>
          </a:p>
        </p:txBody>
      </p:sp>
      <p:sp>
        <p:nvSpPr>
          <p:cNvPr id="104" name="access mgt"/>
          <p:cNvSpPr txBox="1"/>
          <p:nvPr/>
        </p:nvSpPr>
        <p:spPr>
          <a:xfrm>
            <a:off x="463123" y="4893188"/>
            <a:ext cx="2140701" cy="215465"/>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Identity management</a:t>
            </a:r>
          </a:p>
        </p:txBody>
      </p:sp>
      <p:sp>
        <p:nvSpPr>
          <p:cNvPr id="105" name="ident mgt"/>
          <p:cNvSpPr txBox="1"/>
          <p:nvPr/>
        </p:nvSpPr>
        <p:spPr>
          <a:xfrm>
            <a:off x="462658" y="2755595"/>
            <a:ext cx="1612251" cy="15860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Privileged identity management</a:t>
            </a:r>
          </a:p>
        </p:txBody>
      </p:sp>
      <p:sp>
        <p:nvSpPr>
          <p:cNvPr id="36" name="app sec mgt"/>
          <p:cNvSpPr txBox="1"/>
          <p:nvPr/>
        </p:nvSpPr>
        <p:spPr>
          <a:xfrm>
            <a:off x="3753371" y="3819933"/>
            <a:ext cx="1315831" cy="24622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Application security</a:t>
            </a:r>
            <a:b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b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management</a:t>
            </a:r>
          </a:p>
        </p:txBody>
      </p:sp>
      <p:sp>
        <p:nvSpPr>
          <p:cNvPr id="51" name="app scanning"/>
          <p:cNvSpPr txBox="1"/>
          <p:nvPr/>
        </p:nvSpPr>
        <p:spPr>
          <a:xfrm>
            <a:off x="3124200" y="2791087"/>
            <a:ext cx="1168590"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Application scanning</a:t>
            </a:r>
          </a:p>
        </p:txBody>
      </p:sp>
      <p:sp>
        <p:nvSpPr>
          <p:cNvPr id="42" name="transaction protection"/>
          <p:cNvSpPr txBox="1"/>
          <p:nvPr/>
        </p:nvSpPr>
        <p:spPr>
          <a:xfrm>
            <a:off x="1592787" y="2286928"/>
            <a:ext cx="1159998"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950615">
              <a:lnSpc>
                <a:spcPct val="80000"/>
              </a:lnSpc>
              <a:defRPr b="0" i="0">
                <a:cs typeface="Arial" pitchFamily="34" charset="0"/>
              </a:defRPr>
            </a:lvl1pPr>
          </a:lstStyle>
          <a:p>
            <a:pPr marL="0" marR="0" lvl="0" indent="0" defTabSz="95061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effectLst/>
                <a:uLnTx/>
                <a:uFillTx/>
                <a:latin typeface="Arial"/>
                <a:ea typeface="ＭＳ Ｐゴシック"/>
                <a:cs typeface="Arial" pitchFamily="34" charset="0"/>
              </a:rPr>
              <a:t>Transaction protection</a:t>
            </a:r>
          </a:p>
        </p:txBody>
      </p:sp>
      <p:sp>
        <p:nvSpPr>
          <p:cNvPr id="131" name="device mgt"/>
          <p:cNvSpPr txBox="1"/>
          <p:nvPr/>
        </p:nvSpPr>
        <p:spPr>
          <a:xfrm>
            <a:off x="5202757" y="907669"/>
            <a:ext cx="109170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Device management</a:t>
            </a:r>
          </a:p>
        </p:txBody>
      </p:sp>
      <p:sp>
        <p:nvSpPr>
          <p:cNvPr id="135" name="content mgt"/>
          <p:cNvSpPr txBox="1"/>
          <p:nvPr/>
        </p:nvSpPr>
        <p:spPr>
          <a:xfrm>
            <a:off x="7834687" y="3819933"/>
            <a:ext cx="847861"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855554">
              <a:lnSpc>
                <a:spcPct val="80000"/>
              </a:lnSpc>
              <a:defRPr sz="1000" b="0" i="0" spc="-36">
                <a:solidFill>
                  <a:srgbClr val="000000"/>
                </a:solidFill>
                <a:latin typeface="Arial"/>
                <a:ea typeface="ＭＳ Ｐゴシック"/>
                <a:cs typeface="Arial" panose="020B0604020202020204" pitchFamily="34" charset="0"/>
              </a:defRPr>
            </a:lvl1pPr>
          </a:lstStyle>
          <a:p>
            <a:pPr marL="0" marR="0" lvl="0" indent="0"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Content security</a:t>
            </a:r>
          </a:p>
        </p:txBody>
      </p:sp>
      <p:sp>
        <p:nvSpPr>
          <p:cNvPr id="29" name="log and flow"/>
          <p:cNvSpPr txBox="1"/>
          <p:nvPr/>
        </p:nvSpPr>
        <p:spPr>
          <a:xfrm>
            <a:off x="7935952" y="907669"/>
            <a:ext cx="791883" cy="2769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Log, flow and </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data analysis</a:t>
            </a:r>
          </a:p>
        </p:txBody>
      </p:sp>
      <p:sp>
        <p:nvSpPr>
          <p:cNvPr id="30" name="vuln assess"/>
          <p:cNvSpPr txBox="1"/>
          <p:nvPr/>
        </p:nvSpPr>
        <p:spPr>
          <a:xfrm>
            <a:off x="3324920" y="907669"/>
            <a:ext cx="695703" cy="2769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Vulnerability</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assessment</a:t>
            </a:r>
          </a:p>
        </p:txBody>
      </p:sp>
      <p:sp>
        <p:nvSpPr>
          <p:cNvPr id="31" name="anomaly detection"/>
          <p:cNvSpPr txBox="1"/>
          <p:nvPr/>
        </p:nvSpPr>
        <p:spPr>
          <a:xfrm>
            <a:off x="2438400" y="1844558"/>
            <a:ext cx="1048364" cy="1384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Anomaly detection</a:t>
            </a:r>
          </a:p>
        </p:txBody>
      </p:sp>
    </p:spTree>
    <p:extLst>
      <p:ext uri="{BB962C8B-B14F-4D97-AF65-F5344CB8AC3E}">
        <p14:creationId xmlns:p14="http://schemas.microsoft.com/office/powerpoint/2010/main" val="592308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01890" y="676675"/>
            <a:ext cx="7340220" cy="4688230"/>
            <a:chOff x="901890" y="676675"/>
            <a:chExt cx="7340220" cy="4688230"/>
          </a:xfrm>
        </p:grpSpPr>
        <p:grpSp>
          <p:nvGrpSpPr>
            <p:cNvPr id="5" name="Group 4"/>
            <p:cNvGrpSpPr/>
            <p:nvPr/>
          </p:nvGrpSpPr>
          <p:grpSpPr>
            <a:xfrm>
              <a:off x="901890" y="676675"/>
              <a:ext cx="7340220" cy="4688230"/>
              <a:chOff x="901890" y="676675"/>
              <a:chExt cx="7340220" cy="4688230"/>
            </a:xfrm>
          </p:grpSpPr>
          <p:grpSp>
            <p:nvGrpSpPr>
              <p:cNvPr id="4" name="Group 3"/>
              <p:cNvGrpSpPr/>
              <p:nvPr/>
            </p:nvGrpSpPr>
            <p:grpSpPr>
              <a:xfrm>
                <a:off x="901890" y="676675"/>
                <a:ext cx="7340220" cy="4688230"/>
                <a:chOff x="901890" y="676675"/>
                <a:chExt cx="7340220" cy="4688230"/>
              </a:xfrm>
            </p:grpSpPr>
            <p:pic>
              <p:nvPicPr>
                <p:cNvPr id="119" name="Picture 118"/>
                <p:cNvPicPr>
                  <a:picLocks noChangeAspect="1"/>
                </p:cNvPicPr>
                <p:nvPr/>
              </p:nvPicPr>
              <p:blipFill>
                <a:blip r:embed="rId3"/>
                <a:stretch>
                  <a:fillRect/>
                </a:stretch>
              </p:blipFill>
              <p:spPr>
                <a:xfrm>
                  <a:off x="901890" y="676675"/>
                  <a:ext cx="7340220" cy="4688230"/>
                </a:xfrm>
                <a:prstGeom prst="rect">
                  <a:avLst/>
                </a:prstGeom>
              </p:spPr>
            </p:pic>
            <p:grpSp>
              <p:nvGrpSpPr>
                <p:cNvPr id="98" name="Group 97"/>
                <p:cNvGrpSpPr/>
                <p:nvPr/>
              </p:nvGrpSpPr>
              <p:grpSpPr>
                <a:xfrm>
                  <a:off x="1842908" y="1351028"/>
                  <a:ext cx="5640611" cy="3137790"/>
                  <a:chOff x="1842908" y="1351028"/>
                  <a:chExt cx="5640611" cy="3137790"/>
                </a:xfrm>
              </p:grpSpPr>
              <p:cxnSp>
                <p:nvCxnSpPr>
                  <p:cNvPr id="99" name="Straight Connector 98"/>
                  <p:cNvCxnSpPr/>
                  <p:nvPr/>
                </p:nvCxnSpPr>
                <p:spPr bwMode="auto">
                  <a:xfrm flipH="1" flipV="1">
                    <a:off x="4548515" y="1413612"/>
                    <a:ext cx="1780399" cy="2773263"/>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0" name="Straight Connector 99"/>
                  <p:cNvCxnSpPr/>
                  <p:nvPr/>
                </p:nvCxnSpPr>
                <p:spPr bwMode="auto">
                  <a:xfrm flipH="1" flipV="1">
                    <a:off x="1842908" y="3151975"/>
                    <a:ext cx="891261" cy="1336843"/>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1" name="Straight Connector 100"/>
                  <p:cNvCxnSpPr/>
                  <p:nvPr/>
                </p:nvCxnSpPr>
                <p:spPr bwMode="auto">
                  <a:xfrm>
                    <a:off x="2690506" y="1884042"/>
                    <a:ext cx="1786244" cy="931490"/>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6" name="Straight Connector 105"/>
                  <p:cNvCxnSpPr/>
                  <p:nvPr/>
                </p:nvCxnSpPr>
                <p:spPr bwMode="auto">
                  <a:xfrm flipV="1">
                    <a:off x="2769386" y="1480716"/>
                    <a:ext cx="1813685" cy="2528788"/>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7" name="Straight Connector 106"/>
                  <p:cNvCxnSpPr/>
                  <p:nvPr/>
                </p:nvCxnSpPr>
                <p:spPr bwMode="auto">
                  <a:xfrm flipH="1" flipV="1">
                    <a:off x="4568011" y="1846463"/>
                    <a:ext cx="7979" cy="759738"/>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8" name="Straight Connector 107"/>
                  <p:cNvCxnSpPr/>
                  <p:nvPr/>
                </p:nvCxnSpPr>
                <p:spPr bwMode="auto">
                  <a:xfrm flipH="1">
                    <a:off x="4895289" y="1965988"/>
                    <a:ext cx="1498908" cy="774124"/>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09" name="Straight Connector 108"/>
                  <p:cNvCxnSpPr/>
                  <p:nvPr/>
                </p:nvCxnSpPr>
                <p:spPr bwMode="auto">
                  <a:xfrm flipH="1">
                    <a:off x="6428673" y="2384813"/>
                    <a:ext cx="10275" cy="1624691"/>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0" name="Straight Connector 109"/>
                  <p:cNvCxnSpPr/>
                  <p:nvPr/>
                </p:nvCxnSpPr>
                <p:spPr bwMode="auto">
                  <a:xfrm flipH="1">
                    <a:off x="6749576" y="3155111"/>
                    <a:ext cx="733943" cy="993925"/>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1" name="Straight Connector 110"/>
                  <p:cNvCxnSpPr/>
                  <p:nvPr/>
                </p:nvCxnSpPr>
                <p:spPr bwMode="auto">
                  <a:xfrm flipH="1">
                    <a:off x="1907864" y="1922947"/>
                    <a:ext cx="819873" cy="1247449"/>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2" name="Straight Connector 111"/>
                  <p:cNvCxnSpPr/>
                  <p:nvPr/>
                </p:nvCxnSpPr>
                <p:spPr bwMode="auto">
                  <a:xfrm flipH="1" flipV="1">
                    <a:off x="4591051" y="1351028"/>
                    <a:ext cx="1837622" cy="572287"/>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3" name="Straight Connector 112"/>
                  <p:cNvCxnSpPr/>
                  <p:nvPr/>
                </p:nvCxnSpPr>
                <p:spPr bwMode="auto">
                  <a:xfrm>
                    <a:off x="6674687" y="2139104"/>
                    <a:ext cx="789103" cy="884444"/>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4" name="Straight Connector 113"/>
                  <p:cNvCxnSpPr/>
                  <p:nvPr/>
                </p:nvCxnSpPr>
                <p:spPr bwMode="auto">
                  <a:xfrm>
                    <a:off x="3221816" y="4423619"/>
                    <a:ext cx="2746850" cy="14070"/>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grpSp>
                <p:nvGrpSpPr>
                  <p:cNvPr id="115" name="Group 114"/>
                  <p:cNvGrpSpPr/>
                  <p:nvPr/>
                </p:nvGrpSpPr>
                <p:grpSpPr>
                  <a:xfrm>
                    <a:off x="3065597" y="3289833"/>
                    <a:ext cx="3012807" cy="939267"/>
                    <a:chOff x="3090289" y="3289833"/>
                    <a:chExt cx="3012807" cy="939267"/>
                  </a:xfrm>
                </p:grpSpPr>
                <p:cxnSp>
                  <p:nvCxnSpPr>
                    <p:cNvPr id="117" name="Straight Connector 116"/>
                    <p:cNvCxnSpPr/>
                    <p:nvPr/>
                  </p:nvCxnSpPr>
                  <p:spPr bwMode="auto">
                    <a:xfrm flipV="1">
                      <a:off x="3090289" y="3289833"/>
                      <a:ext cx="1481711" cy="939267"/>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cxnSp>
                  <p:nvCxnSpPr>
                    <p:cNvPr id="118" name="Straight Connector 117"/>
                    <p:cNvCxnSpPr/>
                    <p:nvPr/>
                  </p:nvCxnSpPr>
                  <p:spPr bwMode="auto">
                    <a:xfrm flipH="1" flipV="1">
                      <a:off x="4583071" y="3289833"/>
                      <a:ext cx="1520025" cy="886786"/>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grpSp>
              <p:cxnSp>
                <p:nvCxnSpPr>
                  <p:cNvPr id="116" name="Straight Connector 115"/>
                  <p:cNvCxnSpPr/>
                  <p:nvPr/>
                </p:nvCxnSpPr>
                <p:spPr bwMode="auto">
                  <a:xfrm flipV="1">
                    <a:off x="2358110" y="3063401"/>
                    <a:ext cx="1756690" cy="156058"/>
                  </a:xfrm>
                  <a:prstGeom prst="line">
                    <a:avLst/>
                  </a:prstGeom>
                  <a:noFill/>
                  <a:ln w="19050" cap="rnd" cmpd="sng" algn="ctr">
                    <a:solidFill>
                      <a:schemeClr val="accent2"/>
                    </a:solidFill>
                    <a:prstDash val="solid"/>
                    <a:round/>
                    <a:headEnd type="none" w="sm" len="med"/>
                    <a:tailEnd type="none" w="sm" len="med"/>
                  </a:ln>
                  <a:effectLst/>
                  <a:extLst>
                    <a:ext uri="{909E8E84-426E-40DD-AFC4-6F175D3DCCD1}">
                      <a14:hiddenFill xmlns:a14="http://schemas.microsoft.com/office/drawing/2010/main">
                        <a:solidFill>
                          <a:schemeClr val="accent1"/>
                        </a:solidFill>
                      </a14:hiddenFill>
                    </a:ext>
                  </a:extLst>
                </p:spPr>
              </p:cxnSp>
            </p:grpSp>
          </p:grpSp>
          <p:sp>
            <p:nvSpPr>
              <p:cNvPr id="121" name="TextBox 120"/>
              <p:cNvSpPr txBox="1"/>
              <p:nvPr/>
            </p:nvSpPr>
            <p:spPr>
              <a:xfrm>
                <a:off x="1290033" y="722376"/>
                <a:ext cx="1906524" cy="307764"/>
              </a:xfrm>
              <a:prstGeom prst="rect">
                <a:avLst/>
              </a:prstGeom>
              <a:noFill/>
              <a:ln>
                <a:noFill/>
                <a:prstDash val="solid"/>
              </a:ln>
              <a:effectLst>
                <a:softEdge rad="63500"/>
              </a:effectLst>
            </p:spPr>
            <p:txBody>
              <a:bodyPr wrap="square" lIns="91434" tIns="91434" rIns="91434" bIns="91434" anchor="ctr" anchorCtr="0">
                <a:spAutoFit/>
              </a:bodyPr>
              <a:lstStyle>
                <a:defPPr>
                  <a:defRPr lang="en-US"/>
                </a:defPPr>
                <a:lvl1pPr algn="r">
                  <a:lnSpc>
                    <a:spcPct val="80000"/>
                  </a:lnSpc>
                  <a:defRPr sz="900" b="1" i="0">
                    <a:solidFill>
                      <a:schemeClr val="bg2"/>
                    </a:solidFill>
                  </a:defRPr>
                </a:lvl1pPr>
              </a:lstStyle>
              <a:p>
                <a:pPr marL="0" marR="0" lvl="0" indent="0" algn="r" defTabSz="914338" eaLnBrk="1" fontAlgn="auto" latinLnBrk="0" hangingPunct="1">
                  <a:lnSpc>
                    <a:spcPct val="80000"/>
                  </a:lnSpc>
                  <a:spcBef>
                    <a:spcPts val="0"/>
                  </a:spcBef>
                  <a:spcAft>
                    <a:spcPts val="0"/>
                  </a:spcAft>
                  <a:buClrTx/>
                  <a:buSzTx/>
                  <a:buFontTx/>
                  <a:buNone/>
                  <a:tabLst/>
                  <a:defRPr/>
                </a:pPr>
                <a:r>
                  <a:rPr kumimoji="0" lang="en-US" sz="1000" b="1" i="1" u="none" strike="noStrike" kern="0" cap="none" spc="0" normalizeH="0" baseline="0" noProof="0" dirty="0">
                    <a:ln>
                      <a:noFill/>
                    </a:ln>
                    <a:solidFill>
                      <a:schemeClr val="tx1"/>
                    </a:solidFill>
                    <a:effectLst/>
                    <a:uLnTx/>
                    <a:uFillTx/>
                    <a:latin typeface="Arial"/>
                  </a:rPr>
                  <a:t>Global Threat Intelligence</a:t>
                </a:r>
              </a:p>
            </p:txBody>
          </p:sp>
          <p:sp>
            <p:nvSpPr>
              <p:cNvPr id="122" name="TextBox 121"/>
              <p:cNvSpPr txBox="1"/>
              <p:nvPr/>
            </p:nvSpPr>
            <p:spPr>
              <a:xfrm>
                <a:off x="2599094" y="4838700"/>
                <a:ext cx="3945814"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effectLst/>
                    <a:uLnTx/>
                    <a:uFillTx/>
                    <a:latin typeface="Arial"/>
                  </a:rPr>
                  <a:t>Consulting Services  |  Managed Services</a:t>
                </a:r>
              </a:p>
            </p:txBody>
          </p:sp>
        </p:grpSp>
        <p:grpSp>
          <p:nvGrpSpPr>
            <p:cNvPr id="124" name="Group 123"/>
            <p:cNvGrpSpPr/>
            <p:nvPr/>
          </p:nvGrpSpPr>
          <p:grpSpPr>
            <a:xfrm>
              <a:off x="4124746" y="3861404"/>
              <a:ext cx="894508" cy="900498"/>
              <a:chOff x="4124746" y="3861404"/>
              <a:chExt cx="894508" cy="900498"/>
            </a:xfrm>
          </p:grpSpPr>
          <p:pic>
            <p:nvPicPr>
              <p:cNvPr id="125" name="Picture 124"/>
              <p:cNvPicPr>
                <a:picLocks noChangeAspect="1"/>
              </p:cNvPicPr>
              <p:nvPr/>
            </p:nvPicPr>
            <p:blipFill>
              <a:blip r:embed="rId4">
                <a:lum bright="-20000"/>
              </a:blip>
              <a:stretch>
                <a:fillRect/>
              </a:stretch>
            </p:blipFill>
            <p:spPr>
              <a:xfrm>
                <a:off x="4124746" y="3861404"/>
                <a:ext cx="894508" cy="900498"/>
              </a:xfrm>
              <a:prstGeom prst="rect">
                <a:avLst/>
              </a:prstGeom>
            </p:spPr>
          </p:pic>
          <p:sp>
            <p:nvSpPr>
              <p:cNvPr id="126" name="TextBox 125"/>
              <p:cNvSpPr txBox="1"/>
              <p:nvPr/>
            </p:nvSpPr>
            <p:spPr bwMode="auto">
              <a:xfrm>
                <a:off x="4138354" y="4302208"/>
                <a:ext cx="867292" cy="230832"/>
              </a:xfrm>
              <a:prstGeom prst="rect">
                <a:avLst/>
              </a:prstGeom>
              <a:noFill/>
              <a:ln w="19050">
                <a:noFill/>
              </a:ln>
            </p:spPr>
            <p:txBody>
              <a:bodyPr wrap="square">
                <a:spAutoFit/>
              </a:bodyPr>
              <a:lstStyle/>
              <a:p>
                <a:pPr marL="0" marR="0" lvl="0" indent="0" algn="ctr" defTabSz="855554" eaLnBrk="1" fontAlgn="auto" latinLnBrk="0" hangingPunct="1">
                  <a:lnSpc>
                    <a:spcPct val="90000"/>
                  </a:lnSpc>
                  <a:spcBef>
                    <a:spcPts val="0"/>
                  </a:spcBef>
                  <a:spcAft>
                    <a:spcPts val="0"/>
                  </a:spcAft>
                  <a:buClrTx/>
                  <a:buSzTx/>
                  <a:buFontTx/>
                  <a:buNone/>
                  <a:tabLst/>
                  <a:defRPr/>
                </a:pPr>
                <a:r>
                  <a:rPr kumimoji="0" lang="en-US" sz="1000" b="1" i="0" u="none" strike="noStrike" kern="0" cap="none" spc="-36" normalizeH="0" baseline="0" noProof="0" dirty="0">
                    <a:ln>
                      <a:noFill/>
                    </a:ln>
                    <a:solidFill>
                      <a:schemeClr val="bg1"/>
                    </a:solidFill>
                    <a:effectLst/>
                    <a:uLnTx/>
                    <a:uFillTx/>
                    <a:ea typeface="ＭＳ Ｐゴシック"/>
                    <a:cs typeface="Arial" panose="020B0604020202020204" pitchFamily="34" charset="0"/>
                  </a:rPr>
                  <a:t>Cloud</a:t>
                </a:r>
              </a:p>
            </p:txBody>
          </p:sp>
        </p:grpSp>
      </p:grpSp>
      <p:sp>
        <p:nvSpPr>
          <p:cNvPr id="2" name="Title 1"/>
          <p:cNvSpPr>
            <a:spLocks noGrp="1"/>
          </p:cNvSpPr>
          <p:nvPr>
            <p:ph type="title"/>
          </p:nvPr>
        </p:nvSpPr>
        <p:spPr>
          <a:xfrm>
            <a:off x="281761" y="226782"/>
            <a:ext cx="8572500" cy="380988"/>
          </a:xfrm>
        </p:spPr>
        <p:txBody>
          <a:bodyPr/>
          <a:lstStyle/>
          <a:p>
            <a:r>
              <a:rPr lang="hu-HU" dirty="0" smtClean="0"/>
              <a:t>A biztonság növelése intelligenciával és integrációval</a:t>
            </a:r>
            <a:endParaRPr lang="hu-HU" dirty="0"/>
          </a:p>
        </p:txBody>
      </p:sp>
      <p:sp>
        <p:nvSpPr>
          <p:cNvPr id="32" name="antivirus"/>
          <p:cNvSpPr txBox="1"/>
          <p:nvPr/>
        </p:nvSpPr>
        <p:spPr>
          <a:xfrm>
            <a:off x="1767337" y="1540696"/>
            <a:ext cx="50654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Firewalls</a:t>
            </a:r>
          </a:p>
        </p:txBody>
      </p:sp>
      <p:sp>
        <p:nvSpPr>
          <p:cNvPr id="33" name="firewalls"/>
          <p:cNvSpPr txBox="1"/>
          <p:nvPr/>
        </p:nvSpPr>
        <p:spPr>
          <a:xfrm>
            <a:off x="606115" y="1339850"/>
            <a:ext cx="186749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855554"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Arial"/>
                <a:ea typeface="ＭＳ Ｐゴシック"/>
                <a:cs typeface="Arial" panose="020B0604020202020204" pitchFamily="34" charset="0"/>
              </a:rPr>
              <a:t>Incident and threat management</a:t>
            </a:r>
          </a:p>
        </p:txBody>
      </p:sp>
      <p:sp>
        <p:nvSpPr>
          <p:cNvPr id="34" name="network visibility"/>
          <p:cNvSpPr txBox="1"/>
          <p:nvPr/>
        </p:nvSpPr>
        <p:spPr>
          <a:xfrm>
            <a:off x="1312620" y="1942388"/>
            <a:ext cx="878446"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Virtual patching</a:t>
            </a:r>
          </a:p>
        </p:txBody>
      </p:sp>
      <p:sp>
        <p:nvSpPr>
          <p:cNvPr id="35" name="virtual patching"/>
          <p:cNvSpPr txBox="1"/>
          <p:nvPr/>
        </p:nvSpPr>
        <p:spPr>
          <a:xfrm>
            <a:off x="1522279" y="1741542"/>
            <a:ext cx="671659"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Sandboxing</a:t>
            </a:r>
          </a:p>
        </p:txBody>
      </p:sp>
      <p:sp>
        <p:nvSpPr>
          <p:cNvPr id="123" name="network visibility"/>
          <p:cNvSpPr txBox="1"/>
          <p:nvPr/>
        </p:nvSpPr>
        <p:spPr>
          <a:xfrm>
            <a:off x="1369770" y="2143233"/>
            <a:ext cx="878446" cy="138499"/>
          </a:xfrm>
          <a:prstGeom prst="rect">
            <a:avLst/>
          </a:prstGeom>
          <a:noFill/>
          <a:ln>
            <a:noFill/>
            <a:prstDash val="solid"/>
          </a:ln>
          <a:effectLst>
            <a:softEdge rad="31750"/>
          </a:effectLst>
        </p:spPr>
        <p:txBody>
          <a:bodyPr wrap="none" lIns="0" tIns="0" rIns="0" bIns="0" anchor="ctr">
            <a:spAutoFit/>
          </a:bodyPr>
          <a:lstStyle>
            <a:defPPr>
              <a:defRPr lang="en-US"/>
            </a:defPPr>
            <a:lvl1pPr defTabSz="914338" fontAlgn="auto">
              <a:lnSpc>
                <a:spcPct val="90000"/>
              </a:lnSpc>
              <a:spcBef>
                <a:spcPts val="0"/>
              </a:spcBef>
              <a:spcAft>
                <a:spcPts val="0"/>
              </a:spcAft>
              <a:defRPr sz="1000" b="0" i="0" kern="0">
                <a:solidFill>
                  <a:srgbClr val="000000"/>
                </a:solidFill>
              </a:defRPr>
            </a:lvl1pPr>
          </a:lstStyle>
          <a:p>
            <a:pPr marL="0" marR="0" lvl="0" indent="0" algn="r" defTabSz="855554" eaLnBrk="1" fontAlgn="auto" latinLnBrk="0" hangingPunct="1">
              <a:lnSpc>
                <a:spcPct val="9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Network visibility</a:t>
            </a:r>
          </a:p>
        </p:txBody>
      </p:sp>
      <p:sp>
        <p:nvSpPr>
          <p:cNvPr id="37" name="data access control"/>
          <p:cNvSpPr txBox="1"/>
          <p:nvPr/>
        </p:nvSpPr>
        <p:spPr>
          <a:xfrm>
            <a:off x="896338" y="4495800"/>
            <a:ext cx="1332460" cy="164161"/>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Data access control</a:t>
            </a:r>
          </a:p>
        </p:txBody>
      </p:sp>
      <p:sp>
        <p:nvSpPr>
          <p:cNvPr id="38" name="data monitoring"/>
          <p:cNvSpPr txBox="1"/>
          <p:nvPr/>
        </p:nvSpPr>
        <p:spPr>
          <a:xfrm>
            <a:off x="1139190" y="4294601"/>
            <a:ext cx="1089608" cy="179527"/>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Data monitoring</a:t>
            </a:r>
          </a:p>
        </p:txBody>
      </p:sp>
      <p:sp>
        <p:nvSpPr>
          <p:cNvPr id="39" name="TextBox 38"/>
          <p:cNvSpPr txBox="1"/>
          <p:nvPr/>
        </p:nvSpPr>
        <p:spPr>
          <a:xfrm>
            <a:off x="5139203" y="1243156"/>
            <a:ext cx="1078821" cy="123111"/>
          </a:xfrm>
          <a:prstGeom prst="rect">
            <a:avLst/>
          </a:prstGeom>
          <a:noFill/>
          <a:ln>
            <a:noFill/>
            <a:prstDash val="solid"/>
          </a:ln>
          <a:effectLst>
            <a:softEdge rad="63500"/>
          </a:effectLst>
        </p:spPr>
        <p:txBody>
          <a:bodyPr wrap="none" lIns="0" tIns="0" rIns="0" bIns="0" anchor="ctr">
            <a:spAutoFit/>
          </a:bodyPr>
          <a:lstStyle>
            <a:defPPr>
              <a:defRPr lang="en-US"/>
            </a:defPPr>
            <a:lvl1pPr>
              <a:lnSpc>
                <a:spcPct val="80000"/>
              </a:lnSpc>
              <a:defRPr sz="1100" b="0" i="0"/>
            </a:lvl1pPr>
          </a:lstStyle>
          <a:p>
            <a:pPr marL="0" marR="0" lvl="0" indent="0" defTabSz="822960"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ea typeface="ＭＳ Ｐゴシック"/>
                <a:cs typeface="Arial" panose="020B0604020202020204" pitchFamily="34" charset="0"/>
              </a:rPr>
              <a:t>Malware protection</a:t>
            </a:r>
          </a:p>
        </p:txBody>
      </p:sp>
      <p:sp>
        <p:nvSpPr>
          <p:cNvPr id="40" name="patching"/>
          <p:cNvSpPr txBox="1"/>
          <p:nvPr/>
        </p:nvSpPr>
        <p:spPr>
          <a:xfrm>
            <a:off x="4917537" y="887683"/>
            <a:ext cx="49051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Antivirus</a:t>
            </a:r>
          </a:p>
        </p:txBody>
      </p:sp>
      <p:sp>
        <p:nvSpPr>
          <p:cNvPr id="41" name="patching"/>
          <p:cNvSpPr txBox="1"/>
          <p:nvPr/>
        </p:nvSpPr>
        <p:spPr>
          <a:xfrm>
            <a:off x="5083787" y="1065420"/>
            <a:ext cx="204382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Endpoint patching and management</a:t>
            </a:r>
          </a:p>
        </p:txBody>
      </p:sp>
      <p:sp>
        <p:nvSpPr>
          <p:cNvPr id="43" name="malware protection"/>
          <p:cNvSpPr txBox="1"/>
          <p:nvPr/>
        </p:nvSpPr>
        <p:spPr>
          <a:xfrm>
            <a:off x="7902599" y="2856138"/>
            <a:ext cx="1030422"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Criminal detection</a:t>
            </a:r>
          </a:p>
        </p:txBody>
      </p:sp>
      <p:sp>
        <p:nvSpPr>
          <p:cNvPr id="45" name="patching"/>
          <p:cNvSpPr txBox="1"/>
          <p:nvPr/>
        </p:nvSpPr>
        <p:spPr>
          <a:xfrm>
            <a:off x="7705921" y="2636980"/>
            <a:ext cx="1114366" cy="12311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Fraud protection</a:t>
            </a:r>
          </a:p>
        </p:txBody>
      </p:sp>
      <p:sp>
        <p:nvSpPr>
          <p:cNvPr id="28" name="threat research"/>
          <p:cNvSpPr txBox="1"/>
          <p:nvPr/>
        </p:nvSpPr>
        <p:spPr>
          <a:xfrm>
            <a:off x="3783891" y="3611686"/>
            <a:ext cx="1576219" cy="24622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ctr" defTabSz="914338"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Incident</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response</a:t>
            </a:r>
          </a:p>
        </p:txBody>
      </p:sp>
      <p:sp>
        <p:nvSpPr>
          <p:cNvPr id="102" name="entitlements"/>
          <p:cNvSpPr txBox="1"/>
          <p:nvPr/>
        </p:nvSpPr>
        <p:spPr>
          <a:xfrm>
            <a:off x="6931264" y="4646528"/>
            <a:ext cx="1111346" cy="19668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Access management</a:t>
            </a:r>
          </a:p>
        </p:txBody>
      </p:sp>
      <p:sp>
        <p:nvSpPr>
          <p:cNvPr id="103" name="entitlements"/>
          <p:cNvSpPr txBox="1"/>
          <p:nvPr/>
        </p:nvSpPr>
        <p:spPr>
          <a:xfrm>
            <a:off x="6985563" y="4424123"/>
            <a:ext cx="1111346" cy="19668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Entitlements and roles</a:t>
            </a:r>
          </a:p>
        </p:txBody>
      </p:sp>
      <p:sp>
        <p:nvSpPr>
          <p:cNvPr id="104" name="access mgt"/>
          <p:cNvSpPr txBox="1"/>
          <p:nvPr/>
        </p:nvSpPr>
        <p:spPr>
          <a:xfrm>
            <a:off x="6765931" y="4836595"/>
            <a:ext cx="2140701" cy="215465"/>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rPr>
              <a:t>Identity management</a:t>
            </a:r>
          </a:p>
        </p:txBody>
      </p:sp>
      <p:sp>
        <p:nvSpPr>
          <p:cNvPr id="105" name="ident mgt"/>
          <p:cNvSpPr txBox="1"/>
          <p:nvPr/>
        </p:nvSpPr>
        <p:spPr>
          <a:xfrm>
            <a:off x="6953479" y="4239799"/>
            <a:ext cx="1612251" cy="158603"/>
          </a:xfrm>
          <a:prstGeom prst="rect">
            <a:avLst/>
          </a:prstGeom>
          <a:noFill/>
          <a:ln>
            <a:noFill/>
            <a:prstDash val="solid"/>
          </a:ln>
          <a:effectLst>
            <a:softEdge rad="63500"/>
          </a:effectLst>
        </p:spPr>
        <p:txBody>
          <a:bodyPr wrap="none" lIns="0" tIns="0" rIns="0" bIns="0" anchor="ctr"/>
          <a:lstStyle>
            <a:defPPr>
              <a:defRPr lang="en-US"/>
            </a:defPPr>
            <a:lvl1pPr algn="r">
              <a:lnSpc>
                <a:spcPct val="80000"/>
              </a:lnSpc>
              <a:defRPr sz="900" b="1" i="0">
                <a:solidFill>
                  <a:schemeClr val="bg2"/>
                </a:solidFill>
              </a:defRPr>
            </a:lvl1pPr>
          </a:lstStyle>
          <a:p>
            <a:pPr marL="0" marR="0" lvl="0" indent="0" algn="l" defTabSz="822905"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Privileged identity management</a:t>
            </a:r>
          </a:p>
        </p:txBody>
      </p:sp>
      <p:sp>
        <p:nvSpPr>
          <p:cNvPr id="36" name="app sec mgt"/>
          <p:cNvSpPr txBox="1"/>
          <p:nvPr/>
        </p:nvSpPr>
        <p:spPr>
          <a:xfrm>
            <a:off x="28289" y="3277101"/>
            <a:ext cx="1315831" cy="246221"/>
          </a:xfrm>
          <a:prstGeom prst="rect">
            <a:avLst/>
          </a:prstGeom>
          <a:noFill/>
          <a:ln>
            <a:noFill/>
            <a:prstDash val="solid"/>
          </a:ln>
          <a:effectLst>
            <a:softEdge rad="63500"/>
          </a:effectLst>
        </p:spPr>
        <p:txBody>
          <a:bodyPr wrap="square" lIns="0" tIns="0" rIns="0" bIns="0" anchor="ctr">
            <a:spAutoFit/>
          </a:bodyP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Application security</a:t>
            </a:r>
            <a:b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b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management</a:t>
            </a:r>
          </a:p>
        </p:txBody>
      </p:sp>
      <p:sp>
        <p:nvSpPr>
          <p:cNvPr id="51" name="app scanning"/>
          <p:cNvSpPr txBox="1"/>
          <p:nvPr/>
        </p:nvSpPr>
        <p:spPr>
          <a:xfrm>
            <a:off x="175530" y="3023312"/>
            <a:ext cx="1168590"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r"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ea typeface="ＭＳ Ｐゴシック"/>
                <a:cs typeface="Arial" panose="020B0604020202020204" pitchFamily="34" charset="0"/>
              </a:rPr>
              <a:t>Application scanning</a:t>
            </a:r>
          </a:p>
        </p:txBody>
      </p:sp>
      <p:sp>
        <p:nvSpPr>
          <p:cNvPr id="42" name="transaction protection"/>
          <p:cNvSpPr txBox="1"/>
          <p:nvPr/>
        </p:nvSpPr>
        <p:spPr>
          <a:xfrm>
            <a:off x="6770777" y="1405549"/>
            <a:ext cx="1159998"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950615">
              <a:lnSpc>
                <a:spcPct val="80000"/>
              </a:lnSpc>
              <a:defRPr b="0" i="0">
                <a:cs typeface="Arial" pitchFamily="34" charset="0"/>
              </a:defRPr>
            </a:lvl1pPr>
          </a:lstStyle>
          <a:p>
            <a:pPr marL="0" marR="0" lvl="0" indent="0" defTabSz="950615"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effectLst/>
                <a:uLnTx/>
                <a:uFillTx/>
                <a:latin typeface="Arial"/>
                <a:ea typeface="ＭＳ Ｐゴシック"/>
                <a:cs typeface="Arial" pitchFamily="34" charset="0"/>
              </a:rPr>
              <a:t>Transaction protection</a:t>
            </a:r>
          </a:p>
        </p:txBody>
      </p:sp>
      <p:sp>
        <p:nvSpPr>
          <p:cNvPr id="131" name="device mgt"/>
          <p:cNvSpPr txBox="1"/>
          <p:nvPr/>
        </p:nvSpPr>
        <p:spPr>
          <a:xfrm>
            <a:off x="6940500" y="1608281"/>
            <a:ext cx="1091709" cy="123111"/>
          </a:xfrm>
          <a:prstGeom prst="rect">
            <a:avLst/>
          </a:prstGeom>
          <a:noFill/>
          <a:ln>
            <a:noFill/>
            <a:prstDash val="solid"/>
          </a:ln>
          <a:effectLst>
            <a:softEdge rad="6350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Device management</a:t>
            </a:r>
          </a:p>
        </p:txBody>
      </p:sp>
      <p:sp>
        <p:nvSpPr>
          <p:cNvPr id="135" name="content mgt"/>
          <p:cNvSpPr txBox="1"/>
          <p:nvPr/>
        </p:nvSpPr>
        <p:spPr>
          <a:xfrm>
            <a:off x="7001141" y="1811012"/>
            <a:ext cx="847861" cy="123111"/>
          </a:xfrm>
          <a:prstGeom prst="rect">
            <a:avLst/>
          </a:prstGeom>
          <a:noFill/>
          <a:ln>
            <a:noFill/>
            <a:prstDash val="solid"/>
          </a:ln>
          <a:effectLst>
            <a:softEdge rad="63500"/>
          </a:effectLst>
        </p:spPr>
        <p:txBody>
          <a:bodyPr wrap="none" lIns="0" tIns="0" rIns="0" bIns="0" anchor="ctr">
            <a:spAutoFit/>
          </a:bodyPr>
          <a:lstStyle>
            <a:defPPr>
              <a:defRPr lang="en-US"/>
            </a:defPPr>
            <a:lvl1pPr defTabSz="855554">
              <a:lnSpc>
                <a:spcPct val="80000"/>
              </a:lnSpc>
              <a:defRPr sz="1000" b="0" i="0" spc="-36">
                <a:solidFill>
                  <a:srgbClr val="000000"/>
                </a:solidFill>
                <a:latin typeface="Arial"/>
                <a:ea typeface="ＭＳ Ｐゴシック"/>
                <a:cs typeface="Arial" panose="020B0604020202020204" pitchFamily="34" charset="0"/>
              </a:defRPr>
            </a:lvl1pPr>
          </a:lstStyle>
          <a:p>
            <a:pPr marL="0" marR="0" lvl="0" indent="0" defTabSz="855554" eaLnBrk="1" fontAlgn="auto" latinLnBrk="0" hangingPunct="1">
              <a:lnSpc>
                <a:spcPct val="80000"/>
              </a:lnSpc>
              <a:spcBef>
                <a:spcPts val="0"/>
              </a:spcBef>
              <a:spcAft>
                <a:spcPts val="0"/>
              </a:spcAft>
              <a:buClrTx/>
              <a:buSzTx/>
              <a:buFontTx/>
              <a:buNone/>
              <a:tabLst/>
              <a:defRPr/>
            </a:pPr>
            <a:r>
              <a:rPr kumimoji="0" lang="en-US" sz="1000" b="0" i="0" u="none" strike="noStrike" kern="0" cap="none" spc="-36" normalizeH="0" baseline="0" noProof="0" dirty="0">
                <a:ln>
                  <a:noFill/>
                </a:ln>
                <a:solidFill>
                  <a:schemeClr val="tx1"/>
                </a:solidFill>
                <a:effectLst/>
                <a:uLnTx/>
                <a:uFillTx/>
                <a:latin typeface="Arial"/>
                <a:ea typeface="ＭＳ Ｐゴシック"/>
                <a:cs typeface="Arial" panose="020B0604020202020204" pitchFamily="34" charset="0"/>
              </a:rPr>
              <a:t>Content security</a:t>
            </a:r>
          </a:p>
        </p:txBody>
      </p:sp>
      <p:grpSp>
        <p:nvGrpSpPr>
          <p:cNvPr id="44" name="Group 43"/>
          <p:cNvGrpSpPr/>
          <p:nvPr/>
        </p:nvGrpSpPr>
        <p:grpSpPr>
          <a:xfrm>
            <a:off x="1432949" y="961299"/>
            <a:ext cx="6489916" cy="3991701"/>
            <a:chOff x="1432949" y="932133"/>
            <a:chExt cx="6489916" cy="3991701"/>
          </a:xfrm>
        </p:grpSpPr>
        <p:grpSp>
          <p:nvGrpSpPr>
            <p:cNvPr id="46" name="Group 45"/>
            <p:cNvGrpSpPr/>
            <p:nvPr/>
          </p:nvGrpSpPr>
          <p:grpSpPr>
            <a:xfrm>
              <a:off x="2287905" y="4009434"/>
              <a:ext cx="930702" cy="914400"/>
              <a:chOff x="2287905" y="4009434"/>
              <a:chExt cx="930702" cy="914400"/>
            </a:xfrm>
          </p:grpSpPr>
          <p:sp>
            <p:nvSpPr>
              <p:cNvPr id="94" name="Oval 93"/>
              <p:cNvSpPr/>
              <p:nvPr/>
            </p:nvSpPr>
            <p:spPr bwMode="auto">
              <a:xfrm rot="60000" flipH="1">
                <a:off x="2304207" y="4009434"/>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Data</a:t>
                </a:r>
              </a:p>
            </p:txBody>
          </p:sp>
          <p:grpSp>
            <p:nvGrpSpPr>
              <p:cNvPr id="95" name="Group 94"/>
              <p:cNvGrpSpPr/>
              <p:nvPr/>
            </p:nvGrpSpPr>
            <p:grpSpPr>
              <a:xfrm>
                <a:off x="2287905" y="4344194"/>
                <a:ext cx="47843" cy="210526"/>
                <a:chOff x="2276475" y="4069874"/>
                <a:chExt cx="47843" cy="210526"/>
              </a:xfrm>
              <a:solidFill>
                <a:srgbClr val="FF5A06"/>
              </a:solidFill>
            </p:grpSpPr>
            <p:sp>
              <p:nvSpPr>
                <p:cNvPr id="96" name="Oval 95"/>
                <p:cNvSpPr/>
                <p:nvPr/>
              </p:nvSpPr>
              <p:spPr bwMode="auto">
                <a:xfrm rot="3294807" flipH="1" flipV="1">
                  <a:off x="2278598" y="4069874"/>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97" name="Oval 96"/>
                <p:cNvSpPr/>
                <p:nvPr/>
              </p:nvSpPr>
              <p:spPr bwMode="auto">
                <a:xfrm rot="3294807" flipH="1" flipV="1">
                  <a:off x="2276475" y="4234680"/>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47" name="Group 46"/>
            <p:cNvGrpSpPr/>
            <p:nvPr/>
          </p:nvGrpSpPr>
          <p:grpSpPr>
            <a:xfrm>
              <a:off x="5989727" y="1470483"/>
              <a:ext cx="921149" cy="914400"/>
              <a:chOff x="5989727" y="1470483"/>
              <a:chExt cx="921149" cy="914400"/>
            </a:xfrm>
          </p:grpSpPr>
          <p:sp>
            <p:nvSpPr>
              <p:cNvPr id="89" name="Oval 88"/>
              <p:cNvSpPr/>
              <p:nvPr/>
            </p:nvSpPr>
            <p:spPr bwMode="auto">
              <a:xfrm rot="60000" flipH="1">
                <a:off x="5989727" y="1470483"/>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Mobile</a:t>
                </a:r>
              </a:p>
            </p:txBody>
          </p:sp>
          <p:grpSp>
            <p:nvGrpSpPr>
              <p:cNvPr id="90" name="Group 89"/>
              <p:cNvGrpSpPr/>
              <p:nvPr/>
            </p:nvGrpSpPr>
            <p:grpSpPr>
              <a:xfrm>
                <a:off x="6694569" y="1530913"/>
                <a:ext cx="216307" cy="317886"/>
                <a:chOff x="6694569" y="1530913"/>
                <a:chExt cx="216307" cy="317886"/>
              </a:xfrm>
            </p:grpSpPr>
            <p:sp>
              <p:nvSpPr>
                <p:cNvPr id="91" name="Oval 90"/>
                <p:cNvSpPr/>
                <p:nvPr/>
              </p:nvSpPr>
              <p:spPr bwMode="auto">
                <a:xfrm rot="2045580">
                  <a:off x="6694569" y="1530913"/>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92" name="Oval 91"/>
                <p:cNvSpPr/>
                <p:nvPr/>
              </p:nvSpPr>
              <p:spPr bwMode="auto">
                <a:xfrm rot="2045580">
                  <a:off x="6865156" y="1803079"/>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93" name="Oval 92"/>
                <p:cNvSpPr/>
                <p:nvPr/>
              </p:nvSpPr>
              <p:spPr bwMode="auto">
                <a:xfrm rot="2045580">
                  <a:off x="6808562" y="1648280"/>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48" name="Group 47"/>
            <p:cNvGrpSpPr/>
            <p:nvPr/>
          </p:nvGrpSpPr>
          <p:grpSpPr>
            <a:xfrm>
              <a:off x="5963494" y="4009434"/>
              <a:ext cx="933787" cy="914400"/>
              <a:chOff x="5963494" y="4009434"/>
              <a:chExt cx="933787" cy="914400"/>
            </a:xfrm>
          </p:grpSpPr>
          <p:sp>
            <p:nvSpPr>
              <p:cNvPr id="83" name="Oval 82"/>
              <p:cNvSpPr/>
              <p:nvPr/>
            </p:nvSpPr>
            <p:spPr bwMode="auto">
              <a:xfrm rot="60000" flipH="1">
                <a:off x="5963494" y="4009434"/>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Identity</a:t>
                </a:r>
                <a:b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b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and</a:t>
                </a:r>
                <a:b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b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Access</a:t>
                </a:r>
              </a:p>
            </p:txBody>
          </p:sp>
          <p:grpSp>
            <p:nvGrpSpPr>
              <p:cNvPr id="84" name="Group 83"/>
              <p:cNvGrpSpPr/>
              <p:nvPr/>
            </p:nvGrpSpPr>
            <p:grpSpPr>
              <a:xfrm>
                <a:off x="6676762" y="4296517"/>
                <a:ext cx="220519" cy="559065"/>
                <a:chOff x="6676762" y="4296517"/>
                <a:chExt cx="220519" cy="559065"/>
              </a:xfrm>
            </p:grpSpPr>
            <p:sp>
              <p:nvSpPr>
                <p:cNvPr id="85" name="Oval 84"/>
                <p:cNvSpPr/>
                <p:nvPr/>
              </p:nvSpPr>
              <p:spPr bwMode="auto">
                <a:xfrm rot="3089678" flipH="1">
                  <a:off x="6833465" y="4296517"/>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86" name="Oval 85"/>
                <p:cNvSpPr/>
                <p:nvPr/>
              </p:nvSpPr>
              <p:spPr bwMode="auto">
                <a:xfrm rot="3089678" flipH="1">
                  <a:off x="6851561" y="4487687"/>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87" name="Oval 86"/>
                <p:cNvSpPr/>
                <p:nvPr/>
              </p:nvSpPr>
              <p:spPr bwMode="auto">
                <a:xfrm rot="3089678" flipH="1">
                  <a:off x="6801314" y="4662813"/>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88" name="Oval 87"/>
                <p:cNvSpPr/>
                <p:nvPr/>
              </p:nvSpPr>
              <p:spPr bwMode="auto">
                <a:xfrm rot="3089678" flipH="1">
                  <a:off x="6676762" y="4809862"/>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49" name="Group 48"/>
            <p:cNvGrpSpPr/>
            <p:nvPr/>
          </p:nvGrpSpPr>
          <p:grpSpPr>
            <a:xfrm>
              <a:off x="1432949" y="2754280"/>
              <a:ext cx="925231" cy="914400"/>
              <a:chOff x="1432949" y="2754280"/>
              <a:chExt cx="925231" cy="914400"/>
            </a:xfrm>
          </p:grpSpPr>
          <p:sp>
            <p:nvSpPr>
              <p:cNvPr id="79" name="Oval 78"/>
              <p:cNvSpPr/>
              <p:nvPr/>
            </p:nvSpPr>
            <p:spPr bwMode="auto">
              <a:xfrm rot="60000" flipH="1">
                <a:off x="1443780" y="2754280"/>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Applications</a:t>
                </a:r>
              </a:p>
            </p:txBody>
          </p:sp>
          <p:grpSp>
            <p:nvGrpSpPr>
              <p:cNvPr id="80" name="Group 79"/>
              <p:cNvGrpSpPr/>
              <p:nvPr/>
            </p:nvGrpSpPr>
            <p:grpSpPr>
              <a:xfrm>
                <a:off x="1432949" y="3111055"/>
                <a:ext cx="45720" cy="227067"/>
                <a:chOff x="1432949" y="3111055"/>
                <a:chExt cx="45720" cy="227067"/>
              </a:xfrm>
            </p:grpSpPr>
            <p:sp>
              <p:nvSpPr>
                <p:cNvPr id="81" name="Oval 80"/>
                <p:cNvSpPr/>
                <p:nvPr/>
              </p:nvSpPr>
              <p:spPr bwMode="auto">
                <a:xfrm rot="3294807" flipH="1" flipV="1">
                  <a:off x="1432949" y="3111055"/>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82" name="Oval 81"/>
                <p:cNvSpPr/>
                <p:nvPr/>
              </p:nvSpPr>
              <p:spPr bwMode="auto">
                <a:xfrm rot="3294807" flipH="1" flipV="1">
                  <a:off x="1432949" y="3292402"/>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50" name="Group 49"/>
            <p:cNvGrpSpPr/>
            <p:nvPr/>
          </p:nvGrpSpPr>
          <p:grpSpPr>
            <a:xfrm>
              <a:off x="2273300" y="1466021"/>
              <a:ext cx="929380" cy="914400"/>
              <a:chOff x="2273300" y="1466021"/>
              <a:chExt cx="929380" cy="914400"/>
            </a:xfrm>
          </p:grpSpPr>
          <p:sp>
            <p:nvSpPr>
              <p:cNvPr id="72" name="Oval 71"/>
              <p:cNvSpPr/>
              <p:nvPr/>
            </p:nvSpPr>
            <p:spPr bwMode="auto">
              <a:xfrm rot="60000" flipH="1">
                <a:off x="2288280" y="1466021"/>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Network</a:t>
                </a:r>
              </a:p>
            </p:txBody>
          </p:sp>
          <p:grpSp>
            <p:nvGrpSpPr>
              <p:cNvPr id="73" name="Group 72"/>
              <p:cNvGrpSpPr/>
              <p:nvPr/>
            </p:nvGrpSpPr>
            <p:grpSpPr>
              <a:xfrm>
                <a:off x="2273300" y="1478246"/>
                <a:ext cx="312289" cy="739174"/>
                <a:chOff x="2273300" y="1478246"/>
                <a:chExt cx="312289" cy="739174"/>
              </a:xfrm>
            </p:grpSpPr>
            <p:sp>
              <p:nvSpPr>
                <p:cNvPr id="74" name="Oval 73"/>
                <p:cNvSpPr/>
                <p:nvPr/>
              </p:nvSpPr>
              <p:spPr bwMode="auto">
                <a:xfrm>
                  <a:off x="2539869" y="1478246"/>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5" name="Oval 74"/>
                <p:cNvSpPr/>
                <p:nvPr/>
              </p:nvSpPr>
              <p:spPr bwMode="auto">
                <a:xfrm>
                  <a:off x="2386045" y="1590823"/>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6" name="Oval 75"/>
                <p:cNvSpPr/>
                <p:nvPr/>
              </p:nvSpPr>
              <p:spPr bwMode="auto">
                <a:xfrm>
                  <a:off x="2287427" y="1758350"/>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7" name="Oval 76"/>
                <p:cNvSpPr/>
                <p:nvPr/>
              </p:nvSpPr>
              <p:spPr bwMode="auto">
                <a:xfrm>
                  <a:off x="2273300" y="1977412"/>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8" name="Oval 77"/>
                <p:cNvSpPr/>
                <p:nvPr/>
              </p:nvSpPr>
              <p:spPr bwMode="auto">
                <a:xfrm>
                  <a:off x="2354580" y="2171700"/>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52" name="Group 51"/>
            <p:cNvGrpSpPr/>
            <p:nvPr/>
          </p:nvGrpSpPr>
          <p:grpSpPr>
            <a:xfrm>
              <a:off x="4114800" y="932133"/>
              <a:ext cx="926585" cy="914400"/>
              <a:chOff x="4114800" y="932133"/>
              <a:chExt cx="926585" cy="914400"/>
            </a:xfrm>
          </p:grpSpPr>
          <p:sp>
            <p:nvSpPr>
              <p:cNvPr id="67" name="Oval 66"/>
              <p:cNvSpPr/>
              <p:nvPr/>
            </p:nvSpPr>
            <p:spPr bwMode="auto">
              <a:xfrm rot="60000" flipH="1">
                <a:off x="4114800" y="932133"/>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Endpoint</a:t>
                </a:r>
              </a:p>
            </p:txBody>
          </p:sp>
          <p:grpSp>
            <p:nvGrpSpPr>
              <p:cNvPr id="68" name="Group 67"/>
              <p:cNvGrpSpPr/>
              <p:nvPr/>
            </p:nvGrpSpPr>
            <p:grpSpPr>
              <a:xfrm>
                <a:off x="4825078" y="1000150"/>
                <a:ext cx="216307" cy="317886"/>
                <a:chOff x="4825078" y="1000150"/>
                <a:chExt cx="216307" cy="317886"/>
              </a:xfrm>
            </p:grpSpPr>
            <p:sp>
              <p:nvSpPr>
                <p:cNvPr id="69" name="Oval 68"/>
                <p:cNvSpPr/>
                <p:nvPr/>
              </p:nvSpPr>
              <p:spPr bwMode="auto">
                <a:xfrm rot="2045580">
                  <a:off x="4825078" y="1000150"/>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0" name="Oval 69"/>
                <p:cNvSpPr/>
                <p:nvPr/>
              </p:nvSpPr>
              <p:spPr bwMode="auto">
                <a:xfrm rot="2045580">
                  <a:off x="4995665" y="1272316"/>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71" name="Oval 70"/>
                <p:cNvSpPr/>
                <p:nvPr/>
              </p:nvSpPr>
              <p:spPr bwMode="auto">
                <a:xfrm rot="2045580">
                  <a:off x="4939071" y="1117517"/>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53" name="Group 52"/>
            <p:cNvGrpSpPr/>
            <p:nvPr/>
          </p:nvGrpSpPr>
          <p:grpSpPr>
            <a:xfrm>
              <a:off x="7008465" y="2754280"/>
              <a:ext cx="914400" cy="914400"/>
              <a:chOff x="7008465" y="2754280"/>
              <a:chExt cx="914400" cy="914400"/>
            </a:xfrm>
          </p:grpSpPr>
          <p:sp>
            <p:nvSpPr>
              <p:cNvPr id="63" name="Oval 62"/>
              <p:cNvSpPr/>
              <p:nvPr/>
            </p:nvSpPr>
            <p:spPr bwMode="auto">
              <a:xfrm rot="60000" flipH="1">
                <a:off x="7008465" y="2754280"/>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Advanced</a:t>
                </a:r>
                <a:b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b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Fraud</a:t>
                </a:r>
              </a:p>
            </p:txBody>
          </p:sp>
          <p:grpSp>
            <p:nvGrpSpPr>
              <p:cNvPr id="64" name="Group 63"/>
              <p:cNvGrpSpPr/>
              <p:nvPr/>
            </p:nvGrpSpPr>
            <p:grpSpPr>
              <a:xfrm>
                <a:off x="7606616" y="2757615"/>
                <a:ext cx="215131" cy="163087"/>
                <a:chOff x="7606616" y="2757615"/>
                <a:chExt cx="215131" cy="163087"/>
              </a:xfrm>
            </p:grpSpPr>
            <p:sp>
              <p:nvSpPr>
                <p:cNvPr id="65" name="Oval 64"/>
                <p:cNvSpPr/>
                <p:nvPr/>
              </p:nvSpPr>
              <p:spPr bwMode="auto">
                <a:xfrm rot="2045580">
                  <a:off x="7606616" y="2757615"/>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66" name="Oval 65"/>
                <p:cNvSpPr/>
                <p:nvPr/>
              </p:nvSpPr>
              <p:spPr bwMode="auto">
                <a:xfrm rot="2045580">
                  <a:off x="7776027" y="2874982"/>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nvGrpSpPr>
            <p:cNvPr id="54" name="Group 53"/>
            <p:cNvGrpSpPr/>
            <p:nvPr/>
          </p:nvGrpSpPr>
          <p:grpSpPr>
            <a:xfrm>
              <a:off x="4114800" y="2606201"/>
              <a:ext cx="947279" cy="940602"/>
              <a:chOff x="4114800" y="2606201"/>
              <a:chExt cx="947279" cy="940602"/>
            </a:xfrm>
          </p:grpSpPr>
          <p:sp>
            <p:nvSpPr>
              <p:cNvPr id="55" name="Oval 54"/>
              <p:cNvSpPr/>
              <p:nvPr/>
            </p:nvSpPr>
            <p:spPr bwMode="auto">
              <a:xfrm flipH="1">
                <a:off x="4114800" y="2606201"/>
                <a:ext cx="914400" cy="914400"/>
              </a:xfrm>
              <a:prstGeom prst="ellipse">
                <a:avLst/>
              </a:prstGeom>
              <a:solidFill>
                <a:schemeClr val="bg1"/>
              </a:solidFill>
              <a:ln w="19050">
                <a:solidFill>
                  <a:schemeClr val="accent2"/>
                </a:solidFill>
              </a:ln>
              <a:effectLst/>
              <a:extLst/>
            </p:spPr>
            <p:txBody>
              <a:bodyPr wrap="none" anchor="ctr" anchorCtr="1"/>
              <a:lstStyle/>
              <a:p>
                <a:pPr marL="0" marR="0" lvl="0" indent="0" algn="ctr" defTabSz="855554" eaLnBrk="1" fontAlgn="auto" latinLnBrk="0" hangingPunct="1">
                  <a:lnSpc>
                    <a:spcPct val="90000"/>
                  </a:lnSpc>
                  <a:spcBef>
                    <a:spcPts val="281"/>
                  </a:spcBef>
                  <a:spcAft>
                    <a:spcPts val="0"/>
                  </a:spcAft>
                  <a:buClrTx/>
                  <a:buSzTx/>
                  <a:buFontTx/>
                  <a:buNone/>
                  <a:tabLst/>
                  <a:defRPr/>
                </a:pPr>
                <a:endParaRPr kumimoji="0" lang="en-US" sz="1000" b="1" i="0" u="none" strike="noStrike" kern="0" cap="none" spc="-36" normalizeH="0" baseline="0" noProof="0" dirty="0">
                  <a:ln>
                    <a:noFill/>
                  </a:ln>
                  <a:effectLst/>
                  <a:uLnTx/>
                  <a:uFillTx/>
                  <a:ea typeface="ＭＳ Ｐゴシック"/>
                  <a:cs typeface="Arial" panose="020B0604020202020204" pitchFamily="34" charset="0"/>
                </a:endParaRPr>
              </a:p>
            </p:txBody>
          </p:sp>
          <p:pic>
            <p:nvPicPr>
              <p:cNvPr id="56" name="Picture 55"/>
              <p:cNvPicPr>
                <a:picLocks noChangeAspect="1"/>
              </p:cNvPicPr>
              <p:nvPr/>
            </p:nvPicPr>
            <p:blipFill>
              <a:blip r:embed="rId5"/>
              <a:stretch>
                <a:fillRect/>
              </a:stretch>
            </p:blipFill>
            <p:spPr>
              <a:xfrm>
                <a:off x="4200112" y="2671340"/>
                <a:ext cx="743776" cy="780356"/>
              </a:xfrm>
              <a:prstGeom prst="rect">
                <a:avLst/>
              </a:prstGeom>
              <a:ln>
                <a:noFill/>
              </a:ln>
            </p:spPr>
          </p:pic>
          <p:sp>
            <p:nvSpPr>
              <p:cNvPr id="57" name="TextBox 56"/>
              <p:cNvSpPr txBox="1"/>
              <p:nvPr/>
            </p:nvSpPr>
            <p:spPr bwMode="auto">
              <a:xfrm>
                <a:off x="4193680" y="2932770"/>
                <a:ext cx="756640" cy="276999"/>
              </a:xfrm>
              <a:prstGeom prst="rect">
                <a:avLst/>
              </a:prstGeom>
              <a:noFill/>
              <a:ln w="19050">
                <a:noFill/>
              </a:ln>
            </p:spPr>
            <p:txBody>
              <a:bodyPr wrap="square" lIns="0" tIns="0" rIns="0" bIns="0">
                <a:spAutoFit/>
              </a:bodyPr>
              <a:lstStyle/>
              <a:p>
                <a:pPr marL="0" marR="0" lvl="0" indent="0" algn="ctr" defTabSz="855554" eaLnBrk="1" fontAlgn="auto" latinLnBrk="0" hangingPunct="1">
                  <a:lnSpc>
                    <a:spcPct val="90000"/>
                  </a:lnSpc>
                  <a:spcBef>
                    <a:spcPts val="0"/>
                  </a:spcBef>
                  <a:spcAft>
                    <a:spcPts val="0"/>
                  </a:spcAft>
                  <a:buClrTx/>
                  <a:buSzTx/>
                  <a:buFontTx/>
                  <a:buNone/>
                  <a:tabLst/>
                  <a:defRPr/>
                </a:pPr>
                <a:r>
                  <a:rPr kumimoji="0" lang="en-US" sz="1000" b="1" i="0" u="none" strike="noStrike" kern="0" cap="none" spc="-36" normalizeH="0" baseline="0" noProof="0" dirty="0">
                    <a:ln>
                      <a:noFill/>
                    </a:ln>
                    <a:solidFill>
                      <a:schemeClr val="accent2"/>
                    </a:solidFill>
                    <a:effectLst/>
                    <a:uLnTx/>
                    <a:uFillTx/>
                    <a:ea typeface="ＭＳ Ｐゴシック"/>
                    <a:cs typeface="Arial" panose="020B0604020202020204" pitchFamily="34" charset="0"/>
                  </a:rPr>
                  <a:t>Security Intelligence</a:t>
                </a:r>
              </a:p>
            </p:txBody>
          </p:sp>
          <p:grpSp>
            <p:nvGrpSpPr>
              <p:cNvPr id="58" name="Group 57"/>
              <p:cNvGrpSpPr/>
              <p:nvPr/>
            </p:nvGrpSpPr>
            <p:grpSpPr>
              <a:xfrm>
                <a:off x="4549140" y="2828404"/>
                <a:ext cx="512939" cy="718399"/>
                <a:chOff x="4549140" y="2828404"/>
                <a:chExt cx="512939" cy="718399"/>
              </a:xfrm>
            </p:grpSpPr>
            <p:sp>
              <p:nvSpPr>
                <p:cNvPr id="59" name="Oval 58"/>
                <p:cNvSpPr/>
                <p:nvPr/>
              </p:nvSpPr>
              <p:spPr bwMode="auto">
                <a:xfrm rot="3089678" flipH="1">
                  <a:off x="4549140" y="3501083"/>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60" name="Oval 59"/>
                <p:cNvSpPr/>
                <p:nvPr/>
              </p:nvSpPr>
              <p:spPr bwMode="auto">
                <a:xfrm rot="3089678" flipH="1">
                  <a:off x="4960620" y="2828404"/>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61" name="Oval 60"/>
                <p:cNvSpPr/>
                <p:nvPr/>
              </p:nvSpPr>
              <p:spPr bwMode="auto">
                <a:xfrm rot="3089678" flipH="1">
                  <a:off x="5016359" y="3034196"/>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sp>
              <p:nvSpPr>
                <p:cNvPr id="62" name="Oval 61"/>
                <p:cNvSpPr/>
                <p:nvPr/>
              </p:nvSpPr>
              <p:spPr bwMode="auto">
                <a:xfrm rot="3089678" flipH="1">
                  <a:off x="4960620" y="3251552"/>
                  <a:ext cx="45720" cy="45720"/>
                </a:xfrm>
                <a:prstGeom prst="ellipse">
                  <a:avLst/>
                </a:prstGeom>
                <a:solidFill>
                  <a:schemeClr val="accent2"/>
                </a:solidFill>
                <a:ln w="19050">
                  <a:solidFill>
                    <a:schemeClr val="accent2"/>
                  </a:solidFill>
                </a:ln>
                <a:effectLs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ea typeface="ＭＳ Ｐゴシック" charset="0"/>
                    <a:cs typeface="Arial" panose="020B0604020202020204" pitchFamily="34" charset="0"/>
                  </a:endParaRPr>
                </a:p>
              </p:txBody>
            </p:sp>
          </p:grpSp>
        </p:grpSp>
      </p:grpSp>
      <p:sp>
        <p:nvSpPr>
          <p:cNvPr id="120" name="Oval 119"/>
          <p:cNvSpPr/>
          <p:nvPr/>
        </p:nvSpPr>
        <p:spPr bwMode="auto">
          <a:xfrm>
            <a:off x="4807759" y="2237343"/>
            <a:ext cx="2060569" cy="1770939"/>
          </a:xfrm>
          <a:prstGeom prst="ellipse">
            <a:avLst/>
          </a:prstGeom>
          <a:solidFill>
            <a:srgbClr val="FFFFFF">
              <a:alpha val="74902"/>
            </a:srgbClr>
          </a:solidFill>
          <a:ln w="19050">
            <a:noFill/>
          </a:ln>
          <a:effectLst>
            <a:softEdge rad="317500"/>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charset="0"/>
              <a:ea typeface="ＭＳ Ｐゴシック" charset="0"/>
            </a:endParaRPr>
          </a:p>
        </p:txBody>
      </p:sp>
      <p:sp>
        <p:nvSpPr>
          <p:cNvPr id="29" name="log and flow"/>
          <p:cNvSpPr txBox="1"/>
          <p:nvPr/>
        </p:nvSpPr>
        <p:spPr>
          <a:xfrm>
            <a:off x="5085892" y="2687851"/>
            <a:ext cx="791883" cy="2769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Log, flow and </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data analysis</a:t>
            </a:r>
          </a:p>
        </p:txBody>
      </p:sp>
      <p:sp>
        <p:nvSpPr>
          <p:cNvPr id="30" name="vuln assess"/>
          <p:cNvSpPr txBox="1"/>
          <p:nvPr/>
        </p:nvSpPr>
        <p:spPr>
          <a:xfrm>
            <a:off x="5085892" y="3221041"/>
            <a:ext cx="695703" cy="2769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338"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Vulnerability</a:t>
            </a:r>
            <a:br>
              <a:rPr kumimoji="0" lang="en-US" sz="1000" b="0" i="0" u="none" strike="noStrike" kern="0" cap="none" spc="0" normalizeH="0" baseline="0" noProof="0" dirty="0">
                <a:ln>
                  <a:noFill/>
                </a:ln>
                <a:solidFill>
                  <a:schemeClr val="tx1"/>
                </a:solidFill>
                <a:effectLst/>
                <a:uLnTx/>
                <a:uFillTx/>
                <a:cs typeface="Arial" panose="020B0604020202020204" pitchFamily="34" charset="0"/>
              </a:rPr>
            </a:br>
            <a:r>
              <a:rPr kumimoji="0" lang="en-US" sz="1000" b="0" i="0" u="none" strike="noStrike" kern="0" cap="none" spc="0" normalizeH="0" baseline="0" noProof="0" dirty="0">
                <a:ln>
                  <a:noFill/>
                </a:ln>
                <a:solidFill>
                  <a:schemeClr val="tx1"/>
                </a:solidFill>
                <a:effectLst/>
                <a:uLnTx/>
                <a:uFillTx/>
                <a:cs typeface="Arial" panose="020B0604020202020204" pitchFamily="34" charset="0"/>
              </a:rPr>
              <a:t>assessment</a:t>
            </a:r>
          </a:p>
        </p:txBody>
      </p:sp>
      <p:sp>
        <p:nvSpPr>
          <p:cNvPr id="31" name="anomaly detection"/>
          <p:cNvSpPr txBox="1"/>
          <p:nvPr/>
        </p:nvSpPr>
        <p:spPr>
          <a:xfrm>
            <a:off x="5154739" y="3019078"/>
            <a:ext cx="1048364" cy="138499"/>
          </a:xfrm>
          <a:prstGeom prst="rect">
            <a:avLst/>
          </a:prstGeom>
          <a:noFill/>
          <a:ln>
            <a:noFill/>
            <a:prstDash val="solid"/>
          </a:ln>
          <a:effectLst>
            <a:softEdge rad="31750"/>
          </a:effectLst>
        </p:spPr>
        <p:txBody>
          <a:bodyPr wrap="none" lIns="0" tIns="0" rIns="0" bIns="0" anchor="ctr">
            <a:spAutoFit/>
          </a:bodyPr>
          <a:lstStyle>
            <a:defPPr>
              <a:defRPr lang="en-US"/>
            </a:defPPr>
            <a:lvl1pPr algn="r">
              <a:lnSpc>
                <a:spcPct val="80000"/>
              </a:lnSpc>
              <a:defRPr sz="900" b="1" i="0">
                <a:solidFill>
                  <a:schemeClr val="bg2"/>
                </a:solidFill>
              </a:defRPr>
            </a:lvl1p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tx1"/>
                </a:solidFill>
                <a:effectLst/>
                <a:uLnTx/>
                <a:uFillTx/>
                <a:cs typeface="Arial" panose="020B0604020202020204" pitchFamily="34" charset="0"/>
              </a:rPr>
              <a:t>Anomaly detection</a:t>
            </a:r>
          </a:p>
        </p:txBody>
      </p:sp>
    </p:spTree>
    <p:extLst>
      <p:ext uri="{BB962C8B-B14F-4D97-AF65-F5344CB8AC3E}">
        <p14:creationId xmlns:p14="http://schemas.microsoft.com/office/powerpoint/2010/main" val="1656498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IBM Biztonsági Stratégia</a:t>
            </a:r>
            <a:endParaRPr lang="hu-HU" dirty="0"/>
          </a:p>
        </p:txBody>
      </p:sp>
      <p:sp>
        <p:nvSpPr>
          <p:cNvPr id="24" name="Rectangle 23"/>
          <p:cNvSpPr/>
          <p:nvPr/>
        </p:nvSpPr>
        <p:spPr bwMode="auto">
          <a:xfrm>
            <a:off x="472527" y="2910595"/>
            <a:ext cx="8209396" cy="2118605"/>
          </a:xfrm>
          <a:prstGeom prst="rect">
            <a:avLst/>
          </a:prstGeom>
          <a:solidFill>
            <a:schemeClr val="bg1">
              <a:lumMod val="95000"/>
            </a:schemeClr>
          </a:solidFill>
          <a:ln w="6350">
            <a:solidFill>
              <a:schemeClr val="bg1">
                <a:lumMod val="85000"/>
              </a:schemeClr>
            </a:solidFill>
          </a:ln>
          <a:effectLst/>
          <a:ex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lvl="0" algn="ctr" defTabSz="457200" fontAlgn="auto">
              <a:lnSpc>
                <a:spcPct val="90000"/>
              </a:lnSpc>
              <a:spcBef>
                <a:spcPts val="0"/>
              </a:spcBef>
              <a:spcAft>
                <a:spcPts val="0"/>
              </a:spcAft>
              <a:defRPr/>
            </a:pPr>
            <a:r>
              <a:rPr lang="en-US" sz="1400" b="1" spc="-30" dirty="0">
                <a:cs typeface="Arial" pitchFamily="34" charset="0"/>
              </a:rPr>
              <a:t>IBM Security Capability Framework</a:t>
            </a:r>
          </a:p>
        </p:txBody>
      </p:sp>
      <p:sp>
        <p:nvSpPr>
          <p:cNvPr id="124" name="TextBox 123"/>
          <p:cNvSpPr txBox="1"/>
          <p:nvPr/>
        </p:nvSpPr>
        <p:spPr>
          <a:xfrm>
            <a:off x="372587" y="2529176"/>
            <a:ext cx="557101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1" u="none" strike="noStrike" kern="0" cap="none" spc="-30" normalizeH="0" baseline="0" dirty="0" smtClean="0">
                <a:ln>
                  <a:noFill/>
                </a:ln>
                <a:effectLst/>
                <a:uLnTx/>
                <a:uFillTx/>
                <a:cs typeface="Arial" pitchFamily="34" charset="0"/>
              </a:rPr>
              <a:t>VEZETŐ megoldások minden szegmensben</a:t>
            </a:r>
            <a:endParaRPr kumimoji="0" lang="hu-HU" sz="1800" b="1" u="none" strike="noStrike" kern="0" cap="none" spc="-30" normalizeH="0" baseline="0" dirty="0">
              <a:ln>
                <a:noFill/>
              </a:ln>
              <a:effectLst/>
              <a:uLnTx/>
              <a:uFillTx/>
            </a:endParaRPr>
          </a:p>
        </p:txBody>
      </p:sp>
      <p:sp>
        <p:nvSpPr>
          <p:cNvPr id="121" name="TextBox 120"/>
          <p:cNvSpPr txBox="1"/>
          <p:nvPr/>
        </p:nvSpPr>
        <p:spPr>
          <a:xfrm>
            <a:off x="372586" y="714795"/>
            <a:ext cx="412321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1" u="none" strike="noStrike" kern="0" cap="none" spc="-30" normalizeH="0" baseline="0" smtClean="0">
                <a:ln>
                  <a:noFill/>
                </a:ln>
                <a:effectLst/>
                <a:uLnTx/>
                <a:uFillTx/>
                <a:cs typeface="Arial" pitchFamily="34" charset="0"/>
              </a:rPr>
              <a:t>TÁMOGATNI az </a:t>
            </a:r>
            <a:r>
              <a:rPr kumimoji="0" lang="hu-HU" sz="1800" b="1" u="none" strike="noStrike" kern="0" cap="none" spc="-30" normalizeH="0" baseline="0" dirty="0" smtClean="0">
                <a:ln>
                  <a:noFill/>
                </a:ln>
                <a:effectLst/>
                <a:uLnTx/>
                <a:uFillTx/>
                <a:cs typeface="Arial" pitchFamily="34" charset="0"/>
              </a:rPr>
              <a:t>IT Biztonsági vezetőt</a:t>
            </a:r>
            <a:endParaRPr kumimoji="0" lang="hu-HU" sz="1800" b="1" u="none" strike="noStrike" kern="0" cap="none" spc="-30" normalizeH="0" baseline="0" dirty="0">
              <a:ln>
                <a:noFill/>
              </a:ln>
              <a:effectLst/>
              <a:uLnTx/>
              <a:uFillTx/>
            </a:endParaRPr>
          </a:p>
        </p:txBody>
      </p:sp>
      <p:grpSp>
        <p:nvGrpSpPr>
          <p:cNvPr id="5" name="Group 4"/>
          <p:cNvGrpSpPr/>
          <p:nvPr/>
        </p:nvGrpSpPr>
        <p:grpSpPr>
          <a:xfrm>
            <a:off x="471448" y="1093483"/>
            <a:ext cx="3818398" cy="1239995"/>
            <a:chOff x="683747" y="1093483"/>
            <a:chExt cx="3818398" cy="1239995"/>
          </a:xfrm>
        </p:grpSpPr>
        <p:sp>
          <p:nvSpPr>
            <p:cNvPr id="38" name="Rectangle 37"/>
            <p:cNvSpPr/>
            <p:nvPr/>
          </p:nvSpPr>
          <p:spPr bwMode="auto">
            <a:xfrm>
              <a:off x="683747" y="1093483"/>
              <a:ext cx="3806486" cy="1239995"/>
            </a:xfrm>
            <a:prstGeom prst="rect">
              <a:avLst/>
            </a:prstGeom>
            <a:solidFill>
              <a:schemeClr val="bg1">
                <a:lumMod val="95000"/>
              </a:schemeClr>
            </a:solidFill>
            <a:ln w="6350">
              <a:solidFill>
                <a:schemeClr val="bg1">
                  <a:lumMod val="85000"/>
                </a:schemeClr>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charset="0"/>
                <a:ea typeface="ＭＳ Ｐゴシック" charset="0"/>
              </a:endParaRPr>
            </a:p>
          </p:txBody>
        </p:sp>
        <p:sp>
          <p:nvSpPr>
            <p:cNvPr id="122" name="TextBox 121"/>
            <p:cNvSpPr txBox="1"/>
            <p:nvPr/>
          </p:nvSpPr>
          <p:spPr>
            <a:xfrm>
              <a:off x="1431084" y="1220339"/>
              <a:ext cx="3071061" cy="1028487"/>
            </a:xfrm>
            <a:prstGeom prst="rect">
              <a:avLst/>
            </a:prstGeom>
            <a:noFill/>
            <a:ln>
              <a:noFill/>
            </a:ln>
          </p:spPr>
          <p:txBody>
            <a:bodyPr wrap="square" rtlCol="0">
              <a:spAutoFit/>
            </a:bodyPr>
            <a:lstStyle/>
            <a:p>
              <a:pPr>
                <a:lnSpc>
                  <a:spcPts val="1600"/>
                </a:lnSpc>
                <a:spcBef>
                  <a:spcPts val="600"/>
                </a:spcBef>
              </a:pPr>
              <a:r>
                <a:rPr lang="en-US" sz="1400" b="1" spc="-20" dirty="0">
                  <a:cs typeface="Arial" pitchFamily="34" charset="0"/>
                </a:rPr>
                <a:t>CISO, CIO, </a:t>
              </a:r>
              <a:r>
                <a:rPr lang="hu-HU" sz="1400" b="1" spc="-20" dirty="0" smtClean="0">
                  <a:cs typeface="Arial" pitchFamily="34" charset="0"/>
                </a:rPr>
                <a:t>és </a:t>
              </a:r>
              <a:r>
                <a:rPr lang="hu-HU" sz="1400" b="1" spc="-20" dirty="0" smtClean="0">
                  <a:cs typeface="Arial" pitchFamily="34" charset="0"/>
                </a:rPr>
                <a:t>üzleti vezetők</a:t>
              </a:r>
              <a:endParaRPr lang="hu-HU" sz="1400" b="1" spc="-20" dirty="0" smtClean="0">
                <a:cs typeface="Arial" pitchFamily="34" charset="0"/>
              </a:endParaRPr>
            </a:p>
            <a:p>
              <a:pPr marL="122238" indent="-122238">
                <a:lnSpc>
                  <a:spcPts val="1600"/>
                </a:lnSpc>
                <a:spcBef>
                  <a:spcPts val="300"/>
                </a:spcBef>
                <a:buFont typeface="Arial" panose="020B0604020202020204" pitchFamily="34" charset="0"/>
                <a:buChar char="•"/>
              </a:pPr>
              <a:r>
                <a:rPr lang="hu-HU" spc="-20" dirty="0" smtClean="0">
                  <a:cs typeface="Arial" pitchFamily="34" charset="0"/>
                </a:rPr>
                <a:t>Stratégia és vezetés</a:t>
              </a:r>
            </a:p>
            <a:p>
              <a:pPr marL="122238" indent="-122238">
                <a:lnSpc>
                  <a:spcPts val="1600"/>
                </a:lnSpc>
                <a:spcBef>
                  <a:spcPts val="300"/>
                </a:spcBef>
                <a:buFont typeface="Arial" panose="020B0604020202020204" pitchFamily="34" charset="0"/>
                <a:buChar char="•"/>
              </a:pPr>
              <a:r>
                <a:rPr lang="hu-HU" spc="-20" dirty="0" smtClean="0">
                  <a:cs typeface="Arial" pitchFamily="34" charset="0"/>
                </a:rPr>
                <a:t>Gyors válaszok</a:t>
              </a:r>
            </a:p>
            <a:p>
              <a:pPr marL="122238" indent="-122238">
                <a:lnSpc>
                  <a:spcPts val="1600"/>
                </a:lnSpc>
                <a:spcBef>
                  <a:spcPts val="300"/>
                </a:spcBef>
                <a:buFont typeface="Arial" panose="020B0604020202020204" pitchFamily="34" charset="0"/>
                <a:buChar char="•"/>
              </a:pPr>
              <a:r>
                <a:rPr lang="hu-HU" spc="-20" dirty="0" smtClean="0">
                  <a:cs typeface="Arial" pitchFamily="34" charset="0"/>
                </a:rPr>
                <a:t>Integrált megoldások</a:t>
              </a:r>
              <a:endParaRPr lang="hu-HU" spc="-20" dirty="0">
                <a:cs typeface="Arial"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846668" y="1298498"/>
              <a:ext cx="518205" cy="835224"/>
            </a:xfrm>
            <a:prstGeom prst="rect">
              <a:avLst/>
            </a:prstGeom>
            <a:ln>
              <a:noFill/>
            </a:ln>
          </p:spPr>
        </p:pic>
      </p:grpSp>
      <p:sp>
        <p:nvSpPr>
          <p:cNvPr id="123" name="TextBox 122"/>
          <p:cNvSpPr txBox="1"/>
          <p:nvPr/>
        </p:nvSpPr>
        <p:spPr>
          <a:xfrm>
            <a:off x="4770449" y="714795"/>
            <a:ext cx="3955010" cy="369332"/>
          </a:xfrm>
          <a:prstGeom prst="rect">
            <a:avLst/>
          </a:prstGeom>
          <a:noFill/>
        </p:spPr>
        <p:txBody>
          <a:bodyPr wrap="square" rtlCol="0">
            <a:spAutoFit/>
          </a:bodyPr>
          <a:lstStyle>
            <a:defPPr>
              <a:defRPr lang="en-US"/>
            </a:defPPr>
            <a:lvl1pPr lvl="0">
              <a:defRPr sz="1600" b="1">
                <a:solidFill>
                  <a:schemeClr val="accent1"/>
                </a:solidFill>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hu-HU" sz="1800" kern="0" spc="-30" dirty="0" smtClean="0">
                <a:solidFill>
                  <a:schemeClr val="tx1"/>
                </a:solidFill>
              </a:rPr>
              <a:t>INNOVÁCIÓ a trendek szerint</a:t>
            </a:r>
            <a:endParaRPr kumimoji="0" lang="hu-HU" sz="1800" b="1" u="none" strike="noStrike" kern="0" cap="none" spc="-30" normalizeH="0" baseline="0" dirty="0">
              <a:ln>
                <a:noFill/>
              </a:ln>
              <a:solidFill>
                <a:schemeClr val="tx1"/>
              </a:solidFill>
              <a:effectLst/>
              <a:uLnTx/>
              <a:uFillTx/>
            </a:endParaRPr>
          </a:p>
        </p:txBody>
      </p:sp>
      <p:grpSp>
        <p:nvGrpSpPr>
          <p:cNvPr id="7" name="Group 6"/>
          <p:cNvGrpSpPr/>
          <p:nvPr/>
        </p:nvGrpSpPr>
        <p:grpSpPr>
          <a:xfrm>
            <a:off x="4875437" y="1093483"/>
            <a:ext cx="3850153" cy="1239995"/>
            <a:chOff x="4646147" y="1093483"/>
            <a:chExt cx="3850153" cy="1239995"/>
          </a:xfrm>
        </p:grpSpPr>
        <p:sp>
          <p:nvSpPr>
            <p:cNvPr id="39" name="Rectangle 38"/>
            <p:cNvSpPr/>
            <p:nvPr/>
          </p:nvSpPr>
          <p:spPr bwMode="auto">
            <a:xfrm>
              <a:off x="4646147" y="1093483"/>
              <a:ext cx="3806486" cy="1239995"/>
            </a:xfrm>
            <a:prstGeom prst="rect">
              <a:avLst/>
            </a:prstGeom>
            <a:solidFill>
              <a:schemeClr val="bg1">
                <a:lumMod val="95000"/>
              </a:schemeClr>
            </a:solidFill>
            <a:ln w="6350">
              <a:solidFill>
                <a:schemeClr val="bg1">
                  <a:lumMod val="85000"/>
                </a:schemeClr>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charset="0"/>
                <a:ea typeface="ＭＳ Ｐゴシック" charset="0"/>
              </a:endParaRPr>
            </a:p>
          </p:txBody>
        </p:sp>
        <p:sp>
          <p:nvSpPr>
            <p:cNvPr id="133" name="TextBox 132"/>
            <p:cNvSpPr txBox="1"/>
            <p:nvPr/>
          </p:nvSpPr>
          <p:spPr>
            <a:xfrm>
              <a:off x="5044539" y="1200163"/>
              <a:ext cx="1792867"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20" normalizeH="0" baseline="0" noProof="0" dirty="0">
                  <a:ln>
                    <a:noFill/>
                  </a:ln>
                  <a:effectLst/>
                  <a:uLnTx/>
                  <a:uFillTx/>
                  <a:cs typeface="Arial" pitchFamily="34" charset="0"/>
                </a:rPr>
                <a:t>Advanced Threats</a:t>
              </a:r>
              <a:endParaRPr kumimoji="0" lang="en-US" b="0" i="0" u="none" strike="noStrike" kern="0" cap="none" spc="-20" normalizeH="0" baseline="0" noProof="0" dirty="0">
                <a:ln>
                  <a:noFill/>
                </a:ln>
                <a:effectLst/>
                <a:uLnTx/>
                <a:uFillTx/>
              </a:endParaRPr>
            </a:p>
          </p:txBody>
        </p:sp>
        <p:sp>
          <p:nvSpPr>
            <p:cNvPr id="134" name="TextBox 133"/>
            <p:cNvSpPr txBox="1"/>
            <p:nvPr/>
          </p:nvSpPr>
          <p:spPr>
            <a:xfrm>
              <a:off x="5044539" y="1566808"/>
              <a:ext cx="1769778"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20" normalizeH="0" baseline="0" noProof="0" dirty="0">
                  <a:ln>
                    <a:noFill/>
                  </a:ln>
                  <a:effectLst/>
                  <a:uLnTx/>
                  <a:uFillTx/>
                  <a:cs typeface="Arial" pitchFamily="34" charset="0"/>
                </a:rPr>
                <a:t>Cloud</a:t>
              </a:r>
              <a:endParaRPr kumimoji="0" lang="en-US" b="0" i="0" u="none" strike="noStrike" kern="0" cap="none" spc="-20" normalizeH="0" baseline="0" noProof="0" dirty="0">
                <a:ln>
                  <a:noFill/>
                </a:ln>
                <a:effectLst/>
                <a:uLnTx/>
                <a:uFillTx/>
              </a:endParaRPr>
            </a:p>
          </p:txBody>
        </p:sp>
        <p:sp>
          <p:nvSpPr>
            <p:cNvPr id="135" name="TextBox 134"/>
            <p:cNvSpPr txBox="1"/>
            <p:nvPr/>
          </p:nvSpPr>
          <p:spPr>
            <a:xfrm>
              <a:off x="5044539" y="1933727"/>
              <a:ext cx="2575921"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20" normalizeH="0" baseline="0" noProof="0" dirty="0">
                  <a:ln>
                    <a:noFill/>
                  </a:ln>
                  <a:effectLst/>
                  <a:uLnTx/>
                  <a:uFillTx/>
                  <a:cs typeface="Arial" pitchFamily="34" charset="0"/>
                </a:rPr>
                <a:t>Mobile and Internet of Things</a:t>
              </a:r>
              <a:endParaRPr kumimoji="0" lang="en-US" b="0" i="0" u="none" strike="noStrike" kern="0" cap="none" spc="-20" normalizeH="0" baseline="0" noProof="0" dirty="0">
                <a:ln>
                  <a:noFill/>
                </a:ln>
                <a:effectLst/>
                <a:uLnTx/>
                <a:uFillTx/>
              </a:endParaRPr>
            </a:p>
          </p:txBody>
        </p:sp>
        <p:sp>
          <p:nvSpPr>
            <p:cNvPr id="136" name="TextBox 135"/>
            <p:cNvSpPr txBox="1"/>
            <p:nvPr/>
          </p:nvSpPr>
          <p:spPr>
            <a:xfrm>
              <a:off x="6781800" y="1200163"/>
              <a:ext cx="1714369"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20" normalizeH="0" baseline="0" noProof="0" dirty="0">
                  <a:ln>
                    <a:noFill/>
                  </a:ln>
                  <a:effectLst/>
                  <a:uLnTx/>
                  <a:uFillTx/>
                  <a:cs typeface="Arial" pitchFamily="34" charset="0"/>
                </a:rPr>
                <a:t>Compliance Mandates</a:t>
              </a:r>
              <a:endParaRPr kumimoji="0" lang="en-US" b="0" i="0" u="none" strike="noStrike" kern="0" cap="none" spc="-20" normalizeH="0" baseline="0" noProof="0" dirty="0">
                <a:ln>
                  <a:noFill/>
                </a:ln>
                <a:effectLst/>
                <a:uLnTx/>
                <a:uFillTx/>
              </a:endParaRPr>
            </a:p>
          </p:txBody>
        </p:sp>
        <p:sp>
          <p:nvSpPr>
            <p:cNvPr id="137" name="TextBox 136"/>
            <p:cNvSpPr txBox="1"/>
            <p:nvPr/>
          </p:nvSpPr>
          <p:spPr>
            <a:xfrm>
              <a:off x="6781931" y="1566808"/>
              <a:ext cx="1714369"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20" normalizeH="0" baseline="0" noProof="0" dirty="0">
                  <a:ln>
                    <a:noFill/>
                  </a:ln>
                  <a:effectLst/>
                  <a:uLnTx/>
                  <a:uFillTx/>
                  <a:cs typeface="Arial" pitchFamily="34" charset="0"/>
                </a:rPr>
                <a:t>Skills Shortage</a:t>
              </a:r>
              <a:endParaRPr kumimoji="0" lang="en-US" b="0" i="0" u="none" strike="noStrike" kern="0" cap="none" spc="-20" normalizeH="0" baseline="0" noProof="0" dirty="0">
                <a:ln>
                  <a:noFill/>
                </a:ln>
                <a:effectLst/>
                <a:uLnTx/>
                <a:uFillTx/>
              </a:endParaRPr>
            </a:p>
          </p:txBody>
        </p:sp>
        <p:pic>
          <p:nvPicPr>
            <p:cNvPr id="13" name="Picture 12"/>
            <p:cNvPicPr>
              <a:picLocks noChangeAspect="1"/>
            </p:cNvPicPr>
            <p:nvPr/>
          </p:nvPicPr>
          <p:blipFill>
            <a:blip r:embed="rId4">
              <a:duotone>
                <a:schemeClr val="accent1">
                  <a:shade val="45000"/>
                  <a:satMod val="135000"/>
                </a:schemeClr>
                <a:prstClr val="white"/>
              </a:duotone>
            </a:blip>
            <a:stretch>
              <a:fillRect/>
            </a:stretch>
          </p:blipFill>
          <p:spPr>
            <a:xfrm>
              <a:off x="4760611" y="1204608"/>
              <a:ext cx="274344" cy="274344"/>
            </a:xfrm>
            <a:prstGeom prst="rect">
              <a:avLst/>
            </a:prstGeom>
            <a:ln>
              <a:noFill/>
            </a:ln>
          </p:spPr>
        </p:pic>
        <p:pic>
          <p:nvPicPr>
            <p:cNvPr id="14" name="Picture 13"/>
            <p:cNvPicPr>
              <a:picLocks noChangeAspect="1"/>
            </p:cNvPicPr>
            <p:nvPr/>
          </p:nvPicPr>
          <p:blipFill>
            <a:blip r:embed="rId5">
              <a:duotone>
                <a:schemeClr val="accent1">
                  <a:shade val="45000"/>
                  <a:satMod val="135000"/>
                </a:schemeClr>
                <a:prstClr val="white"/>
              </a:duotone>
            </a:blip>
            <a:stretch>
              <a:fillRect/>
            </a:stretch>
          </p:blipFill>
          <p:spPr>
            <a:xfrm>
              <a:off x="4744905" y="1521147"/>
              <a:ext cx="341406" cy="341406"/>
            </a:xfrm>
            <a:prstGeom prst="rect">
              <a:avLst/>
            </a:prstGeom>
            <a:ln>
              <a:noFill/>
            </a:ln>
          </p:spPr>
        </p:pic>
        <p:pic>
          <p:nvPicPr>
            <p:cNvPr id="15" name="Picture 14"/>
            <p:cNvPicPr>
              <a:picLocks noChangeAspect="1"/>
            </p:cNvPicPr>
            <p:nvPr/>
          </p:nvPicPr>
          <p:blipFill>
            <a:blip r:embed="rId6">
              <a:duotone>
                <a:schemeClr val="accent1">
                  <a:shade val="45000"/>
                  <a:satMod val="135000"/>
                </a:schemeClr>
                <a:prstClr val="white"/>
              </a:duotone>
            </a:blip>
            <a:stretch>
              <a:fillRect/>
            </a:stretch>
          </p:blipFill>
          <p:spPr>
            <a:xfrm>
              <a:off x="4763195" y="1936108"/>
              <a:ext cx="304826" cy="274344"/>
            </a:xfrm>
            <a:prstGeom prst="rect">
              <a:avLst/>
            </a:prstGeom>
            <a:ln>
              <a:noFill/>
            </a:ln>
          </p:spPr>
        </p:pic>
        <p:pic>
          <p:nvPicPr>
            <p:cNvPr id="16" name="Picture 15"/>
            <p:cNvPicPr>
              <a:picLocks noChangeAspect="1"/>
            </p:cNvPicPr>
            <p:nvPr/>
          </p:nvPicPr>
          <p:blipFill>
            <a:blip r:embed="rId7">
              <a:duotone>
                <a:schemeClr val="accent1">
                  <a:shade val="45000"/>
                  <a:satMod val="135000"/>
                </a:schemeClr>
                <a:prstClr val="white"/>
              </a:duotone>
            </a:blip>
            <a:stretch>
              <a:fillRect/>
            </a:stretch>
          </p:blipFill>
          <p:spPr>
            <a:xfrm>
              <a:off x="6552395" y="1181417"/>
              <a:ext cx="262151" cy="243861"/>
            </a:xfrm>
            <a:prstGeom prst="rect">
              <a:avLst/>
            </a:prstGeom>
            <a:ln>
              <a:noFill/>
            </a:ln>
          </p:spPr>
        </p:pic>
        <p:pic>
          <p:nvPicPr>
            <p:cNvPr id="17" name="Picture 16"/>
            <p:cNvPicPr>
              <a:picLocks noChangeAspect="1"/>
            </p:cNvPicPr>
            <p:nvPr/>
          </p:nvPicPr>
          <p:blipFill>
            <a:blip r:embed="rId8">
              <a:duotone>
                <a:schemeClr val="accent1">
                  <a:shade val="45000"/>
                  <a:satMod val="135000"/>
                </a:schemeClr>
                <a:prstClr val="white"/>
              </a:duotone>
            </a:blip>
            <a:stretch>
              <a:fillRect/>
            </a:stretch>
          </p:blipFill>
          <p:spPr>
            <a:xfrm>
              <a:off x="6556205" y="1546032"/>
              <a:ext cx="262151" cy="262151"/>
            </a:xfrm>
            <a:prstGeom prst="rect">
              <a:avLst/>
            </a:prstGeom>
            <a:ln>
              <a:noFill/>
            </a:ln>
          </p:spPr>
        </p:pic>
      </p:grpSp>
      <p:graphicFrame>
        <p:nvGraphicFramePr>
          <p:cNvPr id="26" name="Table 25"/>
          <p:cNvGraphicFramePr>
            <a:graphicFrameLocks noGrp="1"/>
          </p:cNvGraphicFramePr>
          <p:nvPr>
            <p:extLst/>
          </p:nvPr>
        </p:nvGraphicFramePr>
        <p:xfrm>
          <a:off x="685800" y="3254859"/>
          <a:ext cx="7772399" cy="1545741"/>
        </p:xfrm>
        <a:graphic>
          <a:graphicData uri="http://schemas.openxmlformats.org/drawingml/2006/table">
            <a:tbl>
              <a:tblPr firstRow="1" bandRow="1"/>
              <a:tblGrid>
                <a:gridCol w="1554479">
                  <a:extLst>
                    <a:ext uri="{9D8B030D-6E8A-4147-A177-3AD203B41FA5}">
                      <a16:colId xmlns="" xmlns:a16="http://schemas.microsoft.com/office/drawing/2014/main" val="20000"/>
                    </a:ext>
                  </a:extLst>
                </a:gridCol>
                <a:gridCol w="1554480">
                  <a:extLst>
                    <a:ext uri="{9D8B030D-6E8A-4147-A177-3AD203B41FA5}">
                      <a16:colId xmlns="" xmlns:a16="http://schemas.microsoft.com/office/drawing/2014/main" val="20001"/>
                    </a:ext>
                  </a:extLst>
                </a:gridCol>
                <a:gridCol w="777239">
                  <a:extLst>
                    <a:ext uri="{9D8B030D-6E8A-4147-A177-3AD203B41FA5}">
                      <a16:colId xmlns="" xmlns:a16="http://schemas.microsoft.com/office/drawing/2014/main" val="20002"/>
                    </a:ext>
                  </a:extLst>
                </a:gridCol>
                <a:gridCol w="777239">
                  <a:extLst>
                    <a:ext uri="{9D8B030D-6E8A-4147-A177-3AD203B41FA5}">
                      <a16:colId xmlns="" xmlns:a16="http://schemas.microsoft.com/office/drawing/2014/main" val="20003"/>
                    </a:ext>
                  </a:extLst>
                </a:gridCol>
                <a:gridCol w="1401374">
                  <a:extLst>
                    <a:ext uri="{9D8B030D-6E8A-4147-A177-3AD203B41FA5}">
                      <a16:colId xmlns="" xmlns:a16="http://schemas.microsoft.com/office/drawing/2014/main" val="20004"/>
                    </a:ext>
                  </a:extLst>
                </a:gridCol>
                <a:gridCol w="1707588">
                  <a:extLst>
                    <a:ext uri="{9D8B030D-6E8A-4147-A177-3AD203B41FA5}">
                      <a16:colId xmlns="" xmlns:a16="http://schemas.microsoft.com/office/drawing/2014/main" val="20005"/>
                    </a:ext>
                  </a:extLst>
                </a:gridCol>
              </a:tblGrid>
              <a:tr h="363704">
                <a:tc gridSpan="3">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Strategy, Risk and Compliance</a:t>
                      </a:r>
                      <a:endParaRPr lang="en-US" sz="1200" b="0" kern="1200" spc="-30" baseline="0" dirty="0">
                        <a:solidFill>
                          <a:schemeClr val="bg1"/>
                        </a:solidFill>
                        <a:latin typeface="Arial" pitchFamily="34" charset="0"/>
                        <a:ea typeface="+mn-ea"/>
                        <a:cs typeface="Arial"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lumMod val="95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gridSpan="3">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Cybersecurity Assessment and Response</a:t>
                      </a:r>
                    </a:p>
                  </a:txBody>
                  <a:tcPr marL="0" marR="0" marT="0" marB="0" anchor="ctr">
                    <a:lnL w="19050" cap="flat" cmpd="sng" algn="ctr">
                      <a:solidFill>
                        <a:srgbClr val="FFFFFF">
                          <a:lumMod val="95000"/>
                        </a:srgb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63704">
                <a:tc gridSpan="6">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30" normalizeH="0" baseline="0" dirty="0">
                          <a:ln>
                            <a:noFill/>
                          </a:ln>
                          <a:solidFill>
                            <a:schemeClr val="bg1"/>
                          </a:solidFill>
                          <a:effectLst/>
                          <a:latin typeface="Arial" pitchFamily="34" charset="0"/>
                          <a:ea typeface="+mn-ea"/>
                          <a:cs typeface="Arial" pitchFamily="34" charset="0"/>
                        </a:rPr>
                        <a:t>Security Intelligence and Operations</a:t>
                      </a:r>
                      <a:endParaRPr kumimoji="0" lang="en-US" sz="1200" b="0" i="0" u="none" strike="noStrike" kern="1200" cap="none" spc="-30" normalizeH="0" baseline="0" dirty="0">
                        <a:ln>
                          <a:noFill/>
                        </a:ln>
                        <a:solidFill>
                          <a:schemeClr val="bg1"/>
                        </a:solidFill>
                        <a:effectLst/>
                        <a:latin typeface="Arial" pitchFamily="34" charset="0"/>
                        <a:ea typeface="ＭＳ Ｐゴシック" charset="0"/>
                        <a:cs typeface="Arial"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454629">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dirty="0">
                          <a:ln>
                            <a:noFill/>
                          </a:ln>
                          <a:solidFill>
                            <a:schemeClr val="bg1"/>
                          </a:solidFill>
                          <a:effectLst/>
                          <a:latin typeface="Arial" pitchFamily="34" charset="0"/>
                          <a:ea typeface="+mn-ea"/>
                          <a:cs typeface="Arial" pitchFamily="34" charset="0"/>
                        </a:rPr>
                        <a:t>Advanced Fraud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dirty="0">
                          <a:ln>
                            <a:noFill/>
                          </a:ln>
                          <a:solidFill>
                            <a:schemeClr val="bg1"/>
                          </a:solidFill>
                          <a:effectLst/>
                          <a:latin typeface="Arial" pitchFamily="34" charset="0"/>
                          <a:ea typeface="+mn-ea"/>
                          <a:cs typeface="Arial" pitchFamily="34" charset="0"/>
                        </a:rPr>
                        <a:t>Protection</a:t>
                      </a:r>
                      <a:endParaRPr lang="en-US" sz="1200" b="0" kern="1200" spc="-30" baseline="0" dirty="0">
                        <a:solidFill>
                          <a:schemeClr val="bg1"/>
                        </a:solidFill>
                        <a:latin typeface="Arial" pitchFamily="34" charset="0"/>
                        <a:ea typeface="+mn-ea"/>
                        <a:cs typeface="Arial"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lumMod val="95000"/>
                        </a:srgbClr>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Identity and Access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Management</a:t>
                      </a:r>
                    </a:p>
                  </a:txBody>
                  <a:tcPr marL="0" marR="0" marT="0" marB="0" anchor="ctr">
                    <a:lnL w="19050" cap="flat" cmpd="sng" algn="ctr">
                      <a:solidFill>
                        <a:srgbClr val="FFFFFF">
                          <a:lumMod val="95000"/>
                        </a:srgbClr>
                      </a:solidFill>
                      <a:prstDash val="solid"/>
                      <a:round/>
                      <a:headEnd type="none" w="med" len="med"/>
                      <a:tailEnd type="none" w="med" len="med"/>
                    </a:lnL>
                    <a:lnR w="19050" cap="flat" cmpd="sng" algn="ctr">
                      <a:solidFill>
                        <a:srgbClr val="FFFFFF">
                          <a:lumMod val="95000"/>
                        </a:srgbClr>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dirty="0">
                          <a:ln>
                            <a:noFill/>
                          </a:ln>
                          <a:solidFill>
                            <a:schemeClr val="bg1"/>
                          </a:solidFill>
                          <a:effectLst/>
                          <a:latin typeface="Arial" pitchFamily="34" charset="0"/>
                          <a:ea typeface="ＭＳ Ｐゴシック" charset="0"/>
                          <a:cs typeface="Arial" pitchFamily="34" charset="0"/>
                        </a:rPr>
                        <a:t>Data</a:t>
                      </a:r>
                      <a:br>
                        <a:rPr kumimoji="0" lang="en-US" sz="1200" b="0" i="0" u="none" strike="noStrike" kern="1200" cap="none" spc="-30" normalizeH="0" baseline="0" dirty="0">
                          <a:ln>
                            <a:noFill/>
                          </a:ln>
                          <a:solidFill>
                            <a:schemeClr val="bg1"/>
                          </a:solidFill>
                          <a:effectLst/>
                          <a:latin typeface="Arial" pitchFamily="34" charset="0"/>
                          <a:ea typeface="ＭＳ Ｐゴシック" charset="0"/>
                          <a:cs typeface="Arial" pitchFamily="34" charset="0"/>
                        </a:rPr>
                      </a:br>
                      <a:r>
                        <a:rPr kumimoji="0" lang="en-US" sz="1200" b="0" i="0" u="none" strike="noStrike" kern="1200" cap="none" spc="-30" normalizeH="0" baseline="0" dirty="0">
                          <a:ln>
                            <a:noFill/>
                          </a:ln>
                          <a:solidFill>
                            <a:schemeClr val="bg1"/>
                          </a:solidFill>
                          <a:effectLst/>
                          <a:latin typeface="Arial" pitchFamily="34" charset="0"/>
                          <a:ea typeface="ＭＳ Ｐゴシック" charset="0"/>
                          <a:cs typeface="Arial" pitchFamily="34" charset="0"/>
                        </a:rPr>
                        <a:t>Security</a:t>
                      </a:r>
                      <a:endPar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endParaRPr>
                    </a:p>
                  </a:txBody>
                  <a:tcPr marL="0" marR="0" marT="0" marB="0" anchor="ctr">
                    <a:lnL w="19050" cap="flat" cmpd="sng" algn="ctr">
                      <a:solidFill>
                        <a:srgbClr val="FFFFFF">
                          <a:lumMod val="95000"/>
                        </a:srgbClr>
                      </a:solidFill>
                      <a:prstDash val="solid"/>
                      <a:round/>
                      <a:headEnd type="none" w="med" len="med"/>
                      <a:tailEnd type="none" w="med" len="med"/>
                    </a:lnL>
                    <a:lnR w="19050" cap="flat" cmpd="sng" algn="ctr">
                      <a:solidFill>
                        <a:srgbClr val="FFFFFF">
                          <a:lumMod val="95000"/>
                        </a:srgbClr>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0" kern="1200" spc="-30" baseline="0" dirty="0">
                          <a:solidFill>
                            <a:schemeClr val="bg1"/>
                          </a:solidFill>
                          <a:latin typeface="Arial" pitchFamily="34" charset="0"/>
                          <a:ea typeface="+mn-ea"/>
                          <a:cs typeface="Arial" pitchFamily="34" charset="0"/>
                        </a:rPr>
                        <a:t>Application </a:t>
                      </a:r>
                      <a:br>
                        <a:rPr lang="en-US" sz="1200" b="0" kern="1200" spc="-30" baseline="0" dirty="0">
                          <a:solidFill>
                            <a:schemeClr val="bg1"/>
                          </a:solidFill>
                          <a:latin typeface="Arial" pitchFamily="34" charset="0"/>
                          <a:ea typeface="+mn-ea"/>
                          <a:cs typeface="Arial" pitchFamily="34" charset="0"/>
                        </a:rPr>
                      </a:br>
                      <a:r>
                        <a:rPr lang="en-US" sz="1200" b="0" kern="1200" spc="-30" baseline="0" dirty="0">
                          <a:solidFill>
                            <a:schemeClr val="bg1"/>
                          </a:solidFill>
                          <a:latin typeface="Arial" pitchFamily="34" charset="0"/>
                          <a:ea typeface="+mn-ea"/>
                          <a:cs typeface="Arial" pitchFamily="34" charset="0"/>
                        </a:rPr>
                        <a:t>Security</a:t>
                      </a:r>
                      <a:endPar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endParaRPr>
                    </a:p>
                  </a:txBody>
                  <a:tcPr marL="0" marR="0" marT="0" marB="0" anchor="ctr">
                    <a:lnL w="19050" cap="flat" cmpd="sng" algn="ctr">
                      <a:solidFill>
                        <a:srgbClr val="FFFFFF">
                          <a:lumMod val="95000"/>
                        </a:srgbClr>
                      </a:solidFill>
                      <a:prstDash val="solid"/>
                      <a:round/>
                      <a:headEnd type="none" w="med" len="med"/>
                      <a:tailEnd type="none" w="med" len="med"/>
                    </a:lnL>
                    <a:lnR w="19050" cap="flat" cmpd="sng" algn="ctr">
                      <a:solidFill>
                        <a:srgbClr val="FFFFFF">
                          <a:lumMod val="95000"/>
                        </a:srgbClr>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Network, Mobile, </a:t>
                      </a:r>
                      <a:b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b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Endpoint, and Mainframe</a:t>
                      </a:r>
                    </a:p>
                  </a:txBody>
                  <a:tcPr marL="0" marR="0" marT="0" marB="0" anchor="ctr">
                    <a:lnL w="19050" cap="flat" cmpd="sng" algn="ctr">
                      <a:solidFill>
                        <a:srgbClr val="FFFFFF">
                          <a:lumMod val="95000"/>
                        </a:srgb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lumMod val="9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3"/>
                  </a:ext>
                </a:extLst>
              </a:tr>
              <a:tr h="363704">
                <a:tc gridSpan="6">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30" normalizeH="0" baseline="0" noProof="0" dirty="0">
                          <a:ln>
                            <a:noFill/>
                          </a:ln>
                          <a:solidFill>
                            <a:schemeClr val="bg1"/>
                          </a:solidFill>
                          <a:effectLst/>
                          <a:uLnTx/>
                          <a:uFillTx/>
                          <a:latin typeface="Arial" pitchFamily="34" charset="0"/>
                          <a:ea typeface="+mn-ea"/>
                          <a:cs typeface="Arial" pitchFamily="34" charset="0"/>
                        </a:rPr>
                        <a:t>Advanced Threat and Security Research</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lumMod val="95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3253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1537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875"/>
            <a:ext cx="8057388" cy="330860"/>
          </a:xfrm>
        </p:spPr>
        <p:txBody>
          <a:bodyPr/>
          <a:lstStyle/>
          <a:p>
            <a:r>
              <a:rPr lang="hu-HU" dirty="0" smtClean="0"/>
              <a:t>Komplett</a:t>
            </a:r>
            <a:r>
              <a:rPr lang="hu-HU" dirty="0" smtClean="0"/>
              <a:t> és nyitott IT biztonsági üzemeltetési platform (SOC)</a:t>
            </a:r>
            <a:endParaRPr lang="hu-HU" dirty="0"/>
          </a:p>
        </p:txBody>
      </p:sp>
      <p:sp>
        <p:nvSpPr>
          <p:cNvPr id="51" name="Rectangle 50"/>
          <p:cNvSpPr/>
          <p:nvPr/>
        </p:nvSpPr>
        <p:spPr bwMode="auto">
          <a:xfrm>
            <a:off x="900745" y="1322494"/>
            <a:ext cx="7355380" cy="2355657"/>
          </a:xfrm>
          <a:prstGeom prst="rect">
            <a:avLst/>
          </a:prstGeom>
          <a:gradFill>
            <a:gsLst>
              <a:gs pos="0">
                <a:schemeClr val="bg1">
                  <a:lumMod val="95000"/>
                </a:schemeClr>
              </a:gs>
              <a:gs pos="49000">
                <a:schemeClr val="bg1">
                  <a:alpha val="25000"/>
                </a:schemeClr>
              </a:gs>
              <a:gs pos="100000">
                <a:schemeClr val="bg1">
                  <a:lumMod val="95000"/>
                </a:schemeClr>
              </a:gs>
            </a:gsLst>
            <a:lin ang="0" scaled="1"/>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fontAlgn="base">
              <a:spcBef>
                <a:spcPct val="0"/>
              </a:spcBef>
              <a:spcAft>
                <a:spcPct val="0"/>
              </a:spcAft>
            </a:pPr>
            <a:endParaRPr lang="hu-HU" sz="1400" dirty="0">
              <a:latin typeface="Arial" charset="0"/>
              <a:ea typeface="ＭＳ Ｐゴシック" charset="0"/>
            </a:endParaRPr>
          </a:p>
        </p:txBody>
      </p:sp>
      <p:sp>
        <p:nvSpPr>
          <p:cNvPr id="54" name="Rounded Rectangle 4"/>
          <p:cNvSpPr>
            <a:spLocks noChangeArrowheads="1"/>
          </p:cNvSpPr>
          <p:nvPr/>
        </p:nvSpPr>
        <p:spPr bwMode="auto">
          <a:xfrm>
            <a:off x="6384163" y="783278"/>
            <a:ext cx="1974146" cy="539217"/>
          </a:xfrm>
          <a:prstGeom prst="chevron">
            <a:avLst>
              <a:gd name="adj" fmla="val 19456"/>
            </a:avLst>
          </a:prstGeom>
          <a:solidFill>
            <a:schemeClr val="accent1"/>
          </a:solidFill>
          <a:ln w="19050">
            <a:solidFill>
              <a:schemeClr val="bg1"/>
            </a:solidFill>
            <a:round/>
            <a:headEnd/>
            <a:tailEnd/>
          </a:ln>
          <a:effectLst/>
          <a:extLst/>
        </p:spPr>
        <p:txBody>
          <a:bodyPr lIns="0" tIns="0" rIns="0" bIns="0" anchor="ctr"/>
          <a:lstStyle/>
          <a:p>
            <a:pPr algn="ctr"/>
            <a:r>
              <a:rPr lang="hu-HU" sz="1050" b="1" kern="0" dirty="0">
                <a:solidFill>
                  <a:srgbClr val="FFFFFF"/>
                </a:solidFill>
                <a:cs typeface="Arial"/>
              </a:rPr>
              <a:t>Milyen hatása volt a támadásnak a szervezetre?</a:t>
            </a:r>
            <a:endParaRPr lang="hu-HU" sz="1050" b="1" kern="0" dirty="0">
              <a:solidFill>
                <a:srgbClr val="FFFFFF"/>
              </a:solidFill>
              <a:cs typeface="Arial"/>
            </a:endParaRPr>
          </a:p>
        </p:txBody>
      </p:sp>
      <p:sp>
        <p:nvSpPr>
          <p:cNvPr id="55" name="Rounded Rectangle 4"/>
          <p:cNvSpPr>
            <a:spLocks noChangeArrowheads="1"/>
          </p:cNvSpPr>
          <p:nvPr/>
        </p:nvSpPr>
        <p:spPr bwMode="auto">
          <a:xfrm>
            <a:off x="4552844" y="783278"/>
            <a:ext cx="1969009" cy="539217"/>
          </a:xfrm>
          <a:prstGeom prst="chevron">
            <a:avLst>
              <a:gd name="adj" fmla="val 19456"/>
            </a:avLst>
          </a:prstGeom>
          <a:solidFill>
            <a:schemeClr val="accent1"/>
          </a:solidFill>
          <a:ln w="19050">
            <a:solidFill>
              <a:schemeClr val="bg1"/>
            </a:solidFill>
            <a:round/>
            <a:headEnd/>
            <a:tailEnd/>
          </a:ln>
          <a:effectLst/>
          <a:extLst/>
        </p:spPr>
        <p:txBody>
          <a:bodyPr lIns="0" tIns="0" rIns="0" bIns="0" anchor="ctr"/>
          <a:lstStyle/>
          <a:p>
            <a:pPr algn="ctr">
              <a:lnSpc>
                <a:spcPct val="95000"/>
              </a:lnSpc>
            </a:pPr>
            <a:r>
              <a:rPr lang="hu-HU" sz="1050" b="1" kern="0" dirty="0" smtClean="0">
                <a:solidFill>
                  <a:srgbClr val="FFFFFF"/>
                </a:solidFill>
                <a:cs typeface="Arial"/>
              </a:rPr>
              <a:t>Milyen támadás történik éppen most</a:t>
            </a:r>
            <a:endParaRPr lang="hu-HU" sz="1050" b="1" kern="0" dirty="0">
              <a:solidFill>
                <a:srgbClr val="FFFFFF"/>
              </a:solidFill>
              <a:cs typeface="Arial"/>
            </a:endParaRPr>
          </a:p>
        </p:txBody>
      </p:sp>
      <p:sp>
        <p:nvSpPr>
          <p:cNvPr id="56" name="Rounded Rectangle 4"/>
          <p:cNvSpPr>
            <a:spLocks noChangeArrowheads="1"/>
          </p:cNvSpPr>
          <p:nvPr/>
        </p:nvSpPr>
        <p:spPr bwMode="auto">
          <a:xfrm>
            <a:off x="2712414" y="783278"/>
            <a:ext cx="1969009" cy="539217"/>
          </a:xfrm>
          <a:prstGeom prst="chevron">
            <a:avLst>
              <a:gd name="adj" fmla="val 19456"/>
            </a:avLst>
          </a:prstGeom>
          <a:solidFill>
            <a:schemeClr val="accent1"/>
          </a:solidFill>
          <a:ln w="19050">
            <a:solidFill>
              <a:schemeClr val="bg1"/>
            </a:solidFill>
            <a:round/>
            <a:headEnd/>
            <a:tailEnd/>
          </a:ln>
          <a:effectLst/>
          <a:extLst/>
        </p:spPr>
        <p:txBody>
          <a:bodyPr lIns="0" tIns="0" rIns="0" bIns="0" anchor="ctr"/>
          <a:lstStyle/>
          <a:p>
            <a:pPr algn="ctr"/>
            <a:r>
              <a:rPr lang="hu-HU" sz="1050" b="1" kern="0" dirty="0">
                <a:solidFill>
                  <a:srgbClr val="FFFFFF"/>
                </a:solidFill>
                <a:cs typeface="Arial"/>
              </a:rPr>
              <a:t>Megfelelően konfiguráltak a rendszereink a fejlett támadások ellen?</a:t>
            </a:r>
            <a:endParaRPr lang="hu-HU" sz="1050" b="1" kern="0" dirty="0">
              <a:solidFill>
                <a:srgbClr val="FFFFFF"/>
              </a:solidFill>
              <a:cs typeface="Arial"/>
            </a:endParaRPr>
          </a:p>
        </p:txBody>
      </p:sp>
      <p:sp>
        <p:nvSpPr>
          <p:cNvPr id="57" name="Rounded Rectangle 4"/>
          <p:cNvSpPr>
            <a:spLocks noChangeArrowheads="1"/>
          </p:cNvSpPr>
          <p:nvPr/>
        </p:nvSpPr>
        <p:spPr bwMode="auto">
          <a:xfrm>
            <a:off x="881096" y="783278"/>
            <a:ext cx="1969009" cy="539217"/>
          </a:xfrm>
          <a:prstGeom prst="chevron">
            <a:avLst>
              <a:gd name="adj" fmla="val 19456"/>
            </a:avLst>
          </a:prstGeom>
          <a:solidFill>
            <a:schemeClr val="accent1"/>
          </a:solidFill>
          <a:ln w="19050">
            <a:solidFill>
              <a:schemeClr val="bg1"/>
            </a:solidFill>
            <a:round/>
            <a:headEnd/>
            <a:tailEnd/>
          </a:ln>
          <a:effectLst/>
          <a:extLst/>
        </p:spPr>
        <p:txBody>
          <a:bodyPr lIns="0" tIns="0" rIns="0" bIns="0" anchor="ctr"/>
          <a:lstStyle/>
          <a:p>
            <a:pPr algn="ctr"/>
            <a:r>
              <a:rPr lang="hu-HU" sz="1050" b="1" kern="0" dirty="0">
                <a:solidFill>
                  <a:srgbClr val="FFFFFF"/>
                </a:solidFill>
                <a:cs typeface="Arial"/>
              </a:rPr>
              <a:t>Melyek a főbb kockázatok és sebezhetőségek?</a:t>
            </a:r>
            <a:endParaRPr lang="hu-HU" sz="1050" b="1" kern="0" dirty="0">
              <a:solidFill>
                <a:srgbClr val="FFFFFF"/>
              </a:solidFill>
              <a:cs typeface="Arial"/>
            </a:endParaRPr>
          </a:p>
        </p:txBody>
      </p:sp>
      <p:sp>
        <p:nvSpPr>
          <p:cNvPr id="58" name="Title 1"/>
          <p:cNvSpPr txBox="1">
            <a:spLocks/>
          </p:cNvSpPr>
          <p:nvPr/>
        </p:nvSpPr>
        <p:spPr bwMode="auto">
          <a:xfrm>
            <a:off x="1617921" y="4782011"/>
            <a:ext cx="5600695" cy="323389"/>
          </a:xfrm>
          <a:prstGeom prst="rect">
            <a:avLst/>
          </a:prstGeom>
          <a:noFill/>
          <a:ln>
            <a:noFill/>
          </a:ln>
          <a:extLst/>
        </p:spPr>
        <p:txBody>
          <a:bodyPr vert="horz" wrap="square" lIns="76200" tIns="38100" rIns="76200" bIns="3810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95000"/>
              </a:lnSpc>
              <a:spcBef>
                <a:spcPts val="500"/>
              </a:spcBef>
            </a:pPr>
            <a:r>
              <a:rPr lang="en-US" sz="1800" i="0" dirty="0" smtClean="0">
                <a:solidFill>
                  <a:schemeClr val="tx1"/>
                </a:solidFill>
              </a:rPr>
              <a:t>Security Intelligence with IBM Sense Analytics ©</a:t>
            </a:r>
            <a:endParaRPr lang="en-US" b="0" i="0" baseline="30000" dirty="0">
              <a:solidFill>
                <a:schemeClr val="tx1"/>
              </a:solidFill>
            </a:endParaRPr>
          </a:p>
        </p:txBody>
      </p:sp>
      <p:sp>
        <p:nvSpPr>
          <p:cNvPr id="68" name="Rectangle 67"/>
          <p:cNvSpPr/>
          <p:nvPr/>
        </p:nvSpPr>
        <p:spPr>
          <a:xfrm>
            <a:off x="1409700" y="5105400"/>
            <a:ext cx="6020927" cy="267766"/>
          </a:xfrm>
          <a:prstGeom prst="rect">
            <a:avLst/>
          </a:prstGeom>
        </p:spPr>
        <p:txBody>
          <a:bodyPr wrap="square">
            <a:spAutoFit/>
          </a:bodyPr>
          <a:lstStyle/>
          <a:p>
            <a:pPr algn="ctr">
              <a:lnSpc>
                <a:spcPct val="95000"/>
              </a:lnSpc>
              <a:spcBef>
                <a:spcPts val="500"/>
              </a:spcBef>
            </a:pPr>
            <a:r>
              <a:rPr lang="hu-HU" i="1" dirty="0" smtClean="0">
                <a:solidFill>
                  <a:schemeClr val="tx1">
                    <a:lumMod val="85000"/>
                    <a:lumOff val="15000"/>
                  </a:schemeClr>
                </a:solidFill>
              </a:rPr>
              <a:t>Viselkedés és anomális detektálás, hogy a fenyegetéseket még időben észleljük</a:t>
            </a:r>
            <a:endParaRPr lang="hu-HU" i="1" dirty="0">
              <a:solidFill>
                <a:schemeClr val="tx1">
                  <a:lumMod val="85000"/>
                  <a:lumOff val="15000"/>
                </a:schemeClr>
              </a:solidFill>
            </a:endParaRPr>
          </a:p>
        </p:txBody>
      </p:sp>
      <p:sp>
        <p:nvSpPr>
          <p:cNvPr id="73" name="TextBox 72"/>
          <p:cNvSpPr txBox="1"/>
          <p:nvPr/>
        </p:nvSpPr>
        <p:spPr>
          <a:xfrm>
            <a:off x="1442254" y="2484115"/>
            <a:ext cx="3314324" cy="984885"/>
          </a:xfrm>
          <a:prstGeom prst="rect">
            <a:avLst/>
          </a:prstGeom>
          <a:noFill/>
        </p:spPr>
        <p:txBody>
          <a:bodyPr wrap="square" rtlCol="0">
            <a:spAutoFit/>
          </a:bodyPr>
          <a:lstStyle>
            <a:defPPr>
              <a:defRPr lang="en-US"/>
            </a:defPPr>
            <a:lvl1pPr marL="169863" indent="-169863">
              <a:lnSpc>
                <a:spcPct val="95000"/>
              </a:lnSpc>
              <a:spcBef>
                <a:spcPts val="1200"/>
              </a:spcBef>
              <a:buFont typeface="Arial" pitchFamily="34" charset="0"/>
              <a:buChar char="•"/>
              <a:tabLst>
                <a:tab pos="169863" algn="l"/>
              </a:tabLst>
              <a:defRPr sz="1400"/>
            </a:lvl1pPr>
          </a:lstStyle>
          <a:p>
            <a:r>
              <a:rPr lang="hu-HU" sz="1000" dirty="0">
                <a:solidFill>
                  <a:schemeClr val="tx1">
                    <a:lumMod val="65000"/>
                    <a:lumOff val="35000"/>
                  </a:schemeClr>
                </a:solidFill>
              </a:rPr>
              <a:t>A biztonsági kockázatok és hiányosságok feltárása</a:t>
            </a:r>
          </a:p>
          <a:p>
            <a:r>
              <a:rPr lang="hu-HU" sz="1000" dirty="0">
                <a:solidFill>
                  <a:schemeClr val="tx1">
                    <a:lumMod val="65000"/>
                    <a:lumOff val="35000"/>
                  </a:schemeClr>
                </a:solidFill>
              </a:rPr>
              <a:t>Deviációk kiszűrése, eltérés a normális működéstől</a:t>
            </a:r>
          </a:p>
          <a:p>
            <a:r>
              <a:rPr lang="hu-HU" sz="1000" dirty="0">
                <a:solidFill>
                  <a:schemeClr val="tx1">
                    <a:lumMod val="65000"/>
                    <a:lumOff val="35000"/>
                  </a:schemeClr>
                </a:solidFill>
              </a:rPr>
              <a:t>A sebezhetőségek </a:t>
            </a:r>
            <a:r>
              <a:rPr lang="hu-HU" sz="1000" dirty="0" err="1" smtClean="0">
                <a:solidFill>
                  <a:schemeClr val="tx1">
                    <a:lumMod val="65000"/>
                    <a:lumOff val="35000"/>
                  </a:schemeClr>
                </a:solidFill>
              </a:rPr>
              <a:t>priorizálása</a:t>
            </a:r>
            <a:r>
              <a:rPr lang="hu-HU" sz="1000" dirty="0" smtClean="0">
                <a:solidFill>
                  <a:schemeClr val="tx1">
                    <a:lumMod val="65000"/>
                    <a:lumOff val="35000"/>
                  </a:schemeClr>
                </a:solidFill>
              </a:rPr>
              <a:t> </a:t>
            </a:r>
            <a:r>
              <a:rPr lang="hu-HU" sz="1000" dirty="0">
                <a:solidFill>
                  <a:schemeClr val="tx1">
                    <a:lumMod val="65000"/>
                    <a:lumOff val="35000"/>
                  </a:schemeClr>
                </a:solidFill>
              </a:rPr>
              <a:t>és befoltozása még időben</a:t>
            </a:r>
          </a:p>
        </p:txBody>
      </p:sp>
      <p:sp>
        <p:nvSpPr>
          <p:cNvPr id="76" name="TextBox 75"/>
          <p:cNvSpPr txBox="1"/>
          <p:nvPr/>
        </p:nvSpPr>
        <p:spPr>
          <a:xfrm>
            <a:off x="4804176" y="2484115"/>
            <a:ext cx="3342725" cy="1174681"/>
          </a:xfrm>
          <a:prstGeom prst="rect">
            <a:avLst/>
          </a:prstGeom>
          <a:noFill/>
        </p:spPr>
        <p:txBody>
          <a:bodyPr wrap="square" rtlCol="0">
            <a:spAutoFit/>
          </a:bodyPr>
          <a:lstStyle>
            <a:defPPr>
              <a:defRPr lang="en-US"/>
            </a:defPPr>
            <a:lvl1pPr marL="169863" indent="-169863">
              <a:lnSpc>
                <a:spcPct val="95000"/>
              </a:lnSpc>
              <a:spcBef>
                <a:spcPts val="1200"/>
              </a:spcBef>
              <a:buFont typeface="Arial" pitchFamily="34" charset="0"/>
              <a:buChar char="•"/>
              <a:tabLst>
                <a:tab pos="169863" algn="l"/>
              </a:tabLst>
              <a:defRPr sz="1400"/>
            </a:lvl1pPr>
          </a:lstStyle>
          <a:p>
            <a:pPr>
              <a:spcBef>
                <a:spcPts val="833"/>
              </a:spcBef>
            </a:pPr>
            <a:r>
              <a:rPr lang="hu-HU" sz="1000" dirty="0" smtClean="0">
                <a:solidFill>
                  <a:schemeClr val="tx1">
                    <a:lumMod val="65000"/>
                    <a:lumOff val="35000"/>
                  </a:schemeClr>
                </a:solidFill>
              </a:rPr>
              <a:t>A fenyegetések automatikus és valós idejű felismerése</a:t>
            </a:r>
          </a:p>
          <a:p>
            <a:pPr>
              <a:spcBef>
                <a:spcPts val="833"/>
              </a:spcBef>
            </a:pPr>
            <a:r>
              <a:rPr lang="hu-HU" sz="1000" dirty="0" smtClean="0">
                <a:solidFill>
                  <a:schemeClr val="tx1">
                    <a:lumMod val="65000"/>
                    <a:lumOff val="35000"/>
                  </a:schemeClr>
                </a:solidFill>
              </a:rPr>
              <a:t>Teljes analitika és kitekintés a környezet megismerésére</a:t>
            </a:r>
          </a:p>
          <a:p>
            <a:pPr>
              <a:spcBef>
                <a:spcPts val="833"/>
              </a:spcBef>
            </a:pPr>
            <a:r>
              <a:rPr lang="hu-HU" sz="1000" dirty="0" smtClean="0">
                <a:solidFill>
                  <a:schemeClr val="tx1">
                    <a:lumMod val="65000"/>
                    <a:lumOff val="35000"/>
                  </a:schemeClr>
                </a:solidFill>
              </a:rPr>
              <a:t>Nyomozás és a kiváltó okok keresése és megszüntetése</a:t>
            </a:r>
            <a:endParaRPr lang="hu-HU" sz="1000" dirty="0">
              <a:solidFill>
                <a:schemeClr val="tx1">
                  <a:lumMod val="65000"/>
                  <a:lumOff val="35000"/>
                </a:schemeClr>
              </a:solidFill>
            </a:endParaRPr>
          </a:p>
        </p:txBody>
      </p:sp>
      <p:sp>
        <p:nvSpPr>
          <p:cNvPr id="77" name="Right Brace 76"/>
          <p:cNvSpPr/>
          <p:nvPr/>
        </p:nvSpPr>
        <p:spPr bwMode="auto">
          <a:xfrm rot="5400000">
            <a:off x="4438120" y="-15733"/>
            <a:ext cx="280630" cy="7358129"/>
          </a:xfrm>
          <a:prstGeom prst="rightBrace">
            <a:avLst>
              <a:gd name="adj1" fmla="val 0"/>
              <a:gd name="adj2" fmla="val 49900"/>
            </a:avLst>
          </a:prstGeom>
          <a:noFill/>
          <a:ln w="1905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tlCol="0" anchor="ctr"/>
          <a:lstStyle/>
          <a:p>
            <a:pPr algn="ctr"/>
            <a:endParaRPr lang="hu-HU" sz="1050" dirty="0">
              <a:solidFill>
                <a:schemeClr val="tx1">
                  <a:lumMod val="85000"/>
                  <a:lumOff val="15000"/>
                </a:schemeClr>
              </a:solidFill>
            </a:endParaRPr>
          </a:p>
        </p:txBody>
      </p:sp>
      <p:grpSp>
        <p:nvGrpSpPr>
          <p:cNvPr id="78" name="Group 77"/>
          <p:cNvGrpSpPr/>
          <p:nvPr/>
        </p:nvGrpSpPr>
        <p:grpSpPr>
          <a:xfrm>
            <a:off x="838365" y="1430795"/>
            <a:ext cx="7425686" cy="1062392"/>
            <a:chOff x="210396" y="2015423"/>
            <a:chExt cx="8659705" cy="1238943"/>
          </a:xfrm>
        </p:grpSpPr>
        <p:grpSp>
          <p:nvGrpSpPr>
            <p:cNvPr id="79" name="Group 78"/>
            <p:cNvGrpSpPr/>
            <p:nvPr/>
          </p:nvGrpSpPr>
          <p:grpSpPr>
            <a:xfrm>
              <a:off x="3966826" y="2015423"/>
              <a:ext cx="1137578" cy="1052657"/>
              <a:chOff x="3966826" y="2015423"/>
              <a:chExt cx="1137578" cy="1052657"/>
            </a:xfrm>
          </p:grpSpPr>
          <p:sp>
            <p:nvSpPr>
              <p:cNvPr id="107" name="24-Point Star 106"/>
              <p:cNvSpPr/>
              <p:nvPr/>
            </p:nvSpPr>
            <p:spPr bwMode="auto">
              <a:xfrm>
                <a:off x="4152106" y="2183656"/>
                <a:ext cx="839788" cy="884424"/>
              </a:xfrm>
              <a:prstGeom prst="star24">
                <a:avLst>
                  <a:gd name="adj" fmla="val 23298"/>
                </a:avLst>
              </a:prstGeom>
              <a:gradFill>
                <a:gsLst>
                  <a:gs pos="0">
                    <a:srgbClr val="FF0000">
                      <a:lumMod val="64000"/>
                      <a:lumOff val="36000"/>
                    </a:srgbClr>
                  </a:gs>
                  <a:gs pos="75000">
                    <a:srgbClr val="C00000">
                      <a:alpha val="0"/>
                    </a:srgbClr>
                  </a:gs>
                </a:gsLst>
                <a:path path="circle">
                  <a:fillToRect l="50000" t="50000" r="50000" b="50000"/>
                </a:path>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8" name="Oval 107"/>
              <p:cNvSpPr/>
              <p:nvPr/>
            </p:nvSpPr>
            <p:spPr bwMode="auto">
              <a:xfrm>
                <a:off x="4353380" y="2407248"/>
                <a:ext cx="437240" cy="437240"/>
              </a:xfrm>
              <a:prstGeom prst="ellipse">
                <a:avLst/>
              </a:prstGeom>
              <a:gradFill>
                <a:gsLst>
                  <a:gs pos="0">
                    <a:srgbClr val="C00000"/>
                  </a:gs>
                  <a:gs pos="49000">
                    <a:srgbClr val="C00000">
                      <a:lumMod val="70000"/>
                      <a:lumOff val="30000"/>
                    </a:srgbClr>
                  </a:gs>
                  <a:gs pos="100000">
                    <a:srgbClr val="C00000"/>
                  </a:gs>
                </a:gsLst>
                <a:lin ang="0" scaled="1"/>
              </a:gradFill>
              <a:ln w="19050">
                <a:noFill/>
              </a:ln>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9" name="Arc 108"/>
              <p:cNvSpPr/>
              <p:nvPr/>
            </p:nvSpPr>
            <p:spPr bwMode="auto">
              <a:xfrm>
                <a:off x="4397957" y="2409980"/>
                <a:ext cx="348086" cy="314326"/>
              </a:xfrm>
              <a:prstGeom prst="arc">
                <a:avLst>
                  <a:gd name="adj1" fmla="val 11238862"/>
                  <a:gd name="adj2" fmla="val 0"/>
                </a:avLst>
              </a:prstGeom>
              <a:gradFill flip="none" rotWithShape="1">
                <a:gsLst>
                  <a:gs pos="0">
                    <a:schemeClr val="bg1">
                      <a:alpha val="56000"/>
                    </a:schemeClr>
                  </a:gs>
                  <a:gs pos="100000">
                    <a:schemeClr val="bg1">
                      <a:alpha val="0"/>
                    </a:schemeClr>
                  </a:gs>
                </a:gsLst>
                <a:lin ang="5400000" scaled="1"/>
                <a:tileRect/>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10" name="TextBox 109"/>
              <p:cNvSpPr txBox="1"/>
              <p:nvPr/>
            </p:nvSpPr>
            <p:spPr>
              <a:xfrm>
                <a:off x="3966826" y="2015423"/>
                <a:ext cx="1137578" cy="296112"/>
              </a:xfrm>
              <a:prstGeom prst="rect">
                <a:avLst/>
              </a:prstGeom>
              <a:noFill/>
            </p:spPr>
            <p:txBody>
              <a:bodyPr wrap="square" rtlCol="0">
                <a:spAutoFit/>
              </a:bodyPr>
              <a:lstStyle/>
              <a:p>
                <a:pPr algn="ctr"/>
                <a:r>
                  <a:rPr lang="hu-HU" sz="1050" b="1" dirty="0" smtClean="0">
                    <a:solidFill>
                      <a:srgbClr val="C00000"/>
                    </a:solidFill>
                  </a:rPr>
                  <a:t>Támadás</a:t>
                </a:r>
                <a:endParaRPr lang="hu-HU" sz="1050" b="1" dirty="0">
                  <a:solidFill>
                    <a:srgbClr val="C00000"/>
                  </a:solidFill>
                </a:endParaRPr>
              </a:p>
            </p:txBody>
          </p:sp>
        </p:grpSp>
        <p:grpSp>
          <p:nvGrpSpPr>
            <p:cNvPr id="80" name="Group 79"/>
            <p:cNvGrpSpPr/>
            <p:nvPr/>
          </p:nvGrpSpPr>
          <p:grpSpPr>
            <a:xfrm>
              <a:off x="7659323" y="2076248"/>
              <a:ext cx="1210778" cy="768240"/>
              <a:chOff x="7659323" y="2076248"/>
              <a:chExt cx="1210778" cy="768240"/>
            </a:xfrm>
          </p:grpSpPr>
          <p:sp>
            <p:nvSpPr>
              <p:cNvPr id="104" name="Oval 103"/>
              <p:cNvSpPr/>
              <p:nvPr/>
            </p:nvSpPr>
            <p:spPr bwMode="auto">
              <a:xfrm>
                <a:off x="8092357" y="2407248"/>
                <a:ext cx="437240" cy="437240"/>
              </a:xfrm>
              <a:prstGeom prst="ellipse">
                <a:avLst/>
              </a:prstGeom>
              <a:solidFill>
                <a:schemeClr val="accent2"/>
              </a:solidFill>
              <a:ln w="19050">
                <a:noFill/>
              </a:ln>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5" name="Arc 104"/>
              <p:cNvSpPr/>
              <p:nvPr/>
            </p:nvSpPr>
            <p:spPr bwMode="auto">
              <a:xfrm>
                <a:off x="8154496" y="2409980"/>
                <a:ext cx="348086" cy="314326"/>
              </a:xfrm>
              <a:prstGeom prst="arc">
                <a:avLst>
                  <a:gd name="adj1" fmla="val 11238862"/>
                  <a:gd name="adj2" fmla="val 0"/>
                </a:avLst>
              </a:prstGeom>
              <a:gradFill flip="none" rotWithShape="1">
                <a:gsLst>
                  <a:gs pos="0">
                    <a:schemeClr val="bg1">
                      <a:alpha val="56000"/>
                    </a:schemeClr>
                  </a:gs>
                  <a:gs pos="100000">
                    <a:schemeClr val="bg1">
                      <a:alpha val="0"/>
                    </a:schemeClr>
                  </a:gs>
                </a:gsLst>
                <a:lin ang="5400000" scaled="1"/>
                <a:tileRect/>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6" name="TextBox 105"/>
              <p:cNvSpPr txBox="1"/>
              <p:nvPr/>
            </p:nvSpPr>
            <p:spPr>
              <a:xfrm>
                <a:off x="7659323" y="2076248"/>
                <a:ext cx="1210778" cy="296112"/>
              </a:xfrm>
              <a:prstGeom prst="rect">
                <a:avLst/>
              </a:prstGeom>
              <a:noFill/>
            </p:spPr>
            <p:txBody>
              <a:bodyPr wrap="square" rtlCol="0">
                <a:spAutoFit/>
              </a:bodyPr>
              <a:lstStyle/>
              <a:p>
                <a:pPr algn="ctr"/>
                <a:r>
                  <a:rPr lang="hu-HU" sz="1050" b="1" dirty="0" smtClean="0">
                    <a:solidFill>
                      <a:schemeClr val="accent2"/>
                    </a:solidFill>
                  </a:rPr>
                  <a:t>Elhárítás</a:t>
                </a:r>
                <a:endParaRPr lang="hu-HU" sz="1050" b="1" dirty="0">
                  <a:solidFill>
                    <a:schemeClr val="accent2"/>
                  </a:solidFill>
                </a:endParaRPr>
              </a:p>
            </p:txBody>
          </p:sp>
        </p:grpSp>
        <p:grpSp>
          <p:nvGrpSpPr>
            <p:cNvPr id="81" name="Group 80"/>
            <p:cNvGrpSpPr/>
            <p:nvPr/>
          </p:nvGrpSpPr>
          <p:grpSpPr>
            <a:xfrm>
              <a:off x="5010377" y="2398566"/>
              <a:ext cx="3014661" cy="433388"/>
              <a:chOff x="1062036" y="4195763"/>
              <a:chExt cx="3014661" cy="433388"/>
            </a:xfrm>
            <a:solidFill>
              <a:srgbClr val="D7C6AD"/>
            </a:solidFill>
            <a:effectLst/>
          </p:grpSpPr>
          <p:sp>
            <p:nvSpPr>
              <p:cNvPr id="100" name="Chevron 99"/>
              <p:cNvSpPr/>
              <p:nvPr/>
            </p:nvSpPr>
            <p:spPr bwMode="auto">
              <a:xfrm>
                <a:off x="1062036"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1" name="Chevron 100"/>
              <p:cNvSpPr/>
              <p:nvPr/>
            </p:nvSpPr>
            <p:spPr bwMode="auto">
              <a:xfrm>
                <a:off x="1781174"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2" name="Chevron 101"/>
              <p:cNvSpPr/>
              <p:nvPr/>
            </p:nvSpPr>
            <p:spPr bwMode="auto">
              <a:xfrm>
                <a:off x="2500309"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103" name="Chevron 102"/>
              <p:cNvSpPr/>
              <p:nvPr/>
            </p:nvSpPr>
            <p:spPr bwMode="auto">
              <a:xfrm>
                <a:off x="3219447"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grpSp>
        <p:sp>
          <p:nvSpPr>
            <p:cNvPr id="82" name="Chevron 81"/>
            <p:cNvSpPr/>
            <p:nvPr/>
          </p:nvSpPr>
          <p:spPr bwMode="auto">
            <a:xfrm>
              <a:off x="5012756" y="2398567"/>
              <a:ext cx="3009902" cy="433388"/>
            </a:xfrm>
            <a:prstGeom prst="chevron">
              <a:avLst>
                <a:gd name="adj" fmla="val 44633"/>
              </a:avLst>
            </a:prstGeom>
            <a:gradFill flip="none" rotWithShape="1">
              <a:gsLst>
                <a:gs pos="79000">
                  <a:schemeClr val="bg1">
                    <a:alpha val="0"/>
                  </a:schemeClr>
                </a:gs>
                <a:gs pos="0">
                  <a:schemeClr val="accent4"/>
                </a:gs>
                <a:gs pos="25000">
                  <a:schemeClr val="bg1">
                    <a:alpha val="0"/>
                  </a:schemeClr>
                </a:gs>
                <a:gs pos="100000">
                  <a:schemeClr val="accent2"/>
                </a:gs>
              </a:gsLst>
              <a:lin ang="0" scaled="1"/>
              <a:tileRect/>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86" name="TextBox 85"/>
            <p:cNvSpPr txBox="1"/>
            <p:nvPr/>
          </p:nvSpPr>
          <p:spPr>
            <a:xfrm>
              <a:off x="4867355" y="2958252"/>
              <a:ext cx="2978016" cy="296112"/>
            </a:xfrm>
            <a:prstGeom prst="rect">
              <a:avLst/>
            </a:prstGeom>
            <a:noFill/>
          </p:spPr>
          <p:txBody>
            <a:bodyPr wrap="square" rtlCol="0">
              <a:spAutoFit/>
            </a:bodyPr>
            <a:lstStyle/>
            <a:p>
              <a:pPr algn="ctr"/>
              <a:r>
                <a:rPr lang="hu-HU" sz="1050" b="1" dirty="0" smtClean="0">
                  <a:solidFill>
                    <a:schemeClr val="tx1">
                      <a:lumMod val="65000"/>
                      <a:lumOff val="35000"/>
                    </a:schemeClr>
                  </a:solidFill>
                </a:rPr>
                <a:t>REAKCIÓ / KÁRMENTESÍTÉSI FÁZIS</a:t>
              </a:r>
              <a:endParaRPr lang="hu-HU" sz="1050" b="1" dirty="0">
                <a:solidFill>
                  <a:schemeClr val="tx1">
                    <a:lumMod val="65000"/>
                    <a:lumOff val="35000"/>
                  </a:schemeClr>
                </a:solidFill>
              </a:endParaRPr>
            </a:p>
          </p:txBody>
        </p:sp>
        <p:sp>
          <p:nvSpPr>
            <p:cNvPr id="87" name="TextBox 86"/>
            <p:cNvSpPr txBox="1"/>
            <p:nvPr/>
          </p:nvSpPr>
          <p:spPr>
            <a:xfrm>
              <a:off x="5113648" y="2035476"/>
              <a:ext cx="2733676" cy="358924"/>
            </a:xfrm>
            <a:prstGeom prst="rect">
              <a:avLst/>
            </a:prstGeom>
            <a:noFill/>
          </p:spPr>
          <p:txBody>
            <a:bodyPr wrap="square" rtlCol="0">
              <a:spAutoFit/>
            </a:bodyPr>
            <a:lstStyle/>
            <a:p>
              <a:pPr algn="ctr"/>
              <a:r>
                <a:rPr lang="hu-HU" sz="1400" b="1" dirty="0" smtClean="0">
                  <a:solidFill>
                    <a:schemeClr val="tx1">
                      <a:lumMod val="65000"/>
                      <a:lumOff val="35000"/>
                    </a:schemeClr>
                  </a:solidFill>
                </a:rPr>
                <a:t>Támadás után</a:t>
              </a:r>
              <a:endParaRPr lang="hu-HU" sz="1400" b="1" dirty="0">
                <a:solidFill>
                  <a:schemeClr val="tx1">
                    <a:lumMod val="65000"/>
                    <a:lumOff val="35000"/>
                  </a:schemeClr>
                </a:solidFill>
              </a:endParaRPr>
            </a:p>
          </p:txBody>
        </p:sp>
        <p:grpSp>
          <p:nvGrpSpPr>
            <p:cNvPr id="88" name="Group 87"/>
            <p:cNvGrpSpPr/>
            <p:nvPr/>
          </p:nvGrpSpPr>
          <p:grpSpPr>
            <a:xfrm>
              <a:off x="210396" y="2054784"/>
              <a:ext cx="1296982" cy="789704"/>
              <a:chOff x="210396" y="2054784"/>
              <a:chExt cx="1296982" cy="789704"/>
            </a:xfrm>
          </p:grpSpPr>
          <p:sp>
            <p:nvSpPr>
              <p:cNvPr id="97" name="Oval 96"/>
              <p:cNvSpPr/>
              <p:nvPr/>
            </p:nvSpPr>
            <p:spPr bwMode="auto">
              <a:xfrm>
                <a:off x="581292" y="2407248"/>
                <a:ext cx="437240" cy="437240"/>
              </a:xfrm>
              <a:prstGeom prst="ellipse">
                <a:avLst/>
              </a:prstGeom>
              <a:solidFill>
                <a:schemeClr val="accent5"/>
              </a:solidFill>
              <a:ln w="19050">
                <a:noFill/>
              </a:ln>
              <a:effectLst/>
              <a:scene3d>
                <a:camera prst="orthographicFront">
                  <a:rot lat="0" lon="0" rev="0"/>
                </a:camera>
                <a:lightRig rig="balanced" dir="t">
                  <a:rot lat="0" lon="0" rev="8700000"/>
                </a:lightRig>
              </a:scene3d>
              <a:sp3d>
                <a:bevelT w="190500" h="38100"/>
              </a:sp3d>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98" name="Arc 97"/>
              <p:cNvSpPr/>
              <p:nvPr/>
            </p:nvSpPr>
            <p:spPr bwMode="auto">
              <a:xfrm>
                <a:off x="619392" y="2409980"/>
                <a:ext cx="348086" cy="314326"/>
              </a:xfrm>
              <a:prstGeom prst="arc">
                <a:avLst>
                  <a:gd name="adj1" fmla="val 11238862"/>
                  <a:gd name="adj2" fmla="val 0"/>
                </a:avLst>
              </a:prstGeom>
              <a:gradFill flip="none" rotWithShape="1">
                <a:gsLst>
                  <a:gs pos="0">
                    <a:schemeClr val="bg1">
                      <a:alpha val="56000"/>
                    </a:schemeClr>
                  </a:gs>
                  <a:gs pos="100000">
                    <a:schemeClr val="bg1">
                      <a:alpha val="0"/>
                    </a:schemeClr>
                  </a:gs>
                </a:gsLst>
                <a:lin ang="5400000" scaled="1"/>
                <a:tileRect/>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99" name="TextBox 98"/>
              <p:cNvSpPr txBox="1"/>
              <p:nvPr/>
            </p:nvSpPr>
            <p:spPr>
              <a:xfrm>
                <a:off x="210396" y="2054784"/>
                <a:ext cx="1296982" cy="296112"/>
              </a:xfrm>
              <a:prstGeom prst="rect">
                <a:avLst/>
              </a:prstGeom>
              <a:noFill/>
            </p:spPr>
            <p:txBody>
              <a:bodyPr wrap="square" rtlCol="0">
                <a:spAutoFit/>
              </a:bodyPr>
              <a:lstStyle/>
              <a:p>
                <a:pPr algn="ctr"/>
                <a:r>
                  <a:rPr lang="hu-HU" sz="1050" b="1" dirty="0" smtClean="0">
                    <a:solidFill>
                      <a:schemeClr val="accent5"/>
                    </a:solidFill>
                  </a:rPr>
                  <a:t>Sebezhetőség</a:t>
                </a:r>
                <a:endParaRPr lang="hu-HU" sz="1050" b="1" dirty="0">
                  <a:solidFill>
                    <a:schemeClr val="accent5"/>
                  </a:solidFill>
                </a:endParaRPr>
              </a:p>
            </p:txBody>
          </p:sp>
        </p:grpSp>
        <p:sp>
          <p:nvSpPr>
            <p:cNvPr id="89" name="TextBox 88"/>
            <p:cNvSpPr txBox="1"/>
            <p:nvPr/>
          </p:nvSpPr>
          <p:spPr>
            <a:xfrm>
              <a:off x="1217056" y="2035476"/>
              <a:ext cx="2733676" cy="358924"/>
            </a:xfrm>
            <a:prstGeom prst="rect">
              <a:avLst/>
            </a:prstGeom>
            <a:noFill/>
          </p:spPr>
          <p:txBody>
            <a:bodyPr wrap="square" rtlCol="0">
              <a:spAutoFit/>
            </a:bodyPr>
            <a:lstStyle/>
            <a:p>
              <a:pPr algn="ctr"/>
              <a:r>
                <a:rPr lang="hu-HU" sz="1400" b="1" dirty="0" smtClean="0">
                  <a:solidFill>
                    <a:schemeClr val="tx1">
                      <a:lumMod val="65000"/>
                      <a:lumOff val="35000"/>
                    </a:schemeClr>
                  </a:solidFill>
                </a:rPr>
                <a:t>Támadás előtt</a:t>
              </a:r>
              <a:endParaRPr lang="hu-HU" sz="1400" b="1" dirty="0">
                <a:solidFill>
                  <a:schemeClr val="tx1">
                    <a:lumMod val="65000"/>
                    <a:lumOff val="35000"/>
                  </a:schemeClr>
                </a:solidFill>
              </a:endParaRPr>
            </a:p>
          </p:txBody>
        </p:sp>
        <p:sp>
          <p:nvSpPr>
            <p:cNvPr id="90" name="TextBox 89"/>
            <p:cNvSpPr txBox="1"/>
            <p:nvPr/>
          </p:nvSpPr>
          <p:spPr>
            <a:xfrm>
              <a:off x="988810" y="2958254"/>
              <a:ext cx="3107788" cy="296112"/>
            </a:xfrm>
            <a:prstGeom prst="rect">
              <a:avLst/>
            </a:prstGeom>
            <a:noFill/>
          </p:spPr>
          <p:txBody>
            <a:bodyPr wrap="square" rtlCol="0">
              <a:spAutoFit/>
            </a:bodyPr>
            <a:lstStyle/>
            <a:p>
              <a:pPr algn="ctr"/>
              <a:r>
                <a:rPr lang="hu-HU" sz="1050" b="1" dirty="0" smtClean="0">
                  <a:solidFill>
                    <a:schemeClr val="tx1">
                      <a:lumMod val="65000"/>
                      <a:lumOff val="35000"/>
                    </a:schemeClr>
                  </a:solidFill>
                </a:rPr>
                <a:t>FELKÉSZÜLÉSI / MEGELŐZÉSI FÁZIS</a:t>
              </a:r>
              <a:endParaRPr lang="hu-HU" sz="1050" b="1" dirty="0">
                <a:solidFill>
                  <a:schemeClr val="tx1">
                    <a:lumMod val="65000"/>
                    <a:lumOff val="35000"/>
                  </a:schemeClr>
                </a:solidFill>
              </a:endParaRPr>
            </a:p>
          </p:txBody>
        </p:sp>
        <p:grpSp>
          <p:nvGrpSpPr>
            <p:cNvPr id="91" name="Group 90"/>
            <p:cNvGrpSpPr/>
            <p:nvPr/>
          </p:nvGrpSpPr>
          <p:grpSpPr>
            <a:xfrm>
              <a:off x="1119500" y="2398566"/>
              <a:ext cx="3014661" cy="433388"/>
              <a:chOff x="1062036" y="4195763"/>
              <a:chExt cx="3014661" cy="433388"/>
            </a:xfrm>
            <a:solidFill>
              <a:srgbClr val="D7C6AD"/>
            </a:solidFill>
            <a:effectLst/>
          </p:grpSpPr>
          <p:sp>
            <p:nvSpPr>
              <p:cNvPr id="93" name="Chevron 92"/>
              <p:cNvSpPr/>
              <p:nvPr/>
            </p:nvSpPr>
            <p:spPr bwMode="auto">
              <a:xfrm>
                <a:off x="1062036"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94" name="Chevron 93"/>
              <p:cNvSpPr/>
              <p:nvPr/>
            </p:nvSpPr>
            <p:spPr bwMode="auto">
              <a:xfrm>
                <a:off x="1781174"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95" name="Chevron 94"/>
              <p:cNvSpPr/>
              <p:nvPr/>
            </p:nvSpPr>
            <p:spPr bwMode="auto">
              <a:xfrm>
                <a:off x="2500309"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sp>
            <p:nvSpPr>
              <p:cNvPr id="96" name="Chevron 95"/>
              <p:cNvSpPr/>
              <p:nvPr/>
            </p:nvSpPr>
            <p:spPr bwMode="auto">
              <a:xfrm>
                <a:off x="3219447" y="4195763"/>
                <a:ext cx="857250" cy="433388"/>
              </a:xfrm>
              <a:prstGeom prst="chevron">
                <a:avLst>
                  <a:gd name="adj" fmla="val 46831"/>
                </a:avLst>
              </a:prstGeom>
              <a:grpFill/>
              <a:ln w="12700">
                <a:solidFill>
                  <a:schemeClr val="bg1"/>
                </a:solid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grpSp>
        <p:sp>
          <p:nvSpPr>
            <p:cNvPr id="92" name="Chevron 91"/>
            <p:cNvSpPr/>
            <p:nvPr/>
          </p:nvSpPr>
          <p:spPr bwMode="auto">
            <a:xfrm>
              <a:off x="1121879" y="2398567"/>
              <a:ext cx="3009902" cy="433388"/>
            </a:xfrm>
            <a:prstGeom prst="chevron">
              <a:avLst>
                <a:gd name="adj" fmla="val 44633"/>
              </a:avLst>
            </a:prstGeom>
            <a:gradFill flip="none" rotWithShape="1">
              <a:gsLst>
                <a:gs pos="79000">
                  <a:schemeClr val="bg1">
                    <a:alpha val="0"/>
                  </a:schemeClr>
                </a:gs>
                <a:gs pos="0">
                  <a:schemeClr val="accent5">
                    <a:alpha val="93000"/>
                  </a:schemeClr>
                </a:gs>
                <a:gs pos="25000">
                  <a:schemeClr val="bg1">
                    <a:alpha val="0"/>
                  </a:schemeClr>
                </a:gs>
                <a:gs pos="100000">
                  <a:schemeClr val="accent4"/>
                </a:gs>
              </a:gsLst>
              <a:lin ang="0" scaled="1"/>
              <a:tileRect/>
            </a:gradFill>
            <a:ln w="19050">
              <a:noFill/>
            </a:ln>
            <a:effectLst/>
            <a:ex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endParaRPr lang="hu-HU" sz="1400" dirty="0">
                <a:latin typeface="Arial" charset="0"/>
                <a:ea typeface="ＭＳ Ｐゴシック" charset="0"/>
              </a:endParaRPr>
            </a:p>
          </p:txBody>
        </p:sp>
      </p:grpSp>
      <p:sp>
        <p:nvSpPr>
          <p:cNvPr id="66" name="Right Brace 65"/>
          <p:cNvSpPr/>
          <p:nvPr/>
        </p:nvSpPr>
        <p:spPr bwMode="auto">
          <a:xfrm rot="5400000">
            <a:off x="4431628" y="312284"/>
            <a:ext cx="327266" cy="8580921"/>
          </a:xfrm>
          <a:prstGeom prst="rightBrace">
            <a:avLst>
              <a:gd name="adj1" fmla="val 0"/>
              <a:gd name="adj2" fmla="val 50000"/>
            </a:avLst>
          </a:prstGeom>
          <a:noFill/>
          <a:ln w="19050" cap="flat" cmpd="sng" algn="ctr">
            <a:solidFill>
              <a:schemeClr val="bg1">
                <a:lumMod val="65000"/>
              </a:scheme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a:endParaRPr lang="hu-HU" dirty="0">
              <a:solidFill>
                <a:schemeClr val="tx1">
                  <a:lumMod val="85000"/>
                  <a:lumOff val="15000"/>
                </a:schemeClr>
              </a:solidFill>
            </a:endParaRPr>
          </a:p>
        </p:txBody>
      </p:sp>
      <p:sp>
        <p:nvSpPr>
          <p:cNvPr id="116" name="Title 1"/>
          <p:cNvSpPr txBox="1">
            <a:spLocks/>
          </p:cNvSpPr>
          <p:nvPr/>
        </p:nvSpPr>
        <p:spPr bwMode="auto">
          <a:xfrm>
            <a:off x="408526" y="3771900"/>
            <a:ext cx="1838638" cy="428668"/>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60000"/>
              </a:lnSpc>
              <a:spcBef>
                <a:spcPts val="600"/>
              </a:spcBef>
            </a:pPr>
            <a:r>
              <a:rPr lang="hu-HU" sz="1400" i="0" dirty="0" err="1" smtClean="0">
                <a:solidFill>
                  <a:schemeClr val="accent1"/>
                </a:solidFill>
              </a:rPr>
              <a:t>Vulnerability</a:t>
            </a:r>
            <a:endParaRPr lang="hu-HU" sz="1400" i="0" dirty="0" smtClean="0">
              <a:solidFill>
                <a:schemeClr val="accent1"/>
              </a:solidFill>
            </a:endParaRPr>
          </a:p>
          <a:p>
            <a:pPr>
              <a:lnSpc>
                <a:spcPct val="60000"/>
              </a:lnSpc>
              <a:spcBef>
                <a:spcPts val="600"/>
              </a:spcBef>
            </a:pPr>
            <a:r>
              <a:rPr lang="hu-HU" sz="1400" i="0" dirty="0" smtClean="0">
                <a:solidFill>
                  <a:schemeClr val="accent1"/>
                </a:solidFill>
              </a:rPr>
              <a:t>Manager</a:t>
            </a:r>
            <a:endParaRPr lang="hu-HU" sz="1400" i="0" dirty="0" smtClean="0">
              <a:solidFill>
                <a:schemeClr val="accent1"/>
              </a:solidFill>
            </a:endParaRPr>
          </a:p>
        </p:txBody>
      </p:sp>
      <p:sp>
        <p:nvSpPr>
          <p:cNvPr id="117" name="Title 1"/>
          <p:cNvSpPr txBox="1">
            <a:spLocks/>
          </p:cNvSpPr>
          <p:nvPr/>
        </p:nvSpPr>
        <p:spPr bwMode="auto">
          <a:xfrm>
            <a:off x="2091128" y="3771900"/>
            <a:ext cx="1838638" cy="384796"/>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60000"/>
              </a:lnSpc>
              <a:spcBef>
                <a:spcPts val="600"/>
              </a:spcBef>
            </a:pPr>
            <a:r>
              <a:rPr lang="hu-HU" sz="1400" i="0" dirty="0" err="1" smtClean="0">
                <a:solidFill>
                  <a:schemeClr val="accent1"/>
                </a:solidFill>
              </a:rPr>
              <a:t>Risk</a:t>
            </a:r>
            <a:endParaRPr lang="hu-HU" sz="1400" i="0" dirty="0" smtClean="0">
              <a:solidFill>
                <a:schemeClr val="accent1"/>
              </a:solidFill>
            </a:endParaRPr>
          </a:p>
          <a:p>
            <a:pPr>
              <a:lnSpc>
                <a:spcPct val="60000"/>
              </a:lnSpc>
              <a:spcBef>
                <a:spcPts val="600"/>
              </a:spcBef>
            </a:pPr>
            <a:r>
              <a:rPr lang="hu-HU" sz="1400" i="0" dirty="0" smtClean="0">
                <a:solidFill>
                  <a:schemeClr val="accent1"/>
                </a:solidFill>
              </a:rPr>
              <a:t>Manager</a:t>
            </a:r>
            <a:endParaRPr lang="hu-HU" sz="1400" i="0" dirty="0" smtClean="0">
              <a:solidFill>
                <a:schemeClr val="accent1"/>
              </a:solidFill>
            </a:endParaRPr>
          </a:p>
        </p:txBody>
      </p:sp>
      <p:sp>
        <p:nvSpPr>
          <p:cNvPr id="118" name="Title 1"/>
          <p:cNvSpPr txBox="1">
            <a:spLocks/>
          </p:cNvSpPr>
          <p:nvPr/>
        </p:nvSpPr>
        <p:spPr bwMode="auto">
          <a:xfrm>
            <a:off x="3659115" y="3786058"/>
            <a:ext cx="1838638" cy="319897"/>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60000"/>
              </a:lnSpc>
              <a:spcBef>
                <a:spcPts val="600"/>
              </a:spcBef>
            </a:pPr>
            <a:r>
              <a:rPr lang="hu-HU" sz="1400" i="0" dirty="0" smtClean="0">
                <a:solidFill>
                  <a:schemeClr val="accent1"/>
                </a:solidFill>
              </a:rPr>
              <a:t>SIEM &amp; UBA</a:t>
            </a:r>
            <a:endParaRPr lang="hu-HU" sz="1400" i="0" dirty="0" smtClean="0">
              <a:solidFill>
                <a:schemeClr val="accent1"/>
              </a:solidFill>
            </a:endParaRPr>
          </a:p>
        </p:txBody>
      </p:sp>
      <p:sp>
        <p:nvSpPr>
          <p:cNvPr id="120" name="Title 1"/>
          <p:cNvSpPr txBox="1">
            <a:spLocks/>
          </p:cNvSpPr>
          <p:nvPr/>
        </p:nvSpPr>
        <p:spPr bwMode="auto">
          <a:xfrm>
            <a:off x="5268341" y="3794404"/>
            <a:ext cx="1838638" cy="452290"/>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60000"/>
              </a:lnSpc>
              <a:spcBef>
                <a:spcPts val="600"/>
              </a:spcBef>
            </a:pPr>
            <a:r>
              <a:rPr lang="hu-HU" sz="1400" i="0" dirty="0" err="1" smtClean="0">
                <a:solidFill>
                  <a:schemeClr val="accent1"/>
                </a:solidFill>
              </a:rPr>
              <a:t>Incident</a:t>
            </a:r>
            <a:endParaRPr lang="hu-HU" sz="1400" i="0" dirty="0" smtClean="0">
              <a:solidFill>
                <a:schemeClr val="accent1"/>
              </a:solidFill>
            </a:endParaRPr>
          </a:p>
          <a:p>
            <a:pPr>
              <a:lnSpc>
                <a:spcPct val="60000"/>
              </a:lnSpc>
              <a:spcBef>
                <a:spcPts val="600"/>
              </a:spcBef>
            </a:pPr>
            <a:r>
              <a:rPr lang="hu-HU" sz="1400" i="0" dirty="0" err="1" smtClean="0">
                <a:solidFill>
                  <a:schemeClr val="accent1"/>
                </a:solidFill>
              </a:rPr>
              <a:t>Forensics</a:t>
            </a:r>
            <a:endParaRPr lang="hu-HU" sz="1400" i="0" dirty="0" smtClean="0">
              <a:solidFill>
                <a:schemeClr val="accent1"/>
              </a:solidFill>
            </a:endParaRPr>
          </a:p>
        </p:txBody>
      </p:sp>
      <p:pic>
        <p:nvPicPr>
          <p:cNvPr id="121" name="Picture 12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57531" y="4063986"/>
            <a:ext cx="1668968" cy="504330"/>
          </a:xfrm>
          <a:prstGeom prst="rect">
            <a:avLst/>
          </a:prstGeom>
        </p:spPr>
      </p:pic>
      <p:sp>
        <p:nvSpPr>
          <p:cNvPr id="49" name="Title 1"/>
          <p:cNvSpPr txBox="1">
            <a:spLocks/>
          </p:cNvSpPr>
          <p:nvPr/>
        </p:nvSpPr>
        <p:spPr bwMode="auto">
          <a:xfrm>
            <a:off x="7163582" y="3745959"/>
            <a:ext cx="1459746" cy="452290"/>
          </a:xfrm>
          <a:prstGeom prst="rect">
            <a:avLst/>
          </a:prstGeom>
          <a:noFill/>
          <a:ln>
            <a:noFill/>
          </a:ln>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lnSpc>
                <a:spcPct val="90000"/>
              </a:lnSpc>
              <a:spcBef>
                <a:spcPct val="0"/>
              </a:spcBef>
              <a:spcAft>
                <a:spcPct val="0"/>
              </a:spcAft>
              <a:defRPr b="1" i="1">
                <a:solidFill>
                  <a:schemeClr val="bg2"/>
                </a:solidFill>
                <a:latin typeface="+mj-lt"/>
                <a:ea typeface="MS PGothic" pitchFamily="34" charset="-128"/>
                <a:cs typeface="MS PGothic" charset="0"/>
              </a:defRPr>
            </a:lvl1pPr>
            <a:lvl2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lnSpc>
                <a:spcPct val="60000"/>
              </a:lnSpc>
              <a:spcBef>
                <a:spcPts val="600"/>
              </a:spcBef>
            </a:pPr>
            <a:r>
              <a:rPr lang="hu-HU" sz="1400" i="0" dirty="0" err="1" smtClean="0">
                <a:solidFill>
                  <a:schemeClr val="accent1"/>
                </a:solidFill>
              </a:rPr>
              <a:t>Incident</a:t>
            </a:r>
            <a:endParaRPr lang="hu-HU" sz="1400" i="0" dirty="0" smtClean="0">
              <a:solidFill>
                <a:schemeClr val="accent1"/>
              </a:solidFill>
            </a:endParaRPr>
          </a:p>
          <a:p>
            <a:pPr>
              <a:lnSpc>
                <a:spcPct val="60000"/>
              </a:lnSpc>
              <a:spcBef>
                <a:spcPts val="600"/>
              </a:spcBef>
            </a:pPr>
            <a:r>
              <a:rPr lang="hu-HU" sz="1400" i="0" dirty="0" err="1" smtClean="0">
                <a:solidFill>
                  <a:schemeClr val="accent1"/>
                </a:solidFill>
              </a:rPr>
              <a:t>Response</a:t>
            </a:r>
            <a:endParaRPr lang="hu-HU" sz="1400" i="0" dirty="0" smtClean="0">
              <a:solidFill>
                <a:schemeClr val="accent1"/>
              </a:solidFill>
            </a:endParaRPr>
          </a:p>
        </p:txBody>
      </p:sp>
    </p:spTree>
    <p:extLst>
      <p:ext uri="{BB962C8B-B14F-4D97-AF65-F5344CB8AC3E}">
        <p14:creationId xmlns:p14="http://schemas.microsoft.com/office/powerpoint/2010/main" val="91975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146"/>
            <a:ext cx="8770620" cy="330860"/>
          </a:xfrm>
        </p:spPr>
        <p:txBody>
          <a:bodyPr/>
          <a:lstStyle/>
          <a:p>
            <a:r>
              <a:rPr lang="hu-HU" dirty="0" smtClean="0"/>
              <a:t>A QRadar folyamatosan alkalmazkodik a változó környezethez</a:t>
            </a:r>
            <a:endParaRPr lang="hu-HU"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81760"/>
            <a:ext cx="9144000" cy="1784707"/>
          </a:xfrm>
          <a:prstGeom prst="rect">
            <a:avLst/>
          </a:prstGeom>
        </p:spPr>
      </p:pic>
      <p:sp>
        <p:nvSpPr>
          <p:cNvPr id="5" name="Pentagon 4"/>
          <p:cNvSpPr/>
          <p:nvPr/>
        </p:nvSpPr>
        <p:spPr>
          <a:xfrm>
            <a:off x="181122" y="838200"/>
            <a:ext cx="2442707" cy="743560"/>
          </a:xfrm>
          <a:prstGeom prst="homePlat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smtClean="0"/>
              <a:t>Határvédelem</a:t>
            </a:r>
          </a:p>
          <a:p>
            <a:pPr algn="ctr"/>
            <a:r>
              <a:rPr lang="hu-HU" sz="1400" b="1" dirty="0" smtClean="0"/>
              <a:t>2005 előtt</a:t>
            </a:r>
            <a:endParaRPr lang="hu-HU" sz="1400" b="1" dirty="0"/>
          </a:p>
        </p:txBody>
      </p:sp>
      <p:sp>
        <p:nvSpPr>
          <p:cNvPr id="6" name="Chevron 5"/>
          <p:cNvSpPr/>
          <p:nvPr/>
        </p:nvSpPr>
        <p:spPr>
          <a:xfrm>
            <a:off x="2438400" y="838200"/>
            <a:ext cx="3771900" cy="743560"/>
          </a:xfrm>
          <a:prstGeom prst="chevron">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smtClean="0"/>
              <a:t>Biztonsági Intelligencia</a:t>
            </a:r>
          </a:p>
          <a:p>
            <a:pPr algn="ctr"/>
            <a:r>
              <a:rPr lang="en-US" sz="1400" b="1" dirty="0" smtClean="0"/>
              <a:t>2005 </a:t>
            </a:r>
            <a:r>
              <a:rPr lang="hu-HU" sz="1400" b="1" dirty="0" smtClean="0"/>
              <a:t>után</a:t>
            </a:r>
            <a:endParaRPr lang="hu-HU" sz="1400" b="1" dirty="0"/>
          </a:p>
        </p:txBody>
      </p:sp>
      <p:sp>
        <p:nvSpPr>
          <p:cNvPr id="242" name="Chevron 241"/>
          <p:cNvSpPr/>
          <p:nvPr/>
        </p:nvSpPr>
        <p:spPr>
          <a:xfrm>
            <a:off x="6043074" y="838200"/>
            <a:ext cx="2910426" cy="743560"/>
          </a:xfrm>
          <a:prstGeom prst="chevron">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dirty="0" smtClean="0"/>
              <a:t>Kognitív, Felhő és Kollaboráció</a:t>
            </a:r>
          </a:p>
          <a:p>
            <a:pPr algn="ctr"/>
            <a:r>
              <a:rPr lang="en-US" sz="1400" b="1" dirty="0" smtClean="0"/>
              <a:t>2015</a:t>
            </a:r>
            <a:r>
              <a:rPr lang="en-US" sz="1400" b="1" dirty="0"/>
              <a:t> </a:t>
            </a:r>
            <a:r>
              <a:rPr lang="hu-HU" sz="1400" b="1" dirty="0" smtClean="0"/>
              <a:t>után</a:t>
            </a:r>
            <a:endParaRPr lang="hu-HU" sz="1400" b="1" dirty="0"/>
          </a:p>
        </p:txBody>
      </p:sp>
      <p:sp>
        <p:nvSpPr>
          <p:cNvPr id="7" name="TextBox 6"/>
          <p:cNvSpPr txBox="1"/>
          <p:nvPr/>
        </p:nvSpPr>
        <p:spPr>
          <a:xfrm>
            <a:off x="181121" y="3362880"/>
            <a:ext cx="2442707" cy="1600438"/>
          </a:xfrm>
          <a:prstGeom prst="rect">
            <a:avLst/>
          </a:prstGeom>
          <a:noFill/>
        </p:spPr>
        <p:txBody>
          <a:bodyPr wrap="square" rtlCol="0">
            <a:spAutoFit/>
          </a:bodyPr>
          <a:lstStyle/>
          <a:p>
            <a:r>
              <a:rPr lang="hu-HU" sz="1400" dirty="0" smtClean="0">
                <a:latin typeface="+mn-lt"/>
                <a:ea typeface="Helvetica Neue" charset="0"/>
                <a:cs typeface="Helvetica Neue" charset="0"/>
              </a:rPr>
              <a:t>Statikus védelem telepítése az adatok áramlásának védelme vagy korlátozása érdekében, beleértve a tűzfalak víruskereső szoftverét és a webes átjárókat</a:t>
            </a:r>
            <a:endParaRPr lang="hu-HU" sz="1400" dirty="0">
              <a:latin typeface="+mn-lt"/>
              <a:ea typeface="Helvetica Neue" charset="0"/>
              <a:cs typeface="Helvetica Neue" charset="0"/>
            </a:endParaRPr>
          </a:p>
        </p:txBody>
      </p:sp>
      <p:sp>
        <p:nvSpPr>
          <p:cNvPr id="243" name="TextBox 242"/>
          <p:cNvSpPr txBox="1"/>
          <p:nvPr/>
        </p:nvSpPr>
        <p:spPr>
          <a:xfrm>
            <a:off x="2857823" y="3362880"/>
            <a:ext cx="2940924" cy="1600438"/>
          </a:xfrm>
          <a:prstGeom prst="rect">
            <a:avLst/>
          </a:prstGeom>
          <a:noFill/>
        </p:spPr>
        <p:txBody>
          <a:bodyPr wrap="square" rtlCol="0">
            <a:spAutoFit/>
          </a:bodyPr>
          <a:lstStyle>
            <a:defPPr>
              <a:defRPr lang="en-US"/>
            </a:defPPr>
            <a:lvl1pPr>
              <a:defRPr sz="1600">
                <a:latin typeface="+mn-lt"/>
                <a:ea typeface="Helvetica Neue" charset="0"/>
                <a:cs typeface="Helvetica Neue" charset="0"/>
              </a:defRPr>
            </a:lvl1pPr>
          </a:lstStyle>
          <a:p>
            <a:r>
              <a:rPr lang="hu-HU" sz="1400" dirty="0" smtClean="0"/>
              <a:t>Az analitikák kihasználása, hogy összegyűjteni és értelmezni a tömeges mennyiségű valós idejű adatforgalmat, prioritást biztosítva az események és a nagy kockázatú veszélyek észlelését valós időben</a:t>
            </a:r>
            <a:endParaRPr lang="hu-HU" sz="1400" dirty="0"/>
          </a:p>
        </p:txBody>
      </p:sp>
      <p:sp>
        <p:nvSpPr>
          <p:cNvPr id="244" name="TextBox 243"/>
          <p:cNvSpPr txBox="1"/>
          <p:nvPr/>
        </p:nvSpPr>
        <p:spPr>
          <a:xfrm>
            <a:off x="6050676" y="3362861"/>
            <a:ext cx="2940924" cy="1169551"/>
          </a:xfrm>
          <a:prstGeom prst="rect">
            <a:avLst/>
          </a:prstGeom>
          <a:noFill/>
        </p:spPr>
        <p:txBody>
          <a:bodyPr wrap="square" rtlCol="0">
            <a:spAutoFit/>
          </a:bodyPr>
          <a:lstStyle>
            <a:defPPr>
              <a:defRPr lang="en-US"/>
            </a:defPPr>
            <a:lvl1pPr>
              <a:defRPr sz="1600">
                <a:latin typeface="+mn-lt"/>
                <a:ea typeface="Helvetica Neue" charset="0"/>
                <a:cs typeface="Helvetica Neue" charset="0"/>
              </a:defRPr>
            </a:lvl1pPr>
          </a:lstStyle>
          <a:p>
            <a:r>
              <a:rPr lang="hu-HU" sz="1400" dirty="0" smtClean="0"/>
              <a:t>Megosztani, megtanulni és feldolgozni a megosztott biztonsági intelligenciát, amelyet olyan sebességgel és skála szerint terveztek, mint korábban soha</a:t>
            </a:r>
            <a:endParaRPr lang="hu-HU" sz="1400" dirty="0"/>
          </a:p>
        </p:txBody>
      </p:sp>
      <p:sp>
        <p:nvSpPr>
          <p:cNvPr id="8" name="Rectangle 7"/>
          <p:cNvSpPr/>
          <p:nvPr/>
        </p:nvSpPr>
        <p:spPr>
          <a:xfrm>
            <a:off x="0" y="5119116"/>
            <a:ext cx="8724900" cy="307777"/>
          </a:xfrm>
          <a:prstGeom prst="rect">
            <a:avLst/>
          </a:prstGeom>
        </p:spPr>
        <p:txBody>
          <a:bodyPr wrap="square">
            <a:spAutoFit/>
          </a:bodyPr>
          <a:lstStyle/>
          <a:p>
            <a:pPr algn="ctr"/>
            <a:r>
              <a:rPr lang="hu-HU" sz="1400" dirty="0" smtClean="0">
                <a:latin typeface="Helvetica Neue" charset="0"/>
                <a:ea typeface="Helvetica Neue" charset="0"/>
                <a:cs typeface="Helvetica Neue" charset="0"/>
              </a:rPr>
              <a:t>Az infrastrukturális komplexitás, a fenyegetettség és kifinomultság, a készségek hiánya</a:t>
            </a:r>
            <a:endParaRPr lang="hu-HU" sz="1400" dirty="0">
              <a:latin typeface="Helvetica Neue" charset="0"/>
              <a:ea typeface="Helvetica Neue" charset="0"/>
              <a:cs typeface="Helvetica Neue" charset="0"/>
            </a:endParaRPr>
          </a:p>
        </p:txBody>
      </p:sp>
      <p:cxnSp>
        <p:nvCxnSpPr>
          <p:cNvPr id="10" name="Straight Arrow Connector 9"/>
          <p:cNvCxnSpPr/>
          <p:nvPr/>
        </p:nvCxnSpPr>
        <p:spPr>
          <a:xfrm>
            <a:off x="304800" y="5067300"/>
            <a:ext cx="8267700" cy="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90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PTION A">
  <a:themeElements>
    <a:clrScheme name="IBM Security_2016-04-05">
      <a:dk1>
        <a:srgbClr val="000000"/>
      </a:dk1>
      <a:lt1>
        <a:srgbClr val="FFFFFF"/>
      </a:lt1>
      <a:dk2>
        <a:srgbClr val="5AAAFA"/>
      </a:dk2>
      <a:lt2>
        <a:srgbClr val="C0E6FF"/>
      </a:lt2>
      <a:accent1>
        <a:srgbClr val="1D3649"/>
      </a:accent1>
      <a:accent2>
        <a:srgbClr val="FD8C00"/>
      </a:accent2>
      <a:accent3>
        <a:srgbClr val="00AC46"/>
      </a:accent3>
      <a:accent4>
        <a:srgbClr val="780000"/>
      </a:accent4>
      <a:accent5>
        <a:srgbClr val="FDC500"/>
      </a:accent5>
      <a:accent6>
        <a:srgbClr val="FF5004"/>
      </a:accent6>
      <a:hlink>
        <a:srgbClr val="5AAAFA"/>
      </a:hlink>
      <a:folHlink>
        <a:srgbClr val="777777"/>
      </a:folHlink>
    </a:clrScheme>
    <a:fontScheme name="IBM Security 2016">
      <a:majorFont>
        <a:latin typeface="Arial"/>
        <a:ea typeface="ＭＳ Ｐゴシック"/>
        <a:cs typeface=""/>
      </a:majorFont>
      <a:minorFont>
        <a:latin typeface="Arial"/>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BMSecurity_16x10_Template_2016-04-20.pptx" id="{F8B6ADAD-5BE6-48E8-A14B-15DB679B95C5}" vid="{AEA7D6E6-2D84-434C-91F1-B958C41B34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6215</Words>
  <Application>Microsoft Macintosh PowerPoint</Application>
  <PresentationFormat>On-screen Show (16:10)</PresentationFormat>
  <Paragraphs>2087</Paragraphs>
  <Slides>40</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Calibri</vt:lpstr>
      <vt:lpstr>Century Gothic</vt:lpstr>
      <vt:lpstr>Consolas</vt:lpstr>
      <vt:lpstr>Helvetica</vt:lpstr>
      <vt:lpstr>Helvetica Neue</vt:lpstr>
      <vt:lpstr>MS Gothic</vt:lpstr>
      <vt:lpstr>MS PGothic</vt:lpstr>
      <vt:lpstr>ＭＳ Ｐゴシック</vt:lpstr>
      <vt:lpstr>SimSun</vt:lpstr>
      <vt:lpstr>Symbol</vt:lpstr>
      <vt:lpstr>Times New Roman</vt:lpstr>
      <vt:lpstr>Wingdings</vt:lpstr>
      <vt:lpstr>Arial</vt:lpstr>
      <vt:lpstr>OPTION A</vt:lpstr>
      <vt:lpstr>Meghódítani az ismeretlent Érzékeld és cselekedj</vt:lpstr>
      <vt:lpstr>Napjaink biztonsági kihívásai</vt:lpstr>
      <vt:lpstr>A rosszindulatú támadók nagyobb sebességre gyorsítanak</vt:lpstr>
      <vt:lpstr> A hagyományos IT biztonsági stratégiák tarthatatlanok</vt:lpstr>
      <vt:lpstr>Az IT biztonság olyan, mint az emberi szervezet immunrendszere</vt:lpstr>
      <vt:lpstr>A biztonság növelése intelligenciával és integrációval</vt:lpstr>
      <vt:lpstr>IBM Biztonsági Stratégia</vt:lpstr>
      <vt:lpstr>Komplett és nyitott IT biztonsági üzemeltetési platform (SOC)</vt:lpstr>
      <vt:lpstr>A QRadar folyamatosan alkalmazkodik a változó környezethez</vt:lpstr>
      <vt:lpstr>IBM QRadar Security Intelligence with Sense Analytics </vt:lpstr>
      <vt:lpstr>Sense Analytics threat detection </vt:lpstr>
      <vt:lpstr>IBM Sense Analytics </vt:lpstr>
      <vt:lpstr>Támadások megelőzésére és helyreállítására vonatkozó kérdések megválaszolása</vt:lpstr>
      <vt:lpstr>Figyelemmel kísérni a felhasználókra jellemző kockázatot</vt:lpstr>
      <vt:lpstr>A kriminalisztika adatainak kiterjesztése az incidensek és a kockázatok körül</vt:lpstr>
      <vt:lpstr>QRadar és Resilient – Szervezett, összekapcsolt és hatékony válasz</vt:lpstr>
      <vt:lpstr>One platform, unified visibility </vt:lpstr>
      <vt:lpstr>QRadar Sense Platform</vt:lpstr>
      <vt:lpstr>IBM Security App Exchange</vt:lpstr>
      <vt:lpstr>Integrált és egységes architektúra egyetlen webes konzolon</vt:lpstr>
      <vt:lpstr>IBM QRadar: folyamatos fejlesztés az ügyfelek visszajelzési alapján</vt:lpstr>
      <vt:lpstr>The power to act – at scale </vt:lpstr>
      <vt:lpstr>Optimalizált hardver és szoftver architektúra a teljesítmény és a gyors implementálás érdekében </vt:lpstr>
      <vt:lpstr>IBM QRadar támogatja több száz külső gyártó alkalmazását</vt:lpstr>
      <vt:lpstr>A legmeghatározóbb különbségek </vt:lpstr>
      <vt:lpstr>QRadar  Summary </vt:lpstr>
      <vt:lpstr>QRadar Security Intelligence számokban</vt:lpstr>
      <vt:lpstr>Hét fő funkció egyetlen termékben, közös platformon</vt:lpstr>
      <vt:lpstr>Elemzők értékelései</vt:lpstr>
      <vt:lpstr>Egyetlen platform a biztonsági operáció (SOC) megvalósítására</vt:lpstr>
      <vt:lpstr>További információ az IBM Security megoldásairól</vt:lpstr>
      <vt:lpstr>PowerPoint Presentation</vt:lpstr>
      <vt:lpstr>QRadar QFlow - Differentiated by network flow analytics</vt:lpstr>
      <vt:lpstr>QRadar QFlow fully supports five key use cases</vt:lpstr>
      <vt:lpstr>PowerPoint Presentation</vt:lpstr>
      <vt:lpstr>Introducing IBM Security QRadar Vulnerability Manager</vt:lpstr>
      <vt:lpstr>PowerPoint Presentation</vt:lpstr>
      <vt:lpstr>PowerPoint Presentation</vt:lpstr>
      <vt:lpstr>QRadar Incident Forensics – Responding quickly to incidents</vt:lpstr>
      <vt:lpstr>Next generation network forensics: know what happened, fast</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2016-04-29T22:34:11Z</cp:lastPrinted>
  <dcterms:created xsi:type="dcterms:W3CDTF">2016-04-20T15:43:16Z</dcterms:created>
  <dcterms:modified xsi:type="dcterms:W3CDTF">2017-05-20T23:35:24Z</dcterms:modified>
</cp:coreProperties>
</file>