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6" r:id="rId3"/>
    <p:sldId id="268" r:id="rId4"/>
    <p:sldId id="270" r:id="rId5"/>
    <p:sldId id="272" r:id="rId6"/>
    <p:sldId id="279" r:id="rId7"/>
    <p:sldId id="280" r:id="rId8"/>
    <p:sldId id="281" r:id="rId9"/>
    <p:sldId id="282" r:id="rId10"/>
    <p:sldId id="283" r:id="rId11"/>
    <p:sldId id="290" r:id="rId12"/>
    <p:sldId id="284" r:id="rId13"/>
    <p:sldId id="285" r:id="rId14"/>
    <p:sldId id="286" r:id="rId15"/>
    <p:sldId id="287" r:id="rId16"/>
    <p:sldId id="288" r:id="rId17"/>
    <p:sldId id="291" r:id="rId18"/>
    <p:sldId id="292" r:id="rId19"/>
    <p:sldId id="293" r:id="rId20"/>
    <p:sldId id="305" r:id="rId21"/>
    <p:sldId id="295" r:id="rId22"/>
    <p:sldId id="296" r:id="rId23"/>
    <p:sldId id="298" r:id="rId24"/>
    <p:sldId id="306" r:id="rId25"/>
    <p:sldId id="302" r:id="rId26"/>
    <p:sldId id="289" r:id="rId27"/>
    <p:sldId id="271" r:id="rId28"/>
    <p:sldId id="269" r:id="rId29"/>
    <p:sldId id="265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89" d="100"/>
          <a:sy n="89" d="100"/>
        </p:scale>
        <p:origin x="3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Group>
    <inkml:annotationXML>
      <emma:emma xmlns:emma="http://www.w3.org/2003/04/emma" version="1.0">
        <emma:interpretation id="{0ABF8F75-7F60-45C7-BFD1-70A92076209C}" emma:medium="tactile" emma:mode="ink">
          <msink:context xmlns:msink="http://schemas.microsoft.com/ink/2010/main" type="writingRegion" rotatedBoundingBox="5463,5127 5598,5127 5598,9000 5463,9000"/>
        </emma:interpretation>
      </emma:emma>
    </inkml:annotationXML>
    <inkml:traceGroup>
      <inkml:annotationXML>
        <emma:emma xmlns:emma="http://www.w3.org/2003/04/emma" version="1.0">
          <emma:interpretation id="{5DAF13B5-4587-4619-BA73-F6006C2AC3A7}" emma:medium="tactile" emma:mode="ink">
            <msink:context xmlns:msink="http://schemas.microsoft.com/ink/2010/main" type="paragraph" rotatedBoundingBox="5463,5127 5598,5127 5598,9000 5463,9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62EA8E-9766-4D21-9758-DCDEC00D175C}" emma:medium="tactile" emma:mode="ink">
              <msink:context xmlns:msink="http://schemas.microsoft.com/ink/2010/main" type="line" rotatedBoundingBox="5463,5127 5598,5127 5598,9000 5463,9000"/>
            </emma:interpretation>
          </emma:emma>
        </inkml:annotationXML>
        <inkml:traceGroup>
          <inkml:annotationXML>
            <emma:emma xmlns:emma="http://www.w3.org/2003/04/emma" version="1.0">
              <emma:interpretation id="{7F3EBA83-EF6F-4F26-90B7-908B8FC4CAD8}" emma:medium="tactile" emma:mode="ink">
                <msink:context xmlns:msink="http://schemas.microsoft.com/ink/2010/main" type="inkWord" rotatedBoundingBox="5463,8985 5511,8985 5511,9000 5463,9000"/>
              </emma:interpretation>
            </emma:emma>
          </inkml:annotationXML>
          <inkml:trace contextRef="#ctx0" brushRef="#br0">0 0 0,'24'0'16,"0"0"0</inkml:trace>
        </inkml:traceGroup>
        <inkml:traceGroup>
          <inkml:annotationXML>
            <emma:emma xmlns:emma="http://www.w3.org/2003/04/emma" version="1.0">
              <emma:interpretation id="{5C004C8C-2132-4CEC-86A3-6F1FC258613C}" emma:medium="tactile" emma:mode="ink">
                <msink:context xmlns:msink="http://schemas.microsoft.com/ink/2010/main" type="inkWord" rotatedBoundingBox="5583,5127 5598,5127 5598,5142 5583,5142"/>
              </emma:interpretation>
            </emma:emma>
          </inkml:annotationXML>
          <inkml:trace contextRef="#ctx0" brushRef="#br0" timeOffset="-430.4816">120-3858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3200" units="cm"/>
          <inkml:channel name="Y" type="integer" max="1101" units="cm"/>
          <inkml:channel name="T" type="integer" max="2.14748E9" units="dev"/>
        </inkml:traceFormat>
        <inkml:channelProperties>
          <inkml:channelProperty channel="X" name="resolution" value="87.63915" units="1/cm"/>
          <inkml:channelProperty channel="Y" name="resolution" value="37.57679" units="1/cm"/>
          <inkml:channelProperty channel="T" name="resolution" value="1" units="1/dev"/>
        </inkml:channelProperties>
      </inkml:inkSource>
      <inkml:timestamp xml:id="ts0" timeString="2017-05-21T09:50:09.10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0,'24'0'16,"0"0"0</inkml:trace>
  <inkml:trace contextRef="#ctx0" brushRef="#br0" timeOffset="-430.4816">120-3858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353C23-B085-4842-8670-6F70DDF9EB5C}" type="datetimeFigureOut">
              <a:rPr lang="hu-HU" smtClean="0"/>
              <a:t>2017. 05. 22.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10557E-13A8-40A5-9FD1-D107C742A190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gyozosipos.wixsite.com/gdp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aih.h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hu-HU" sz="7200" dirty="0">
                <a:latin typeface="+mj-lt"/>
                <a:hlinkClick r:id="rId2"/>
              </a:rPr>
              <a:t>FOGY AZ IDŐ!</a:t>
            </a:r>
            <a:endParaRPr lang="hu-HU" sz="7200" dirty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endParaRPr lang="hu-HU" sz="7200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27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 rendelet alkalmazása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7416824" cy="4287805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pPr marL="18288" indent="0">
              <a:buNone/>
            </a:pPr>
            <a:r>
              <a:rPr lang="hu-HU" b="1" u="sng" dirty="0"/>
              <a:t>Alapvetés</a:t>
            </a:r>
            <a:r>
              <a:rPr lang="hu-HU" dirty="0"/>
              <a:t>: „A természetes személyek személyes adataik kezelésével összefüggő védelme alapvető jog”. </a:t>
            </a:r>
          </a:p>
          <a:p>
            <a:pPr marL="18288" indent="0">
              <a:buNone/>
            </a:pPr>
            <a:r>
              <a:rPr lang="hu-HU" dirty="0"/>
              <a:t>Ez a rendelet minden alapvető jogot tiszteletben tart, … különösen ami a magán- és a családi élet, az otthon és a kapcsolattartás tiszteletben tartásához és a személyes adatok védelméhez, a gondolat-, a lelkiismeret- és a vallásszabadsághoz, a véleménynyilvánítás szabadságához és a tájékozódás szabadságához, a vállalkozás szabadságához, a hatékony jogorvoslathoz és a tisztességes eljáráshoz, és a kulturális, vallási és nyelvi sokféleséghez való jogot illeti. </a:t>
            </a:r>
            <a:endParaRPr lang="hu-HU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Tagállami jog elfogadása, például egyes definíciók terén (például: különleges adat)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nem-EU adatkezelőkre és adatfeldolgozókra is vonatkozik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250 főnél kisebb vállalkozásokra eltérő a szabályozás a nyilvántartásokra vonatkozóan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14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7236804" cy="914400"/>
          </a:xfrm>
        </p:spPr>
        <p:txBody>
          <a:bodyPr/>
          <a:lstStyle/>
          <a:p>
            <a:r>
              <a:rPr lang="hu-HU" sz="3600" dirty="0"/>
              <a:t>Állami és privát szféra adatgyűjtései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3273552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állami adatgyűjtések jogszabályokon alapulnak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Nem feltétlenül kell a személyes hozzájárulás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Nem tartozik ide a nemzetbiztonsági, a </a:t>
            </a:r>
            <a:r>
              <a:rPr lang="hu-HU" dirty="0" err="1">
                <a:latin typeface="+mj-lt"/>
              </a:rPr>
              <a:t>kül</a:t>
            </a:r>
            <a:r>
              <a:rPr lang="hu-HU" dirty="0">
                <a:latin typeface="+mj-lt"/>
              </a:rPr>
              <a:t>- és biztonságpolitikai adatkezelés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>
            <a:off x="4788024" y="1916832"/>
            <a:ext cx="3273552" cy="302433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Általában üzleti célok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Internetes technológiák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Sok esetben önkéntes adatszolgáltatás, közösségi média és online tevékenységek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Régi és új technológiák (pl. kamerák)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38" y="4966181"/>
            <a:ext cx="2442954" cy="183957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3" y="4941167"/>
            <a:ext cx="2598728" cy="186458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433" y="4957792"/>
            <a:ext cx="1369943" cy="18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6372708" cy="914400"/>
          </a:xfrm>
        </p:spPr>
        <p:txBody>
          <a:bodyPr/>
          <a:lstStyle/>
          <a:p>
            <a:r>
              <a:rPr lang="hu-HU" sz="3600" dirty="0"/>
              <a:t>Akikre vonatkozik, és akikre nem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jogszabály nem vonatkozik a személyes vagy otthoni tevékenységekre, pl. a közösségi hálózatokon végzett tevékenységekre, de: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Vonatkozik pl. a közösségi hálózatot működtető adatkezelőkre és feldolgozókra.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adatkezelők és adatfeldolgozók számára azonos felelősséget ír elő a GDPR, a személyes adatok kezelésének következetes nyomon követését, valamennyi tagállamban azonos szankciók alkalmazását.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99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Mik azok a személyes adatok?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403480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Minden azonosított vagy azonosítható természetes személyre vonatkozó információ, akár az álnevesített személyes adatok is, amelyekről </a:t>
            </a:r>
            <a:r>
              <a:rPr lang="hu-HU" dirty="0" err="1">
                <a:latin typeface="+mj-lt"/>
              </a:rPr>
              <a:t>észszerűen</a:t>
            </a:r>
            <a:r>
              <a:rPr lang="hu-HU" dirty="0">
                <a:latin typeface="+mj-lt"/>
              </a:rPr>
              <a:t> feltételezhető, hogy az adatkezelő vagy más személy 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a természetes személy közvetlen vagy közvetett azonosítására felhasználhatja</a:t>
            </a:r>
            <a:r>
              <a:rPr lang="hu-HU" dirty="0">
                <a:latin typeface="+mj-lt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természetes személyek összefüggésbe hozhatók az általuk használt 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készülékek, alkalmazások, eszközök és protokollok által rendelkezésre bocsátott online azonosítókkal, például IP-címekkel és </a:t>
            </a:r>
            <a:r>
              <a:rPr lang="hu-HU" dirty="0" err="1">
                <a:solidFill>
                  <a:srgbClr val="00B0F0"/>
                </a:solidFill>
                <a:latin typeface="+mj-lt"/>
              </a:rPr>
              <a:t>cookie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-azonosítókkal, valamint egyéb azonosítókkal, például rádiófrekvenciás azonosító címkékkel</a:t>
            </a:r>
            <a:r>
              <a:rPr lang="hu-HU" dirty="0">
                <a:latin typeface="+mj-lt"/>
              </a:rPr>
              <a:t>. Ezáltal olyan nyomok keletkezhetnek, amelyek egyedi azonosítókkal és a szerverek által fogadott egyéb információkkal összekapcsolva felhasználhatók a természetes személyes profiljának létrehozására és az adott személy azonosítására.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anonim információkra nem vonatkozik a jogszabály, pl. statisztikai adatgyűjtések.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Adatkezelés feltételei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érintett egyértelmű megerősítő cselekedettel, például írásbeli – ideértve az elektronikus úton tett –, vagy szóbeli nyilatkozattal önkéntes, konkrét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, tájékoztatáson alapuló és egyértelmű hozzájárulását adja</a:t>
            </a:r>
            <a:r>
              <a:rPr lang="hu-HU" dirty="0">
                <a:latin typeface="+mj-lt"/>
              </a:rPr>
              <a:t> a természetes személyt érintő személyes adatok kezeléséhez. Ilyen lehet például egy jelölőnégyzet is – ha az nincsen előre kitöltve!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hallgatás vagy a nem cselekvés nem minősül hozzájárulásnak.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14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Gyermekek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Különös védelem illeti meg a gyermekeket például a marketingcélokat, illetve személyi vagy felhasználói profilok létrehozásának céljait szolgáló adatkezeléssel szemben.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Szülői felügyelet gyakorlójának hozzájárulása kell.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57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7092788" cy="914400"/>
          </a:xfrm>
        </p:spPr>
        <p:txBody>
          <a:bodyPr/>
          <a:lstStyle/>
          <a:p>
            <a:r>
              <a:rPr lang="hu-HU" sz="3600" dirty="0"/>
              <a:t>Úgy általában, az adatkezelés legyen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63588" y="1905024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Jogszerű és tisztességes,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Átlátható, (tájékoztatás, kommunikáció),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cél legyen megfogalmazott és jogszerű,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adatkezelés, tárolás a legrövidebb időre korlátozódjon,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Törlés és rendszeres felülvizsgálat legyen biztosított,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kezelés módja akadályozza meg a jogosulatlan hozzáférést és felhasználást.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33" y="4589827"/>
            <a:ext cx="23812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2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Új fogalmak, problémák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Személyes adatok közé tartoznak: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Genetikai adatok</a:t>
            </a:r>
          </a:p>
          <a:p>
            <a:pPr>
              <a:buFont typeface="Arial" pitchFamily="34" charset="0"/>
              <a:buChar char="•"/>
            </a:pPr>
            <a:r>
              <a:rPr lang="hu-HU" dirty="0" err="1">
                <a:latin typeface="+mj-lt"/>
              </a:rPr>
              <a:t>Biometrikus</a:t>
            </a:r>
            <a:r>
              <a:rPr lang="hu-HU" dirty="0">
                <a:latin typeface="+mj-lt"/>
              </a:rPr>
              <a:t> adatok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Egészségi adatok</a:t>
            </a:r>
          </a:p>
          <a:p>
            <a:pPr marL="18288" indent="0">
              <a:buNone/>
            </a:pPr>
            <a:endParaRPr lang="hu-HU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Fényképek kezelése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5616623"/>
            <a:ext cx="2195736" cy="14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6948772" cy="914400"/>
          </a:xfrm>
        </p:spPr>
        <p:txBody>
          <a:bodyPr/>
          <a:lstStyle/>
          <a:p>
            <a:r>
              <a:rPr lang="hu-HU" sz="3600" dirty="0"/>
              <a:t>Mozgathatóság és </a:t>
            </a:r>
            <a:r>
              <a:rPr lang="hu-HU" sz="3600" dirty="0" err="1"/>
              <a:t>elfeledtethetőség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Új kihívások az adatkezelőkkel szemben: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Adat hordozhatóságának joga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Adatok másik adatkezelőhöz való továbbítása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érintett kérelmezheti a róla tárolt adatokhoz való hozzáférést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Elfeledtetéshez való jog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Nem vonatkozik közérdekből végzett adatgyűjtésre és közhatalmi adatkezelőkre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709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Az adatkezelőket terheli…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 marL="18288" indent="0">
              <a:buNone/>
            </a:pPr>
            <a:r>
              <a:rPr lang="hu-HU" dirty="0"/>
              <a:t>Gyakorlatilag minden: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Felelősség,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Kötelezettség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Számon kérhetőségek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Nyilvántartások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Jogszerűség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Biztonság tanúsítása</a:t>
            </a: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6" y="2469548"/>
            <a:ext cx="4747946" cy="31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1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4365104"/>
            <a:ext cx="9144000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GDPR – az EU új adatvédelmi rendelete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+mj-lt"/>
              </a:rPr>
              <a:t>Szigorodó követelmények, közeledő határidő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5104"/>
            <a:ext cx="4139952" cy="2229097"/>
          </a:xfrm>
          <a:prstGeom prst="rect">
            <a:avLst/>
          </a:prstGeom>
        </p:spPr>
      </p:pic>
      <p:sp>
        <p:nvSpPr>
          <p:cNvPr id="6" name="Tartalom helye 1"/>
          <p:cNvSpPr txBox="1">
            <a:spLocks/>
          </p:cNvSpPr>
          <p:nvPr/>
        </p:nvSpPr>
        <p:spPr>
          <a:xfrm>
            <a:off x="251520" y="4869160"/>
            <a:ext cx="3312368" cy="131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11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Sipos Győző </a:t>
            </a:r>
            <a:r>
              <a:rPr lang="hu-HU" sz="1100" b="1" i="1" cap="small" dirty="0" err="1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cisa</a:t>
            </a:r>
            <a:r>
              <a:rPr lang="hu-HU" sz="11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– IT biztonságtechnikai </a:t>
            </a:r>
            <a:r>
              <a:rPr lang="hu-HU" sz="1100" b="1" dirty="0" err="1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auditor</a:t>
            </a:r>
            <a:endParaRPr lang="hu-HU" sz="1100" b="1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8288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br>
              <a:rPr lang="hu-HU" sz="11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hu-HU" sz="11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Mobil: </a:t>
            </a:r>
            <a:r>
              <a:rPr lang="hu-HU" sz="11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+36 20 916 3541</a:t>
            </a:r>
            <a:br>
              <a:rPr lang="hu-HU" sz="1100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hu-HU" sz="1100" b="1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E-mail: </a:t>
            </a:r>
            <a:r>
              <a:rPr lang="hu-HU" sz="1100" u="sng" dirty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sipos.gyozo@nador.hu</a:t>
            </a:r>
            <a:endParaRPr lang="hu-HU" sz="1100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8288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hu-HU" sz="800" dirty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1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Adatvédelmi hatásvizsgálat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412776"/>
            <a:ext cx="7416824" cy="4076366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Adatvédelmi hatástanulmányt kell készíteni természetes személyek jogaira és szabadságaira nézve magas kockázattal járó esetekben,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új technológiák alkalmazása esetén, ahol az érintettek adatainak védelme veszélyben lehet,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Amikor kockázatos az adatkezelés, akár azért mert különleges adatokat, akár mert tisztán technológiai jellegű adatokat kezelnek, vagy azért mert az állampolgárok tömeges megfigyelése zajlik, például a közterületi kamerákon keresztül.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adatkezelés jellegét, hatókörét, körülményeit és céljait, valamint a </a:t>
            </a:r>
            <a:br>
              <a:rPr lang="hu-HU" dirty="0">
                <a:latin typeface="+mj-lt"/>
              </a:rPr>
            </a:br>
            <a:r>
              <a:rPr lang="hu-HU" dirty="0">
                <a:latin typeface="+mj-lt"/>
              </a:rPr>
              <a:t>kockázat forrásait figyelembe véve kell felmérni a magas kockázat </a:t>
            </a:r>
            <a:br>
              <a:rPr lang="hu-HU" dirty="0">
                <a:latin typeface="+mj-lt"/>
              </a:rPr>
            </a:br>
            <a:r>
              <a:rPr lang="hu-HU" dirty="0">
                <a:latin typeface="+mj-lt"/>
              </a:rPr>
              <a:t>különös valószínűségét és súlyosságát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Ez a hatásvizsgálat magában foglalja különösen az említett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kockázat mérséklését, 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személyes adatok védelmét, valamint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megfelelés bizonyítását célzó tervezett intézkedéseket, </a:t>
            </a:r>
            <a:br>
              <a:rPr lang="hu-HU" dirty="0">
                <a:latin typeface="+mj-lt"/>
              </a:rPr>
            </a:br>
            <a:r>
              <a:rPr lang="hu-HU" dirty="0">
                <a:latin typeface="+mj-lt"/>
              </a:rPr>
              <a:t>garanciákat és mechanizmusokat.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10" y="3284984"/>
            <a:ext cx="313710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Incidens kezelő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 marL="18288" indent="0">
              <a:buNone/>
            </a:pPr>
            <a:r>
              <a:rPr lang="hu-HU" dirty="0">
                <a:solidFill>
                  <a:srgbClr val="00B0F0"/>
                </a:solidFill>
                <a:latin typeface="+mj-lt"/>
              </a:rPr>
              <a:t>Adatvédelmi incidens: fizikai, vagyoni és nem vagyoni károkat okozhat a természetes személynek.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szervezetek belső információs és védelmi rendszereiket fejleszteni kell.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adatvédelmi incidenseket 72 órán belül jelenteni kell a Hatóság felé.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incidensekről az érintetteket is tájékoztatni kell.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66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Adatvédelmi tisztviselők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107257"/>
            <a:ext cx="7416824" cy="4213493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A korábbi belső adatvédelmi felelősökhöz képest szélesebb körű képzés szükséges</a:t>
            </a:r>
          </a:p>
          <a:p>
            <a:pPr marL="18288" indent="0">
              <a:buNone/>
            </a:pPr>
            <a:r>
              <a:rPr lang="hu-HU" dirty="0">
                <a:latin typeface="+mj-lt"/>
              </a:rPr>
              <a:t>A korábbiakhoz képest több intézmény lesz kötelezett adatvédelmi tisztviselő kinevezésére,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közhatalmi szervek, vagy közfeladatot ellátó szervek, 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az adatkezelő, vagy adatfeldolgozó, amelynek tevékenysége 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szisztematikus, nagymértékű </a:t>
            </a:r>
            <a:r>
              <a:rPr lang="hu-HU" dirty="0">
                <a:latin typeface="+mj-lt"/>
              </a:rPr>
              <a:t>megfigyelést tesz szükségessé.</a:t>
            </a:r>
          </a:p>
          <a:p>
            <a:pPr marL="18288" indent="0">
              <a:buNone/>
            </a:pPr>
            <a:r>
              <a:rPr lang="hu-HU" u="sng" dirty="0">
                <a:latin typeface="+mj-lt"/>
              </a:rPr>
              <a:t>Érintettek: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Egészségügyi intézmények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Távközlési szolgáltatók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Internet, egyes tartalomszolgáltatók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Internetes reklám és marketing cégek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Pénzügyi intézmények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Megfigyelő kamerarendszerek stb.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509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Az adatok biztonsága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Az adatkezelő, hogy a kockázat mértékének megfelelő szintű adatbiztonságot garantálja, intézkedéseket hajt végre, többek között, adott esetben:</a:t>
            </a:r>
          </a:p>
          <a:p>
            <a:pPr marL="475488" indent="-457200">
              <a:buSzPct val="90000"/>
              <a:buFont typeface="+mj-lt"/>
              <a:buAutoNum type="alphaLcParenR"/>
            </a:pPr>
            <a:r>
              <a:rPr lang="hu-HU" dirty="0">
                <a:latin typeface="+mj-lt"/>
              </a:rPr>
              <a:t>a személyes adatok </a:t>
            </a:r>
            <a:r>
              <a:rPr lang="hu-HU" dirty="0" err="1">
                <a:latin typeface="+mj-lt"/>
              </a:rPr>
              <a:t>álnevesítését</a:t>
            </a:r>
            <a:r>
              <a:rPr lang="hu-HU" dirty="0">
                <a:latin typeface="+mj-lt"/>
              </a:rPr>
              <a:t> és titkosítását;</a:t>
            </a:r>
          </a:p>
          <a:p>
            <a:pPr marL="475488" indent="-457200">
              <a:buSzPct val="90000"/>
              <a:buFont typeface="+mj-lt"/>
              <a:buAutoNum type="alphaLcParenR"/>
            </a:pPr>
            <a:r>
              <a:rPr lang="hu-HU" dirty="0">
                <a:latin typeface="+mj-lt"/>
              </a:rPr>
              <a:t>a személyes adatok kezelésére használt rendszerek és szolgáltatások folyamatos bizalmas jellegének biztosítását, integritását, rendelkezésre állását és ellenálló képességét;</a:t>
            </a:r>
          </a:p>
          <a:p>
            <a:pPr marL="475488" indent="-457200">
              <a:buSzPct val="90000"/>
              <a:buFont typeface="+mj-lt"/>
              <a:buAutoNum type="alphaLcParenR"/>
            </a:pPr>
            <a:r>
              <a:rPr lang="hu-HU" dirty="0">
                <a:latin typeface="+mj-lt"/>
              </a:rPr>
              <a:t>fizikai vagy műszaki incidens esetén az arra való képességet, hogy a személyes adatokhoz való hozzáférést és az adatok rendelkezésre állását kellő időben vissza lehet állítani;</a:t>
            </a:r>
          </a:p>
          <a:p>
            <a:pPr marL="475488" indent="-457200">
              <a:buSzPct val="90000"/>
              <a:buFont typeface="+mj-lt"/>
              <a:buAutoNum type="alphaLcParenR"/>
            </a:pPr>
            <a:r>
              <a:rPr lang="hu-HU" dirty="0">
                <a:latin typeface="+mj-lt"/>
              </a:rPr>
              <a:t>az adatkezelés biztonságának garantálására hozott technikai és szervezési intézkedések hatékonyságának rendszeres tesztelésére, felmérésére és értékelésére szolgáló eljárást.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29242"/>
            <a:ext cx="2316108" cy="20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9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7308812" cy="914400"/>
          </a:xfrm>
        </p:spPr>
        <p:txBody>
          <a:bodyPr/>
          <a:lstStyle/>
          <a:p>
            <a:r>
              <a:rPr lang="hu-HU" sz="3600" dirty="0"/>
              <a:t>Intézkedések az adatok védelmére 1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Biztonságos hálózat és rendszer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Hálózati határvédelem, tűzfal, IPS/IDS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 adatok védelme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Titkosítás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Mobil eszközök titkosítása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Adatátvitel titkosítása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Helyreállítási képesség kialakítása (Mentés, BCP/DRP)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Sérülékenység menedzsment</a:t>
            </a:r>
          </a:p>
          <a:p>
            <a:pPr lvl="1">
              <a:buFont typeface="Arial" pitchFamily="34" charset="0"/>
              <a:buChar char="•"/>
            </a:pPr>
            <a:r>
              <a:rPr lang="hu-HU" dirty="0" err="1">
                <a:latin typeface="+mj-lt"/>
              </a:rPr>
              <a:t>Malware</a:t>
            </a:r>
            <a:r>
              <a:rPr lang="hu-HU" dirty="0">
                <a:latin typeface="+mj-lt"/>
              </a:rPr>
              <a:t> és vírusvédelem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Időszaki sérülékenység vizsgálatok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022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7308812" cy="914400"/>
          </a:xfrm>
        </p:spPr>
        <p:txBody>
          <a:bodyPr/>
          <a:lstStyle/>
          <a:p>
            <a:r>
              <a:rPr lang="hu-HU" sz="3600" dirty="0"/>
              <a:t>Intézkedések az adatok védelmére 2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Hozzáférés szabályozás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</a:t>
            </a:r>
            <a:r>
              <a:rPr lang="hu-HU" dirty="0" err="1">
                <a:latin typeface="+mj-lt"/>
              </a:rPr>
              <a:t>need-to-know</a:t>
            </a:r>
            <a:r>
              <a:rPr lang="hu-HU" dirty="0">
                <a:latin typeface="+mj-lt"/>
              </a:rPr>
              <a:t> elv alkalmazása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Azonosítás és hitelesítés szabályozás, ellenőrzése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Fizikai hozzáférések szabályozása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Naplózás, monitoring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Naplógyűjtő és logelemző rendszer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Személyi biztonság, képzések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Biztonsági szabályrendszerek kialakítása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Személyzet biztonságtudatossági oktatása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4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Jogkövetkezmények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484784"/>
            <a:ext cx="7416824" cy="34563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hu-HU" dirty="0"/>
              <a:t>Az alábbi rendelkezések megsértését közigazgatási bírsággal kell sújtani, </a:t>
            </a:r>
          </a:p>
          <a:p>
            <a:pPr marL="475488" indent="-457200">
              <a:buSzPct val="80000"/>
              <a:buFont typeface="+mj-lt"/>
              <a:buAutoNum type="alphaLcParenR"/>
            </a:pPr>
            <a:r>
              <a:rPr lang="hu-HU" sz="1800" dirty="0"/>
              <a:t>az adatkezelés elvei – ideértve a hozzájárulás feltételeit;</a:t>
            </a:r>
          </a:p>
          <a:p>
            <a:pPr marL="475488" indent="-457200">
              <a:buSzPct val="80000"/>
              <a:buFont typeface="+mj-lt"/>
              <a:buAutoNum type="alphaLcParenR"/>
            </a:pPr>
            <a:r>
              <a:rPr lang="hu-HU" sz="1800" dirty="0"/>
              <a:t>az érintettek jogai; </a:t>
            </a:r>
          </a:p>
          <a:p>
            <a:pPr marL="475488" indent="-457200">
              <a:buSzPct val="80000"/>
              <a:buFont typeface="+mj-lt"/>
              <a:buAutoNum type="alphaLcParenR"/>
            </a:pPr>
            <a:r>
              <a:rPr lang="hu-HU" sz="1800" dirty="0"/>
              <a:t>személyes adatoknak harmadik országbeli címzett vagy nemzetközi szervezet részére történő továbbítása.</a:t>
            </a:r>
            <a:endParaRPr lang="hu-HU" sz="1800" dirty="0">
              <a:latin typeface="+mj-lt"/>
            </a:endParaRPr>
          </a:p>
          <a:p>
            <a:pPr marL="18288" indent="0">
              <a:buNone/>
            </a:pPr>
            <a:r>
              <a:rPr lang="hu-HU" dirty="0">
                <a:latin typeface="+mj-lt"/>
              </a:rPr>
              <a:t>A bírság globális cégek esetén 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20 millió euró</a:t>
            </a:r>
            <a:r>
              <a:rPr lang="hu-HU" dirty="0">
                <a:latin typeface="+mj-lt"/>
              </a:rPr>
              <a:t>, vagy az éves, globális árbevétel (figyelem, árbevétel, nem a nyereség!!) 4%-a, a kettő közül a magasabb összeg. A jelenlegi magyar jogszabály szerint legfeljebb 20 millió forint volt a felső határ.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6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Felügyeleti hatóság, NAIH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2924944"/>
            <a:ext cx="7416824" cy="302433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hu-HU" sz="2800" dirty="0">
                <a:latin typeface="+mj-lt"/>
                <a:hlinkClick r:id="rId2"/>
              </a:rPr>
              <a:t>www.naih.hu</a:t>
            </a:r>
            <a:endParaRPr lang="hu-HU" sz="2800" dirty="0">
              <a:latin typeface="+mj-lt"/>
            </a:endParaRPr>
          </a:p>
          <a:p>
            <a:pPr marL="18288" indent="0">
              <a:buNone/>
            </a:pPr>
            <a:endParaRPr lang="hu-HU" sz="2800" dirty="0">
              <a:latin typeface="+mj-lt"/>
            </a:endParaRPr>
          </a:p>
          <a:p>
            <a:pPr marL="18288" indent="0">
              <a:buNone/>
            </a:pPr>
            <a:r>
              <a:rPr lang="hu-HU" sz="2400" dirty="0">
                <a:latin typeface="+mj-lt"/>
              </a:rPr>
              <a:t>Eddig nem került túl sok tájékoztatás publikálásra a hatóság részéről.</a:t>
            </a:r>
          </a:p>
          <a:p>
            <a:pPr>
              <a:buFont typeface="Arial" pitchFamily="34" charset="0"/>
              <a:buChar char="•"/>
            </a:pPr>
            <a:endParaRPr lang="hu-HU" sz="2800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4784"/>
            <a:ext cx="9144000" cy="14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25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9" y="-119773"/>
            <a:ext cx="8088189" cy="70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100" y="296012"/>
            <a:ext cx="7543800" cy="914400"/>
          </a:xfrm>
        </p:spPr>
        <p:txBody>
          <a:bodyPr/>
          <a:lstStyle/>
          <a:p>
            <a:pPr algn="ctr"/>
            <a:r>
              <a:rPr lang="hu-HU" sz="3600" b="1" dirty="0">
                <a:cs typeface="Calibri" pitchFamily="34" charset="0"/>
              </a:rPr>
              <a:t>Kérdése van? Tegye fel! 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08682" y="6247047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0" y="1707101"/>
            <a:ext cx="2250000" cy="3429000"/>
          </a:xfrm>
        </p:spPr>
      </p:pic>
    </p:spTree>
    <p:extLst>
      <p:ext uri="{BB962C8B-B14F-4D97-AF65-F5344CB8AC3E}">
        <p14:creationId xmlns:p14="http://schemas.microsoft.com/office/powerpoint/2010/main" val="20024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Amiről talán hallottak…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B0F0"/>
                </a:solidFill>
                <a:latin typeface="+mj-lt"/>
              </a:rPr>
              <a:t>Jön az EU GDPR! 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Mi is ez?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Kötelező! 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Kinek is?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Nagy szigor, bírságok!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Micsoda? Mennyi? Miért is?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Jó ez nekünk?</a:t>
            </a:r>
          </a:p>
          <a:p>
            <a:pPr lvl="1">
              <a:buFont typeface="Arial" pitchFamily="34" charset="0"/>
              <a:buChar char="•"/>
            </a:pPr>
            <a:r>
              <a:rPr lang="hu-HU" dirty="0">
                <a:solidFill>
                  <a:srgbClr val="00B0F0"/>
                </a:solidFill>
                <a:latin typeface="+mj-lt"/>
              </a:rPr>
              <a:t>IGEN!!!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37" y="1388388"/>
            <a:ext cx="2780339" cy="41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0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EU adatvédelmi reform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468962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AZ EURÓPAI PARLAMENT ÉS A TANÁCS (EU) 2016/679 RENDELETE (2016. április 27.)  a természetes személyeknek a személyes adatok kezelése tekintetében történő védelméről és az ilyen adatok szabad áramlásáról, valamint a 95/46/EK rendelet hatályon kívül helyezéséről (általános adatvédelmi rendelet)</a:t>
            </a:r>
          </a:p>
          <a:p>
            <a:pPr marL="18288" indent="0">
              <a:buNone/>
            </a:pPr>
            <a:endParaRPr lang="hu-HU" dirty="0">
              <a:latin typeface="+mj-lt"/>
            </a:endParaRPr>
          </a:p>
          <a:p>
            <a:pPr marL="18288" indent="0">
              <a:buNone/>
            </a:pPr>
            <a:r>
              <a:rPr lang="hu-HU" dirty="0">
                <a:solidFill>
                  <a:srgbClr val="00B0F0"/>
                </a:solidFill>
                <a:latin typeface="+mj-lt"/>
              </a:rPr>
              <a:t>Az egész unióra kiterjedő, egységes általános adatvédelmi rendelet.</a:t>
            </a:r>
          </a:p>
          <a:p>
            <a:pPr marL="18288" indent="0">
              <a:buNone/>
            </a:pPr>
            <a:r>
              <a:rPr lang="hu-HU" dirty="0">
                <a:solidFill>
                  <a:srgbClr val="00B0F0"/>
                </a:solidFill>
                <a:latin typeface="+mj-lt"/>
              </a:rPr>
              <a:t>Hatályba lép: 2018. május 25-én.</a:t>
            </a:r>
          </a:p>
          <a:p>
            <a:pPr marL="18288" indent="0">
              <a:buNone/>
            </a:pPr>
            <a:r>
              <a:rPr lang="hu-HU" dirty="0">
                <a:latin typeface="+mj-lt"/>
              </a:rPr>
              <a:t>A hátralévő időben a nemzeti hatóságok és a cégek is felkészülhetnek az új kihívásokra.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61248"/>
            <a:ext cx="905520" cy="12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6804756" cy="914400"/>
          </a:xfrm>
        </p:spPr>
        <p:txBody>
          <a:bodyPr/>
          <a:lstStyle/>
          <a:p>
            <a:r>
              <a:rPr lang="hu-HU" sz="3600" dirty="0"/>
              <a:t>Előzmények, európai jogszabályok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effectLst/>
              </a:rPr>
              <a:t>Az Európai Parlament és a Tanács 95/46/EK </a:t>
            </a:r>
            <a:r>
              <a:rPr lang="hu-HU" dirty="0">
                <a:solidFill>
                  <a:srgbClr val="00B0F0"/>
                </a:solidFill>
                <a:effectLst/>
              </a:rPr>
              <a:t>irányelve</a:t>
            </a:r>
            <a:r>
              <a:rPr lang="hu-HU" dirty="0">
                <a:effectLst/>
              </a:rPr>
              <a:t> (1995. október 24.) a személyes adatok feldolgozása vonatkozásában az </a:t>
            </a:r>
            <a:r>
              <a:rPr lang="hu-HU" dirty="0">
                <a:solidFill>
                  <a:srgbClr val="00B0F0"/>
                </a:solidFill>
                <a:effectLst/>
              </a:rPr>
              <a:t>egyének védelméről </a:t>
            </a:r>
            <a:r>
              <a:rPr lang="hu-HU" dirty="0">
                <a:effectLst/>
              </a:rPr>
              <a:t>és az ilyen adatok szabad áramlásáról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effectLst/>
              </a:rPr>
              <a:t>1998. évi VI. törvény az egyének védelméről a személyes adatok gépi feldolgozása során, Strasbourgban, 1981. január 28. napján kelt Egyezmény kihirdetéséről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22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Hazai jogszabályok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2011. évi CXII. törvény az információs önrendelkezési jogról és az információszabadságról (</a:t>
            </a:r>
            <a:r>
              <a:rPr lang="hu-HU" dirty="0" err="1">
                <a:latin typeface="+mj-lt"/>
              </a:rPr>
              <a:t>Infotv</a:t>
            </a:r>
            <a:r>
              <a:rPr lang="hu-HU" dirty="0">
                <a:latin typeface="+mj-lt"/>
              </a:rPr>
              <a:t>.)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B0F0"/>
                </a:solidFill>
                <a:effectLst/>
              </a:rPr>
              <a:t>2013. évi L. törvény az állami és önkormányzati szervek elektronikus információbiztonságáról (Ibtv.)</a:t>
            </a:r>
            <a:endParaRPr lang="hu-HU" dirty="0">
              <a:solidFill>
                <a:srgbClr val="00B0F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hu-HU" dirty="0">
                <a:effectLst/>
              </a:rPr>
              <a:t>1992. évi LXIII. törvény a személyes adatok védelméről és a közérdekű adatok nyilvánosságáról (hatályon kívül)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jelenlegi törvényeket számos egyéb jogszabály előzte meg, illetve egészíti ki, egyebek mellett a Ptk., Btk., sőt, Magyarország Alaptörvénye!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1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Hogyan lesz az EU jogszabályból hazai?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 marL="18288" indent="0">
              <a:buNone/>
            </a:pPr>
            <a:r>
              <a:rPr lang="hu-HU" dirty="0">
                <a:latin typeface="+mj-lt"/>
              </a:rPr>
              <a:t>A GDPR bevezetési </a:t>
            </a:r>
            <a:r>
              <a:rPr lang="hu-HU" dirty="0" err="1">
                <a:latin typeface="+mj-lt"/>
              </a:rPr>
              <a:t>határidejéig</a:t>
            </a:r>
            <a:r>
              <a:rPr lang="hu-HU" dirty="0">
                <a:latin typeface="+mj-lt"/>
              </a:rPr>
              <a:t> a magyar Nemzeti Adatvédelmi és Információszabadsági Hatóság (NAIH) megalkotja azokat a jogszabályokat, amelyek 2018. május 25-től </a:t>
            </a:r>
            <a:r>
              <a:rPr lang="hu-HU" dirty="0"/>
              <a:t>május 25-től az adatvédelmi hatóság eljárásait fogják meghatározni.</a:t>
            </a:r>
          </a:p>
          <a:p>
            <a:pPr marL="18288" indent="0">
              <a:buNone/>
            </a:pPr>
            <a:r>
              <a:rPr lang="hu-HU" dirty="0">
                <a:latin typeface="+mj-lt"/>
              </a:rPr>
              <a:t>El kell készíteni az új jogszabálynak megfelelő incidens bejelentési rendszert.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41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6948772" cy="914400"/>
          </a:xfrm>
        </p:spPr>
        <p:txBody>
          <a:bodyPr/>
          <a:lstStyle/>
          <a:p>
            <a:r>
              <a:rPr lang="hu-HU" sz="3600" dirty="0"/>
              <a:t>Adatvédelem - információvédelem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 marL="18288" indent="0">
              <a:buNone/>
            </a:pPr>
            <a:r>
              <a:rPr lang="hu-HU" dirty="0">
                <a:solidFill>
                  <a:srgbClr val="00B0F0"/>
                </a:solidFill>
                <a:latin typeface="+mj-lt"/>
              </a:rPr>
              <a:t>Fogalmak, melyeket nem mindig jól használunk!</a:t>
            </a:r>
          </a:p>
          <a:p>
            <a:pPr marL="18288" indent="0">
              <a:buNone/>
            </a:pPr>
            <a:r>
              <a:rPr lang="hu-HU" dirty="0">
                <a:latin typeface="+mj-lt"/>
              </a:rPr>
              <a:t>A jogszabályi értelemben az „</a:t>
            </a:r>
            <a:r>
              <a:rPr lang="hu-HU" dirty="0">
                <a:solidFill>
                  <a:srgbClr val="00B0F0"/>
                </a:solidFill>
                <a:latin typeface="+mj-lt"/>
              </a:rPr>
              <a:t>adatvédelem</a:t>
            </a:r>
            <a:r>
              <a:rPr lang="hu-HU" dirty="0">
                <a:latin typeface="+mj-lt"/>
              </a:rPr>
              <a:t>” a természetes személyek magánszférájának védelméről szól.</a:t>
            </a:r>
          </a:p>
          <a:p>
            <a:pPr marL="18288" indent="0">
              <a:buNone/>
            </a:pPr>
            <a:r>
              <a:rPr lang="hu-HU" dirty="0">
                <a:latin typeface="+mj-lt"/>
              </a:rPr>
              <a:t>Az </a:t>
            </a:r>
            <a:r>
              <a:rPr lang="hu-HU" dirty="0" err="1">
                <a:latin typeface="+mj-lt"/>
              </a:rPr>
              <a:t>Infotv</a:t>
            </a:r>
            <a:r>
              <a:rPr lang="hu-HU" dirty="0">
                <a:latin typeface="+mj-lt"/>
              </a:rPr>
              <a:t>., (a 2011. évi CXII. törvény az információs önrendelkezési jogról és az információszabadságról) biztosítja a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Személyes adatok védelmét;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+mj-lt"/>
              </a:rPr>
              <a:t>A közérdekű és a közérdekből nyilvános adatok megismeréséhez és terjesztéséhez való jog érvényesülését.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350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3668" y="116632"/>
            <a:ext cx="5976664" cy="914400"/>
          </a:xfrm>
        </p:spPr>
        <p:txBody>
          <a:bodyPr/>
          <a:lstStyle/>
          <a:p>
            <a:r>
              <a:rPr lang="hu-HU" sz="3600" dirty="0"/>
              <a:t>Fogalmak: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7416824" cy="30243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B0F0"/>
                </a:solidFill>
                <a:latin typeface="+mj-lt"/>
              </a:rPr>
              <a:t>Adatkezelés</a:t>
            </a:r>
            <a:r>
              <a:rPr lang="hu-HU" dirty="0">
                <a:latin typeface="+mj-lt"/>
              </a:rPr>
              <a:t>: adatok gyűjtése, felvétele, rögzítése, továbbítása stb.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B0F0"/>
                </a:solidFill>
                <a:latin typeface="+mj-lt"/>
              </a:rPr>
              <a:t>Személyes adat</a:t>
            </a:r>
            <a:r>
              <a:rPr lang="hu-HU" dirty="0">
                <a:latin typeface="+mj-lt"/>
              </a:rPr>
              <a:t>: személlyel kapcsolatba hozható adat;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solidFill>
                  <a:srgbClr val="00B0F0"/>
                </a:solidFill>
                <a:latin typeface="+mj-lt"/>
              </a:rPr>
              <a:t>Különleges adat</a:t>
            </a:r>
            <a:r>
              <a:rPr lang="hu-HU" dirty="0">
                <a:latin typeface="+mj-lt"/>
              </a:rPr>
              <a:t>: faji eredetre, nemiségre, vallási meggyőződésre stb. vonatkozó adat;</a:t>
            </a:r>
          </a:p>
          <a:p>
            <a:pPr>
              <a:buFont typeface="Arial" pitchFamily="34" charset="0"/>
              <a:buChar char="•"/>
            </a:pPr>
            <a:endParaRPr lang="hu-HU" dirty="0">
              <a:latin typeface="+mj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632790"/>
            <a:ext cx="9144000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015"/>
            <a:ext cx="2124108" cy="114369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51720" y="626367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rgbClr val="002060"/>
                </a:solidFill>
                <a:latin typeface="+mj-lt"/>
              </a:rPr>
              <a:t>www.nador.hu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 I Tel.:  + 36 1 470-5000 I 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info</a:t>
            </a:r>
            <a:r>
              <a:rPr lang="hu-HU" sz="120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@</a:t>
            </a:r>
            <a:r>
              <a:rPr lang="hu-HU" sz="1200" dirty="0" err="1">
                <a:solidFill>
                  <a:schemeClr val="tx2">
                    <a:lumMod val="25000"/>
                  </a:schemeClr>
                </a:solidFill>
                <a:latin typeface="+mj-lt"/>
              </a:rPr>
              <a:t>nador.hu</a:t>
            </a:r>
            <a:endParaRPr lang="hu-HU" sz="1200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Szabadkéz 10"/>
              <p14:cNvContentPartPr/>
              <p14:nvPr/>
            </p14:nvContentPartPr>
            <p14:xfrm>
              <a:off x="1966707" y="1845951"/>
              <a:ext cx="43560" cy="1389240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7707" y="1836951"/>
                <a:ext cx="61200" cy="14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553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mutató1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Bemutató4</Template>
  <TotalTime>1015</TotalTime>
  <Words>1984</Words>
  <Application>Microsoft Office PowerPoint</Application>
  <PresentationFormat>Diavetítés a képernyőre (4:3 oldalarány)</PresentationFormat>
  <Paragraphs>192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Wingdings</vt:lpstr>
      <vt:lpstr>Bemutató1</vt:lpstr>
      <vt:lpstr>PowerPoint-bemutató</vt:lpstr>
      <vt:lpstr>GDPR – az EU új adatvédelmi rendelete</vt:lpstr>
      <vt:lpstr>Amiről talán hallottak…</vt:lpstr>
      <vt:lpstr>EU adatvédelmi reform</vt:lpstr>
      <vt:lpstr>Előzmények, európai jogszabályok</vt:lpstr>
      <vt:lpstr>Hazai jogszabályok</vt:lpstr>
      <vt:lpstr>Hogyan lesz az EU jogszabályból hazai?</vt:lpstr>
      <vt:lpstr>Adatvédelem - információvédelem</vt:lpstr>
      <vt:lpstr>Fogalmak:</vt:lpstr>
      <vt:lpstr>A rendelet alkalmazása</vt:lpstr>
      <vt:lpstr>Állami és privát szféra adatgyűjtései</vt:lpstr>
      <vt:lpstr>Akikre vonatkozik, és akikre nem </vt:lpstr>
      <vt:lpstr>Mik azok a személyes adatok?</vt:lpstr>
      <vt:lpstr>Adatkezelés feltételei</vt:lpstr>
      <vt:lpstr>Gyermekek védelme</vt:lpstr>
      <vt:lpstr>Úgy általában, az adatkezelés legyen</vt:lpstr>
      <vt:lpstr>Új fogalmak, problémák</vt:lpstr>
      <vt:lpstr>Mozgathatóság és elfeledtethetőség</vt:lpstr>
      <vt:lpstr>Az adatkezelőket terheli…</vt:lpstr>
      <vt:lpstr>Adatvédelmi hatásvizsgálat</vt:lpstr>
      <vt:lpstr>Incidens kezelő rendszer</vt:lpstr>
      <vt:lpstr>Adatvédelmi tisztviselők</vt:lpstr>
      <vt:lpstr>Az adatok biztonsága</vt:lpstr>
      <vt:lpstr>Intézkedések az adatok védelmére 1 </vt:lpstr>
      <vt:lpstr>Intézkedések az adatok védelmére 2 </vt:lpstr>
      <vt:lpstr>Jogkövetkezmények</vt:lpstr>
      <vt:lpstr>Felügyeleti hatóság, NAIH</vt:lpstr>
      <vt:lpstr>PowerPoint-bemutató</vt:lpstr>
      <vt:lpstr>Kérdése van? Tegye fel!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Béres Orsolya</dc:creator>
  <cp:lastModifiedBy>Sipos Győző</cp:lastModifiedBy>
  <cp:revision>59</cp:revision>
  <dcterms:created xsi:type="dcterms:W3CDTF">2016-03-31T10:55:02Z</dcterms:created>
  <dcterms:modified xsi:type="dcterms:W3CDTF">2017-05-22T04:27:16Z</dcterms:modified>
</cp:coreProperties>
</file>