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7" r:id="rId9"/>
    <p:sldId id="268" r:id="rId10"/>
    <p:sldId id="269" r:id="rId11"/>
    <p:sldId id="270" r:id="rId12"/>
    <p:sldId id="271" r:id="rId13"/>
    <p:sldId id="272" r:id="rId14"/>
    <p:sldId id="266" r:id="rId15"/>
  </p:sldIdLst>
  <p:sldSz cx="10080625" cy="7559675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Kép 33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5" name="Kép 34"/>
          <p:cNvPicPr/>
          <p:nvPr/>
        </p:nvPicPr>
        <p:blipFill>
          <a:blip r:embed="rId2"/>
          <a:stretch/>
        </p:blipFill>
        <p:spPr>
          <a:xfrm>
            <a:off x="2292480" y="176868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hu-H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hu-H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Címszöveg formátumának szerkesztése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Vázlatszöveg formátumának szerkesztése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Második vázlatszint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Harmadik vázlatszint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Negyedik vázlatszint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Ötödik vázlatszint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Hatodik vázlatszint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504000" y="3013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" name="CustomShape 2"/>
          <p:cNvSpPr/>
          <p:nvPr/>
        </p:nvSpPr>
        <p:spPr>
          <a:xfrm>
            <a:off x="504000" y="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KÖFOP-1.2.1-VEKOP-16 Csatlakoztatási konstrukció az önkormányzati ASP rendszer országos kiterjesztéséhez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840" y="2957820"/>
            <a:ext cx="4995727" cy="34508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16451" y="1371362"/>
            <a:ext cx="9072000" cy="1261800"/>
          </a:xfrm>
        </p:spPr>
        <p:txBody>
          <a:bodyPr/>
          <a:lstStyle/>
          <a:p>
            <a:pPr algn="ctr"/>
            <a:r>
              <a:rPr lang="hu-HU" sz="3600" dirty="0"/>
              <a:t>Előkészületek, előfeltételek</a:t>
            </a:r>
            <a:br>
              <a:rPr lang="hu-HU" sz="4800" dirty="0"/>
            </a:br>
            <a:endParaRPr lang="hu-HU" sz="4800" dirty="0"/>
          </a:p>
        </p:txBody>
      </p:sp>
      <p:sp>
        <p:nvSpPr>
          <p:cNvPr id="3" name="Alcím 2"/>
          <p:cNvSpPr>
            <a:spLocks noGrp="1"/>
          </p:cNvSpPr>
          <p:nvPr>
            <p:ph type="subTitle"/>
          </p:nvPr>
        </p:nvSpPr>
        <p:spPr>
          <a:xfrm>
            <a:off x="416451" y="1682885"/>
            <a:ext cx="9072000" cy="4951379"/>
          </a:xfrm>
        </p:spPr>
        <p:txBody>
          <a:bodyPr>
            <a:normAutofit/>
          </a:bodyPr>
          <a:lstStyle/>
          <a:p>
            <a:endParaRPr lang="hu-HU" sz="2000" dirty="0"/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Az ASP rendszerre történő átállás egyúttal lehetőséget generál arra is, hogy a meglévő adatállomány letisztázása, karbantartása megtörténjen.</a:t>
            </a:r>
          </a:p>
          <a:p>
            <a:pPr algn="just"/>
            <a:endParaRPr lang="hu-HU" sz="1600" dirty="0"/>
          </a:p>
          <a:p>
            <a:pPr algn="just"/>
            <a:r>
              <a:rPr lang="hu-HU" sz="1600" dirty="0"/>
              <a:t>Egy egyszerű eset lehet például a partnertörzs tisztítása, ami magába foglalhatja a duplikált partnerek megszüntetését, hiányos bankszámla és cím adatok pótlását, a rég nem használt adatok törlését. Volt olyan település, akinek a partnerei között annyi használaton kívüli elem volt, hogy inkább vállalták, hogy kézzel berögzítik az ASP rendszerbe a partnereiket az első érintett gazdasági eseménykor, minthogy automatizáltan importáljuk a meglévő állományt. </a:t>
            </a:r>
          </a:p>
          <a:p>
            <a:pPr marL="0" indent="0" algn="just">
              <a:buNone/>
            </a:pPr>
            <a:endParaRPr lang="hu-HU" sz="1600" dirty="0"/>
          </a:p>
          <a:p>
            <a:pPr marL="0" indent="0" algn="just">
              <a:buNone/>
            </a:pPr>
            <a:endParaRPr lang="hu-HU" sz="1600" dirty="0"/>
          </a:p>
          <a:p>
            <a:pPr marL="0" indent="0" algn="just">
              <a:buNone/>
            </a:pPr>
            <a:endParaRPr lang="hu-HU" sz="1600" dirty="0"/>
          </a:p>
          <a:p>
            <a:pPr algn="just"/>
            <a:r>
              <a:rPr lang="hu-HU" sz="2000" dirty="0"/>
              <a:t>Volt olyan eset, amikor az adatott település tárgyieszköz nyilvántartása még valahol a 2014-es év közepén járt, akkor ment nyugdíjba a kolléga, aki karbantartotta és azóta nem foglalkozott vele senki.</a:t>
            </a:r>
          </a:p>
          <a:p>
            <a:pPr algn="just"/>
            <a:endParaRPr lang="hu-HU" sz="1600" dirty="0"/>
          </a:p>
          <a:p>
            <a:pPr algn="just"/>
            <a:r>
              <a:rPr lang="hu-HU" sz="1600" dirty="0"/>
              <a:t>Ilyen régi állományban biztos találhatóak olyan eszközök, amiket már nem létező főkönyvi számon tartanak nyilván. Ezeket nem lehet betölteni az ASP rendszerbe, célszerű a régi nyilvántartóban rendezni ezeket az anomáliákat, esetleg az Excel állományban is lecserélhető a betöltés előtt.</a:t>
            </a:r>
          </a:p>
          <a:p>
            <a:endParaRPr lang="hu-HU" sz="1600" dirty="0"/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354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/>
          </p:nvPr>
        </p:nvSpPr>
        <p:spPr>
          <a:xfrm>
            <a:off x="426179" y="-632298"/>
            <a:ext cx="9072000" cy="3959157"/>
          </a:xfrm>
        </p:spPr>
        <p:txBody>
          <a:bodyPr>
            <a:noAutofit/>
          </a:bodyPr>
          <a:lstStyle/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pPr algn="just"/>
            <a:r>
              <a:rPr lang="hu-HU" sz="2000" dirty="0"/>
              <a:t>Ismeretes, hogy az ASP rendszer 2 faktoros azonosítást használ, ami úgy tűnik kisebb csúszás után május eleje óta működik. Ez azt jelenti, hogy a rendszer használatához a felhasználói név, jelszó pároson kívül szükség van az adott felhasználóhoz rendelt, új típusú személyi igazolvány leolvasására is az ASP munkaállomáshoz csatlakoztatott kártyaolvasó terminálon.</a:t>
            </a:r>
          </a:p>
          <a:p>
            <a:pPr algn="just"/>
            <a:r>
              <a:rPr lang="hu-HU" sz="2000" dirty="0"/>
              <a:t> </a:t>
            </a:r>
          </a:p>
          <a:p>
            <a:pPr algn="just"/>
            <a:r>
              <a:rPr lang="hu-HU" sz="1600" dirty="0"/>
              <a:t>Emiatt a migrációt végző cégeknek nem tudnak az önkormányzatok a migráció idejére dedikált elérést biztosítani. Így vagy a helyszíni munkavégzés marad, ami jelentősen megnöveli a migrációs költségeket, vagy valamilyen képernyő megosztó alkalmazással(VNC, </a:t>
            </a:r>
            <a:r>
              <a:rPr lang="hu-HU" sz="1600" dirty="0" err="1"/>
              <a:t>Teamvier</a:t>
            </a:r>
            <a:r>
              <a:rPr lang="hu-HU" sz="1600" dirty="0"/>
              <a:t>) csatlakoznak a cégek az egyik ASP munkaállomásra (ami a csatlakozás ideje alatt más feladatra nem használható). </a:t>
            </a:r>
          </a:p>
          <a:p>
            <a:endParaRPr lang="hu-HU" sz="2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6179" y="1347280"/>
            <a:ext cx="9072000" cy="1261800"/>
          </a:xfrm>
        </p:spPr>
        <p:txBody>
          <a:bodyPr/>
          <a:lstStyle/>
          <a:p>
            <a:pPr algn="ctr"/>
            <a:r>
              <a:rPr lang="hu-HU" sz="3600" dirty="0"/>
              <a:t>Munkavégzés a migráció alatt</a:t>
            </a:r>
            <a:br>
              <a:rPr lang="hu-HU" sz="4800" dirty="0"/>
            </a:br>
            <a:endParaRPr lang="hu-HU" sz="4800" dirty="0"/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229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/>
          </p:nvPr>
        </p:nvSpPr>
        <p:spPr>
          <a:xfrm>
            <a:off x="504000" y="680720"/>
            <a:ext cx="9072000" cy="1261800"/>
          </a:xfrm>
        </p:spPr>
        <p:txBody>
          <a:bodyPr/>
          <a:lstStyle/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pPr algn="just"/>
            <a:r>
              <a:rPr lang="hu-HU" sz="2000" b="1" dirty="0"/>
              <a:t>Az előkészületeket, adattisztításokat érdemes minél előbb elkezdeni!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A pénzügyi rendszer alapadatainak migrációjára jellemzően már az ASP oktatások kezdetén sor kerül. 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További migrációs feladatok a tárgyév zárása után lehetségesek, ami jellemzően nem január, hanem március-április hónapokra esik. 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Emiatt az átállás során lesz egy olyan időszak, amikor párhuzamosan kell használni a régi és az új alkalmazásokat is. </a:t>
            </a:r>
          </a:p>
          <a:p>
            <a:pPr algn="just"/>
            <a:endParaRPr lang="hu-HU" sz="1600" dirty="0"/>
          </a:p>
          <a:p>
            <a:pPr algn="just"/>
            <a:r>
              <a:rPr lang="hu-HU" sz="1600" dirty="0"/>
              <a:t>Pl.: A 2018-tól csatlakozásra kötelezettek esetében 2018. január 2-án az aznapi pénztári tételeket már az </a:t>
            </a:r>
            <a:r>
              <a:rPr lang="hu-HU" sz="1600" dirty="0" err="1"/>
              <a:t>ASP-ben</a:t>
            </a:r>
            <a:r>
              <a:rPr lang="hu-HU" sz="1600" dirty="0"/>
              <a:t> célszerű rögzíteni, míg a 2017-es év számviteli zárása még az előző rendszerben kell megtörténjen.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4000" y="1458912"/>
            <a:ext cx="9072000" cy="1261800"/>
          </a:xfrm>
        </p:spPr>
        <p:txBody>
          <a:bodyPr/>
          <a:lstStyle/>
          <a:p>
            <a:pPr algn="ctr"/>
            <a:r>
              <a:rPr lang="hu-HU" dirty="0"/>
              <a:t>Migrációs feladat ütemezése</a:t>
            </a:r>
            <a:br>
              <a:rPr lang="hu-HU" dirty="0"/>
            </a:br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0142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/>
          </p:nvPr>
        </p:nvSpPr>
        <p:spPr>
          <a:xfrm>
            <a:off x="367813" y="475715"/>
            <a:ext cx="9072000" cy="1261800"/>
          </a:xfrm>
        </p:spPr>
        <p:txBody>
          <a:bodyPr/>
          <a:lstStyle/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endParaRPr lang="hu-HU" sz="2000" b="1" dirty="0"/>
          </a:p>
          <a:p>
            <a:pPr algn="just"/>
            <a:endParaRPr lang="hu-HU" sz="2000" b="1" dirty="0"/>
          </a:p>
          <a:p>
            <a:pPr algn="just"/>
            <a:r>
              <a:rPr lang="hu-HU" sz="2000" b="1" dirty="0"/>
              <a:t>A jelenleg használ rendszereket még évekig fenn kell tartani, a historikus adatokra továbbra is szükség van!</a:t>
            </a:r>
          </a:p>
          <a:p>
            <a:pPr algn="just"/>
            <a:endParaRPr lang="hu-HU" sz="1800" dirty="0"/>
          </a:p>
          <a:p>
            <a:pPr algn="just"/>
            <a:r>
              <a:rPr lang="hu-HU" sz="1800" dirty="0"/>
              <a:t>A migráció nem lehet teljes olyan tekintetben, hogy az összes megelőző év teljes adatállománya átkerüljön az ASP rendszerbe (kivéve az iratkezelő rendszert, ami a 257/2016. (VIII. 31.) Korm. rendelet hatályos szövege alapján fogadja majd a teljes állományt:</a:t>
            </a:r>
          </a:p>
          <a:p>
            <a:pPr algn="just"/>
            <a:endParaRPr lang="hu-HU" sz="1600" i="1" dirty="0"/>
          </a:p>
          <a:p>
            <a:pPr algn="just"/>
            <a:r>
              <a:rPr lang="hu-HU" sz="1600" i="1" dirty="0"/>
              <a:t>„(5) Az iratkezelő rendszer - a Kincstár által közzétett formátumban - fogadja a helyi önkormányzatnak az iratkezelő rendszerhez történő csatlakozását megelőző napon használt iratkezelő rendszerében tárolt teljes adatállományt.”)</a:t>
            </a:r>
            <a:endParaRPr lang="hu-HU" sz="1600" dirty="0"/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A szakrendszerek jövőbeli fenntartása miatt szükséges már idejében tárgyalásokat kezdeményezni a jelenleg használt rendszerek szállítóival, hogy az adatok elérése, a programok fenntartása </a:t>
            </a:r>
            <a:r>
              <a:rPr lang="hu-HU" sz="2000" dirty="0" err="1"/>
              <a:t>miképp</a:t>
            </a:r>
            <a:r>
              <a:rPr lang="hu-HU" sz="2000" dirty="0"/>
              <a:t>, milyen költséggel lesz lehetséges a továbbiakban.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93840" y="1343577"/>
            <a:ext cx="9072000" cy="1261800"/>
          </a:xfrm>
        </p:spPr>
        <p:txBody>
          <a:bodyPr/>
          <a:lstStyle/>
          <a:p>
            <a:pPr algn="ctr"/>
            <a:r>
              <a:rPr lang="hu-HU" dirty="0"/>
              <a:t>Meglévő rendszerek fenntartása</a:t>
            </a:r>
            <a:br>
              <a:rPr lang="hu-HU" dirty="0"/>
            </a:br>
            <a:endParaRPr lang="hu-HU" dirty="0"/>
          </a:p>
        </p:txBody>
      </p:sp>
      <p:pic>
        <p:nvPicPr>
          <p:cNvPr id="6" name="Kép 5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5096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504000" y="3013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8" name="CustomShape 2"/>
          <p:cNvSpPr/>
          <p:nvPr/>
        </p:nvSpPr>
        <p:spPr>
          <a:xfrm>
            <a:off x="493840" y="1730129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5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Köszönöm a figyelmet!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321120" y="11392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Támogatható tevékenységek:</a:t>
            </a:r>
            <a:endParaRPr lang="hu-HU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504000" y="176904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lang="hu-H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Eszközök (szoftverrel együtt) beszerzése</a:t>
            </a:r>
            <a:endParaRPr lang="hu-H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lang="hu-H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Működésfejlesztés és szabályozási keretek kialakítása </a:t>
            </a:r>
            <a:endParaRPr lang="hu-H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lang="hu-H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Önkormányzatok elektronikus ügyintézéséhez kapcsolódó feltételek kialakítása</a:t>
            </a:r>
            <a:endParaRPr lang="hu-H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lang="hu-H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Önkormányzati szakrendszerek adatminőségének javítása, migrációja</a:t>
            </a:r>
            <a:endParaRPr lang="hu-H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lang="hu-H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Oktatásokon történő részvételhez kapcsolódó utazás</a:t>
            </a:r>
            <a:endParaRPr lang="hu-H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lang="hu-H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Tesztelés, élesítés</a:t>
            </a:r>
            <a:endParaRPr lang="hu-H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3480">
              <a:lnSpc>
                <a:spcPct val="100000"/>
              </a:lnSpc>
              <a:buClr>
                <a:srgbClr val="000000"/>
              </a:buClr>
              <a:buFont typeface="Liberation Serif"/>
              <a:buAutoNum type="arabicParenR"/>
            </a:pPr>
            <a:r>
              <a:rPr lang="hu-HU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Projektmenedzsment </a:t>
            </a:r>
            <a:endParaRPr lang="hu-HU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1" name="Kép 40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93840" y="11978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Eszközök beszerzése</a:t>
            </a:r>
            <a:endParaRPr lang="hu-HU" sz="3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(szoftverrel együtt)</a:t>
            </a:r>
            <a:endParaRPr lang="hu-HU" sz="36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4" name="Kép 43"/>
          <p:cNvPicPr/>
          <p:nvPr/>
        </p:nvPicPr>
        <p:blipFill>
          <a:blip r:embed="rId2"/>
          <a:stretch/>
        </p:blipFill>
        <p:spPr>
          <a:xfrm>
            <a:off x="4917440" y="3631920"/>
            <a:ext cx="4940160" cy="2890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5" name="CustomShape 2"/>
          <p:cNvSpPr/>
          <p:nvPr/>
        </p:nvSpPr>
        <p:spPr>
          <a:xfrm>
            <a:off x="141760" y="2974560"/>
            <a:ext cx="5758200" cy="2903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Kártyaolvasó új típusú személyi igazolványhoz: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minden </a:t>
            </a:r>
            <a:r>
              <a:rPr lang="hu-HU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ASP-vel</a:t>
            </a: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érintett géphez szükséges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cseréljék időben az igazolványokat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" name="Kép 5"/>
          <p:cNvPicPr/>
          <p:nvPr/>
        </p:nvPicPr>
        <p:blipFill>
          <a:blip r:embed="rId3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93840" y="133236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Eszközök beszerzése</a:t>
            </a:r>
            <a:endParaRPr lang="hu-HU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40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(szoftverrel együtt) </a:t>
            </a:r>
            <a:endParaRPr lang="hu-HU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768160" y="279520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- Lehetőség szerint, minél nagyobb monitor 20” feletti szélesvásznú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(széles listák, sok oszlop görgetés nélkül elférjen)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- </a:t>
            </a:r>
            <a:r>
              <a:rPr lang="hu-HU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Rack</a:t>
            </a: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 szekrény betervezése, ahol szükséges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NTG végpont aktív eszközeinek elhelyezésére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>
              <a:lnSpc>
                <a:spcPct val="100000"/>
              </a:lnSpc>
            </a:pP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DejaVu Sans"/>
              </a:rPr>
              <a:t>- Beüzemeléssel kérjék az eszközöket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351600" y="128684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2520" algn="ctr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hu-HU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Működésfejlesztés és szabályozási keretek kialakítása </a:t>
            </a:r>
            <a:endParaRPr lang="hu-HU" sz="1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351600" y="245992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Elvárt informatikai biztonsági megfelelés az ASP kormányrendelet alapján: 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/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2013. évi L. törvény, továbbá a biztonsági osztályba és biztonsági szintbe sorolásra vonatkozó követelményekről szóló 41/2015. (VII. 15.) BM rendelet rendelkezéseiből következő, a rendszer biztonsági osztályba sorolás/sorolása alapján megállapított információbiztonsági követelményeknek történő megfelelés. 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 - Informatikai Biztonsági Szabályzattal kell rendelkeznie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 - elektronikus információs rendszerek biztonságáért felelős személy megléte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    - oktatnia kellett a felhasználóit biztonságtudatosság szempontjából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stomShape 1"/>
          <p:cNvSpPr/>
          <p:nvPr/>
        </p:nvSpPr>
        <p:spPr>
          <a:xfrm>
            <a:off x="432880" y="11141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2520" algn="ctr">
              <a:lnSpc>
                <a:spcPct val="100000"/>
              </a:lnSpc>
              <a:buClr>
                <a:srgbClr val="000000"/>
              </a:buClr>
              <a:buSzPct val="45000"/>
            </a:pPr>
            <a:r>
              <a:rPr lang="hu-HU" sz="36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Projektmenedzsment</a:t>
            </a:r>
            <a:endParaRPr lang="hu-HU" sz="14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2"/>
          <p:cNvSpPr/>
          <p:nvPr/>
        </p:nvSpPr>
        <p:spPr>
          <a:xfrm>
            <a:off x="504000" y="225600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just">
              <a:lnSpc>
                <a:spcPct val="100000"/>
              </a:lnSpc>
            </a:pP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3.8.1.5.1884 a projekt előkészítési és megvalósítási időszakában végzett </a:t>
            </a:r>
            <a:r>
              <a:rPr lang="hu-HU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projektmenedzsment tevékenységhez igénybe vett szakértői szolgáltatás</a:t>
            </a: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díja.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3.8.2.1.1886 Közszféra szervezet kedvezményezettek - ide nem értve az egyházi jogi személyt - az Útmutató 3.8.1.5. pontja szerinti szakértői szolgáltatást </a:t>
            </a:r>
            <a:r>
              <a:rPr lang="hu-HU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kizárólag akkor számolhatják el a projekt keretében, ha a szakértői szolgáltatást költségvetési szerv, vagy olyan gazdálkodó szervezet látja el, amelyben az állam vagy önkormányzat - együttesen vagy külön, közvetve vagy közvetlenül - 100%-os tulajdoni részesedéssel rendelkezik,</a:t>
            </a:r>
            <a:r>
              <a:rPr lang="hu-HU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és amelyek a szolgáltatást kizárólag közalkalmazotti, közszolgálati, kormányzati szolgálati, állami szolgálati jogviszonyban vagy munkaviszonyban foglalkoztatott alkalmazottal, vagy megbízási jogviszonyban foglalkoztatott természetes személlyel láthatják el.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341440" y="1317320"/>
            <a:ext cx="9069120" cy="125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3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Tesztelés</a:t>
            </a:r>
            <a:endParaRPr lang="hu-HU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564960" y="1840160"/>
            <a:ext cx="9069120" cy="438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hu-HU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Ezt a felhasználók végezzék el, ide ne tervezzenek szakértő díjat csak munkabért, és a foglalkoztatást terhelő adókat, járulékokat.</a:t>
            </a:r>
            <a:endParaRPr lang="hu-HU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2039" y="1218715"/>
            <a:ext cx="9072000" cy="1261800"/>
          </a:xfrm>
        </p:spPr>
        <p:txBody>
          <a:bodyPr/>
          <a:lstStyle/>
          <a:p>
            <a:pPr algn="ctr"/>
            <a:r>
              <a:rPr lang="hu-HU" sz="3600" dirty="0"/>
              <a:t>Migrációs tapasztalatok                                az ASP csatlakozásnál</a:t>
            </a:r>
            <a:br>
              <a:rPr lang="hu-HU" dirty="0"/>
            </a:b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/>
          </p:nvPr>
        </p:nvSpPr>
        <p:spPr>
          <a:xfrm>
            <a:off x="399860" y="2480515"/>
            <a:ext cx="9072000" cy="4384080"/>
          </a:xfrm>
        </p:spPr>
        <p:txBody>
          <a:bodyPr/>
          <a:lstStyle/>
          <a:p>
            <a:r>
              <a:rPr lang="hu-HU" sz="2400" dirty="0"/>
              <a:t>Az első körben csatlakozásra kötelezettek számára jelenleg a következő rendszerek elérhetők:</a:t>
            </a:r>
          </a:p>
          <a:p>
            <a:br>
              <a:rPr lang="hu-HU" sz="2400" dirty="0"/>
            </a:br>
            <a:r>
              <a:rPr lang="hu-HU" sz="2000" dirty="0"/>
              <a:t>- önkormányzati adórendszer</a:t>
            </a:r>
            <a:br>
              <a:rPr lang="hu-HU" sz="2000" dirty="0"/>
            </a:br>
            <a:r>
              <a:rPr lang="hu-HU" sz="2000" dirty="0"/>
              <a:t>- gazdálkodási rendszer</a:t>
            </a:r>
            <a:br>
              <a:rPr lang="hu-HU" sz="2400" dirty="0"/>
            </a:br>
            <a:endParaRPr lang="hu-HU" sz="2400" dirty="0"/>
          </a:p>
          <a:p>
            <a:r>
              <a:rPr lang="hu-HU" sz="2400" dirty="0"/>
              <a:t>A továbbiakban várható még a következők megnyitása/bevezetése is 2018. januárjától:</a:t>
            </a:r>
          </a:p>
          <a:p>
            <a:endParaRPr lang="hu-HU" sz="2400" dirty="0"/>
          </a:p>
          <a:p>
            <a:r>
              <a:rPr lang="hu-HU" sz="2000" dirty="0"/>
              <a:t>- ingatlanvagyon-kataszter rendszer</a:t>
            </a:r>
            <a:br>
              <a:rPr lang="hu-HU" sz="2000" dirty="0"/>
            </a:br>
            <a:r>
              <a:rPr lang="hu-HU" sz="2000" dirty="0"/>
              <a:t>- iratkezelő rendszer</a:t>
            </a:r>
            <a:br>
              <a:rPr lang="hu-HU" sz="2000" dirty="0"/>
            </a:br>
            <a:r>
              <a:rPr lang="hu-HU" sz="2000" dirty="0"/>
              <a:t>- ipar-és kereskedelmi rendszer</a:t>
            </a:r>
            <a:br>
              <a:rPr lang="hu-HU" sz="2000" dirty="0"/>
            </a:br>
            <a:r>
              <a:rPr lang="hu-HU" sz="2000" dirty="0"/>
              <a:t>- hagyatéki leltár</a:t>
            </a:r>
            <a:br>
              <a:rPr lang="hu-HU" sz="2000" dirty="0"/>
            </a:br>
            <a:r>
              <a:rPr lang="hu-HU" sz="2000" dirty="0"/>
              <a:t>- elektronikus ügyintézési portál rendszer</a:t>
            </a:r>
            <a:br>
              <a:rPr lang="hu-HU" sz="2000" dirty="0"/>
            </a:br>
            <a:r>
              <a:rPr lang="hu-HU" sz="2000" dirty="0"/>
              <a:t>- települési portál rendszer</a:t>
            </a:r>
          </a:p>
          <a:p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553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/>
          </p:nvPr>
        </p:nvSpPr>
        <p:spPr>
          <a:xfrm>
            <a:off x="422720" y="737220"/>
            <a:ext cx="9072000" cy="1261800"/>
          </a:xfrm>
        </p:spPr>
        <p:txBody>
          <a:bodyPr/>
          <a:lstStyle/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  <a:p>
            <a:pPr algn="just"/>
            <a:r>
              <a:rPr lang="hu-HU" sz="2000" dirty="0"/>
              <a:t>A migráció az ASP központ által biztosított Excel táblázatok kitöltésével történik, melyek az ASP alkalmazásokkal beolvastathatók.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Ezen táblázatok kitölthetők akár kézzel is, de nagy tételszám esetén ez igen sok időt emésztene fel, hatékonyabb a meglévő nyilvántartó program adatbázisából legenerálni a migrációs táblázatokat.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A táblázatok importálásakor a ASP oldali program ellenőrzi a betöltendő adatok megfelelőségét.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Ennél a lépésnél előjöhetnek olyan hibák is, ami a táblázatok kitöltési útmutatója alapján nem lettek volna megelőzhetőek, nem dokumentált összefüggések is előkerülhetnek. </a:t>
            </a:r>
          </a:p>
          <a:p>
            <a:pPr algn="just"/>
            <a:endParaRPr lang="hu-HU" sz="2000" dirty="0"/>
          </a:p>
          <a:p>
            <a:pPr algn="just"/>
            <a:r>
              <a:rPr lang="hu-HU" sz="2000" dirty="0"/>
              <a:t>További tapasztalat, hogy túl nagy méretű (több ezer soros) adattáblákat szét kell darabolni, mert egyben nem hajlandó az ASP szakrendszer beolvasni. 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2720" y="1611311"/>
            <a:ext cx="9072000" cy="491160"/>
          </a:xfrm>
        </p:spPr>
        <p:txBody>
          <a:bodyPr/>
          <a:lstStyle/>
          <a:p>
            <a:pPr algn="ctr"/>
            <a:r>
              <a:rPr lang="hu-HU" sz="3600" dirty="0"/>
              <a:t>A migráció menete</a:t>
            </a:r>
            <a:br>
              <a:rPr lang="hu-HU" dirty="0"/>
            </a:br>
            <a:endParaRPr lang="hu-HU" dirty="0"/>
          </a:p>
        </p:txBody>
      </p:sp>
      <p:pic>
        <p:nvPicPr>
          <p:cNvPr id="5" name="Kép 4"/>
          <p:cNvPicPr/>
          <p:nvPr/>
        </p:nvPicPr>
        <p:blipFill>
          <a:blip r:embed="rId2"/>
          <a:stretch/>
        </p:blipFill>
        <p:spPr>
          <a:xfrm>
            <a:off x="493840" y="355600"/>
            <a:ext cx="1934400" cy="6502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084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989</Words>
  <Application>Microsoft Office PowerPoint</Application>
  <PresentationFormat>Egyéni</PresentationFormat>
  <Paragraphs>193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1" baseType="lpstr">
      <vt:lpstr>Microsoft YaHei</vt:lpstr>
      <vt:lpstr>Arial</vt:lpstr>
      <vt:lpstr>DejaVu Sans</vt:lpstr>
      <vt:lpstr>Liberation Serif</vt:lpstr>
      <vt:lpstr>Symbol</vt:lpstr>
      <vt:lpstr>Wingdings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Migrációs tapasztalatok                                az ASP csatlakozásnál </vt:lpstr>
      <vt:lpstr>A migráció menete </vt:lpstr>
      <vt:lpstr>Előkészületek, előfeltételek </vt:lpstr>
      <vt:lpstr>Munkavégzés a migráció alatt </vt:lpstr>
      <vt:lpstr>Migrációs feladat ütemezése </vt:lpstr>
      <vt:lpstr>Meglévő rendszerek fenntartása 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subject/>
  <dc:creator>Eszter</dc:creator>
  <dc:description/>
  <cp:lastModifiedBy>Eszter</cp:lastModifiedBy>
  <cp:revision>50</cp:revision>
  <dcterms:created xsi:type="dcterms:W3CDTF">2016-12-11T18:32:29Z</dcterms:created>
  <dcterms:modified xsi:type="dcterms:W3CDTF">2017-05-22T07:15:36Z</dcterms:modified>
  <dc:language>hu-HU</dc:language>
</cp:coreProperties>
</file>