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7" r:id="rId3"/>
    <p:sldMasterId id="2147483699" r:id="rId4"/>
    <p:sldMasterId id="2147483734" r:id="rId5"/>
    <p:sldMasterId id="2147483748" r:id="rId6"/>
    <p:sldMasterId id="2147483764" r:id="rId7"/>
    <p:sldMasterId id="2147483772" r:id="rId8"/>
    <p:sldMasterId id="2147483786" r:id="rId9"/>
    <p:sldMasterId id="2147483793" r:id="rId10"/>
  </p:sldMasterIdLst>
  <p:notesMasterIdLst>
    <p:notesMasterId r:id="rId32"/>
  </p:notesMasterIdLst>
  <p:handoutMasterIdLst>
    <p:handoutMasterId r:id="rId33"/>
  </p:handoutMasterIdLst>
  <p:sldIdLst>
    <p:sldId id="382" r:id="rId11"/>
    <p:sldId id="365" r:id="rId12"/>
    <p:sldId id="366" r:id="rId13"/>
    <p:sldId id="367" r:id="rId14"/>
    <p:sldId id="350" r:id="rId15"/>
    <p:sldId id="368" r:id="rId16"/>
    <p:sldId id="381" r:id="rId17"/>
    <p:sldId id="352" r:id="rId18"/>
    <p:sldId id="364" r:id="rId19"/>
    <p:sldId id="369" r:id="rId20"/>
    <p:sldId id="371" r:id="rId21"/>
    <p:sldId id="372" r:id="rId22"/>
    <p:sldId id="373" r:id="rId23"/>
    <p:sldId id="374" r:id="rId24"/>
    <p:sldId id="375" r:id="rId25"/>
    <p:sldId id="376" r:id="rId26"/>
    <p:sldId id="377" r:id="rId27"/>
    <p:sldId id="378" r:id="rId28"/>
    <p:sldId id="379" r:id="rId29"/>
    <p:sldId id="380" r:id="rId30"/>
    <p:sldId id="344" r:id="rId31"/>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tila Goz" initials="AG" lastIdx="2" clrIdx="0">
    <p:extLst>
      <p:ext uri="{19B8F6BF-5375-455C-9EA6-DF929625EA0E}">
        <p15:presenceInfo xmlns:p15="http://schemas.microsoft.com/office/powerpoint/2012/main" userId="S-1-5-21-842925246-1450960922-839522115-143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941"/>
    <a:srgbClr val="FBFBFB"/>
    <a:srgbClr val="54B948"/>
    <a:srgbClr val="0076BD"/>
    <a:srgbClr val="000000"/>
    <a:srgbClr val="FFD3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0887" autoAdjust="0"/>
  </p:normalViewPr>
  <p:slideViewPr>
    <p:cSldViewPr>
      <p:cViewPr varScale="1">
        <p:scale>
          <a:sx n="116" d="100"/>
          <a:sy n="116" d="100"/>
        </p:scale>
        <p:origin x="566" y="8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35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revenue bookings</c:v>
                </c:pt>
              </c:strCache>
            </c:strRef>
          </c:tx>
          <c:spPr>
            <a:solidFill>
              <a:srgbClr val="54B943"/>
            </a:solidFill>
            <a:ln>
              <a:noFill/>
            </a:ln>
            <a:effectLst/>
          </c:spPr>
          <c:invertIfNegative val="0"/>
          <c:dPt>
            <c:idx val="9"/>
            <c:invertIfNegative val="0"/>
            <c:bubble3D val="0"/>
            <c:spPr>
              <a:pattFill prst="ltUpDiag">
                <a:fgClr>
                  <a:srgbClr val="54B943"/>
                </a:fgClr>
                <a:bgClr>
                  <a:schemeClr val="bg1"/>
                </a:bgClr>
              </a:pattFill>
              <a:ln>
                <a:noFill/>
              </a:ln>
              <a:effectLst/>
            </c:spPr>
            <c:extLst>
              <c:ext xmlns:c16="http://schemas.microsoft.com/office/drawing/2014/chart" uri="{C3380CC4-5D6E-409C-BE32-E72D297353CC}">
                <c16:uniqueId val="{00000001-F33E-475A-A816-9CC017AC2FC0}"/>
              </c:ext>
            </c:extLst>
          </c:dPt>
          <c:dLbls>
            <c:dLbl>
              <c:idx val="8"/>
              <c:layout>
                <c:manualLayout>
                  <c:x val="0"/>
                  <c:y val="1.337892703112128E-2"/>
                </c:manualLayout>
              </c:layout>
              <c:tx>
                <c:rich>
                  <a:bodyPr/>
                  <a:lstStyle/>
                  <a:p>
                    <a:r>
                      <a:rPr lang="en-US" dirty="0">
                        <a:latin typeface="Arial" panose="020B0604020202020204" pitchFamily="34" charset="0"/>
                      </a:rPr>
                      <a:t>474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3E-475A-A816-9CC017AC2FC0}"/>
                </c:ext>
              </c:extLst>
            </c:dLbl>
            <c:dLbl>
              <c:idx val="9"/>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fld id="{A97A8C24-A788-4048-95E2-5A654F8EBBE7}" type="VALUE">
                      <a:rPr lang="en-US">
                        <a:solidFill>
                          <a:schemeClr val="tx1">
                            <a:lumMod val="65000"/>
                            <a:lumOff val="35000"/>
                          </a:schemeClr>
                        </a:solidFill>
                        <a:latin typeface="Arial" panose="020B0604020202020204" pitchFamily="34" charset="0"/>
                      </a:rPr>
                      <a:pPr>
                        <a:defRPr sz="1100">
                          <a:solidFill>
                            <a:schemeClr val="tx1">
                              <a:lumMod val="65000"/>
                              <a:lumOff val="35000"/>
                            </a:schemeClr>
                          </a:solidFill>
                        </a:defRPr>
                      </a:pPr>
                      <a:t>[ÉRTÉK]</a:t>
                    </a:fld>
                    <a:endParaRPr lang="hu-HU"/>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hu-HU"/>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3E-475A-A816-9CC017AC2FC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Sheet1!$B$2:$B$11</c:f>
              <c:numCache>
                <c:formatCode>#,##0.0_р_.</c:formatCode>
                <c:ptCount val="10"/>
                <c:pt idx="0">
                  <c:v>3.8</c:v>
                </c:pt>
                <c:pt idx="1">
                  <c:v>8.3000000000000007</c:v>
                </c:pt>
                <c:pt idx="2">
                  <c:v>19.5</c:v>
                </c:pt>
                <c:pt idx="3">
                  <c:v>48</c:v>
                </c:pt>
                <c:pt idx="4">
                  <c:v>107.8</c:v>
                </c:pt>
                <c:pt idx="5">
                  <c:v>175.2</c:v>
                </c:pt>
                <c:pt idx="6">
                  <c:v>277</c:v>
                </c:pt>
                <c:pt idx="7">
                  <c:v>385</c:v>
                </c:pt>
                <c:pt idx="8">
                  <c:v>474</c:v>
                </c:pt>
                <c:pt idx="9">
                  <c:v>585</c:v>
                </c:pt>
              </c:numCache>
            </c:numRef>
          </c:val>
          <c:extLst>
            <c:ext xmlns:c16="http://schemas.microsoft.com/office/drawing/2014/chart" uri="{C3380CC4-5D6E-409C-BE32-E72D297353CC}">
              <c16:uniqueId val="{00000003-F33E-475A-A816-9CC017AC2FC0}"/>
            </c:ext>
          </c:extLst>
        </c:ser>
        <c:dLbls>
          <c:showLegendKey val="0"/>
          <c:showVal val="0"/>
          <c:showCatName val="0"/>
          <c:showSerName val="0"/>
          <c:showPercent val="0"/>
          <c:showBubbleSize val="0"/>
        </c:dLbls>
        <c:gapWidth val="7"/>
        <c:axId val="432818400"/>
        <c:axId val="432821760"/>
      </c:barChart>
      <c:catAx>
        <c:axId val="43281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u-HU"/>
          </a:p>
        </c:txPr>
        <c:crossAx val="432821760"/>
        <c:crosses val="autoZero"/>
        <c:auto val="1"/>
        <c:lblAlgn val="ctr"/>
        <c:lblOffset val="100"/>
        <c:noMultiLvlLbl val="0"/>
      </c:catAx>
      <c:valAx>
        <c:axId val="432821760"/>
        <c:scaling>
          <c:orientation val="minMax"/>
        </c:scaling>
        <c:delete val="1"/>
        <c:axPos val="l"/>
        <c:numFmt formatCode="#,##0.0_р_." sourceLinked="1"/>
        <c:majorTickMark val="none"/>
        <c:minorTickMark val="none"/>
        <c:tickLblPos val="nextTo"/>
        <c:crossAx val="43281840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customers</c:v>
                </c:pt>
              </c:strCache>
            </c:strRef>
          </c:tx>
          <c:spPr>
            <a:solidFill>
              <a:srgbClr val="54B943"/>
            </a:solidFill>
            <a:ln>
              <a:noFill/>
            </a:ln>
            <a:effectLst/>
          </c:spPr>
          <c:invertIfNegative val="0"/>
          <c:dPt>
            <c:idx val="9"/>
            <c:invertIfNegative val="0"/>
            <c:bubble3D val="0"/>
            <c:spPr>
              <a:pattFill prst="ltUpDiag">
                <a:fgClr>
                  <a:srgbClr val="54B943"/>
                </a:fgClr>
                <a:bgClr>
                  <a:schemeClr val="bg1"/>
                </a:bgClr>
              </a:pattFill>
              <a:ln>
                <a:noFill/>
              </a:ln>
              <a:effectLst/>
            </c:spPr>
            <c:extLst>
              <c:ext xmlns:c16="http://schemas.microsoft.com/office/drawing/2014/chart" uri="{C3380CC4-5D6E-409C-BE32-E72D297353CC}">
                <c16:uniqueId val="{00000001-D804-4C74-A43F-74B7C99F885F}"/>
              </c:ext>
            </c:extLst>
          </c:dPt>
          <c:dLbls>
            <c:dLbl>
              <c:idx val="8"/>
              <c:layout>
                <c:manualLayout>
                  <c:x val="-4.4821225073487401E-3"/>
                  <c:y val="2.46908059798409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04-4C74-A43F-74B7C99F885F}"/>
                </c:ext>
              </c:extLst>
            </c:dLbl>
            <c:dLbl>
              <c:idx val="9"/>
              <c:layout>
                <c:manualLayout>
                  <c:x val="0"/>
                  <c:y val="-6.1727014949602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04-4C74-A43F-74B7C99F885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Sheet1!$B$2:$B$11</c:f>
              <c:numCache>
                <c:formatCode>General</c:formatCode>
                <c:ptCount val="10"/>
                <c:pt idx="0">
                  <c:v>297</c:v>
                </c:pt>
                <c:pt idx="1">
                  <c:v>1280</c:v>
                </c:pt>
                <c:pt idx="2">
                  <c:v>5825</c:v>
                </c:pt>
                <c:pt idx="3">
                  <c:v>15216</c:v>
                </c:pt>
                <c:pt idx="4">
                  <c:v>32497</c:v>
                </c:pt>
                <c:pt idx="5">
                  <c:v>57057</c:v>
                </c:pt>
                <c:pt idx="6">
                  <c:v>91055</c:v>
                </c:pt>
                <c:pt idx="7">
                  <c:v>130000</c:v>
                </c:pt>
                <c:pt idx="8">
                  <c:v>182000</c:v>
                </c:pt>
                <c:pt idx="9">
                  <c:v>235000</c:v>
                </c:pt>
              </c:numCache>
            </c:numRef>
          </c:val>
          <c:extLst>
            <c:ext xmlns:c16="http://schemas.microsoft.com/office/drawing/2014/chart" uri="{C3380CC4-5D6E-409C-BE32-E72D297353CC}">
              <c16:uniqueId val="{00000003-D804-4C74-A43F-74B7C99F885F}"/>
            </c:ext>
          </c:extLst>
        </c:ser>
        <c:dLbls>
          <c:showLegendKey val="0"/>
          <c:showVal val="0"/>
          <c:showCatName val="0"/>
          <c:showSerName val="0"/>
          <c:showPercent val="0"/>
          <c:showBubbleSize val="0"/>
        </c:dLbls>
        <c:gapWidth val="10"/>
        <c:axId val="432818960"/>
        <c:axId val="432819520"/>
      </c:barChart>
      <c:catAx>
        <c:axId val="43281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u-HU"/>
          </a:p>
        </c:txPr>
        <c:crossAx val="432819520"/>
        <c:crosses val="autoZero"/>
        <c:auto val="1"/>
        <c:lblAlgn val="ctr"/>
        <c:lblOffset val="100"/>
        <c:noMultiLvlLbl val="0"/>
      </c:catAx>
      <c:valAx>
        <c:axId val="432819520"/>
        <c:scaling>
          <c:orientation val="minMax"/>
        </c:scaling>
        <c:delete val="1"/>
        <c:axPos val="l"/>
        <c:numFmt formatCode="General" sourceLinked="1"/>
        <c:majorTickMark val="none"/>
        <c:minorTickMark val="none"/>
        <c:tickLblPos val="nextTo"/>
        <c:crossAx val="432818960"/>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73D004-0C64-4868-8EC0-CD0108F009C3}" type="datetimeFigureOut">
              <a:rPr lang="ru-RU" smtClean="0"/>
              <a:pPr/>
              <a:t>20.05.2017</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8A27AC-0BEE-47C9-AB98-F99BC7CC59DA}" type="slidenum">
              <a:rPr lang="ru-RU" smtClean="0"/>
              <a:pPr/>
              <a:t>‹#›</a:t>
            </a:fld>
            <a:endParaRPr lang="ru-RU"/>
          </a:p>
        </p:txBody>
      </p:sp>
    </p:spTree>
    <p:extLst>
      <p:ext uri="{BB962C8B-B14F-4D97-AF65-F5344CB8AC3E}">
        <p14:creationId xmlns:p14="http://schemas.microsoft.com/office/powerpoint/2010/main" val="2207865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A4D31-0301-4F3F-B7F7-47EDF4587F9E}" type="datetimeFigureOut">
              <a:rPr lang="ru-RU" smtClean="0"/>
              <a:pPr/>
              <a:t>20.05.2017</a:t>
            </a:fld>
            <a:endParaRPr lang="ru-R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E49C33-A899-4080-B833-E3FCF70FA0F1}" type="slidenum">
              <a:rPr lang="ru-RU" smtClean="0"/>
              <a:pPr/>
              <a:t>‹#›</a:t>
            </a:fld>
            <a:endParaRPr lang="ru-RU"/>
          </a:p>
        </p:txBody>
      </p:sp>
    </p:spTree>
    <p:extLst>
      <p:ext uri="{BB962C8B-B14F-4D97-AF65-F5344CB8AC3E}">
        <p14:creationId xmlns:p14="http://schemas.microsoft.com/office/powerpoint/2010/main" val="400088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4A88B9D-D0F4-4820-90F4-169A79443E8D}"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s-E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3233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Introducing the Veeam Availability Platform for the Hybrid Cloud</a:t>
            </a:r>
          </a:p>
          <a:p>
            <a:endParaRPr lang="en-US" baseline="0" dirty="0"/>
          </a:p>
          <a:p>
            <a:r>
              <a:rPr lang="en-US" baseline="0" dirty="0"/>
              <a:t>You can see here all the components that I was just discussing, bringing about the Next Generation of Availability for virtual, physical, and cloud-based workloads – across the hybrid cloud -- to enable the Always-On Enterprise</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With this platform, Veeam will deliver enterprise continuity through our award winning virtual server technology, now with the addition of public cloud and physical server workload availability – and with the new Veeam Availability Console which brings these offerings, via cloud connect, to the private, managed, and public cloud.</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In fact, Veeam Cloud Connect now serves as the underpinning technology that takes backups or replicas to the cloud, and that moves data between clouds, allowing you to achieve workload mobility.</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And finally DR orchestration thru Veeam Availability Orchestrator, which not only aids in enterprise continuity, but also provides automatic DR plan documentation, for compliance, and visibility.</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We’ll dig into these platform components a bit more later, but let me tell you a little more about our capabilities I just mentioned, listed at the bottom here.</a:t>
            </a:r>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44787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r>
              <a:rPr lang="en-US" baseline="0" dirty="0"/>
              <a:t> – </a:t>
            </a:r>
          </a:p>
          <a:p>
            <a:endParaRPr lang="en-US" baseline="0" dirty="0"/>
          </a:p>
          <a:p>
            <a:r>
              <a:rPr lang="en-US" baseline="0" dirty="0"/>
              <a:t>Why, physical workloads, and why now?  </a:t>
            </a:r>
          </a:p>
          <a:p>
            <a:endParaRPr lang="en-US" baseline="0" dirty="0"/>
          </a:p>
          <a:p>
            <a:r>
              <a:rPr lang="en-US" baseline="0" dirty="0"/>
              <a:t>Well, o</a:t>
            </a:r>
            <a:r>
              <a:rPr lang="en-US" sz="1200" kern="1200" dirty="0">
                <a:solidFill>
                  <a:schemeClr val="tx1"/>
                </a:solidFill>
                <a:effectLst/>
                <a:latin typeface="Arial" panose="020B0604020202020204" pitchFamily="34" charset="0"/>
                <a:ea typeface="+mn-ea"/>
                <a:cs typeface="+mn-cs"/>
              </a:rPr>
              <a:t>n</a:t>
            </a:r>
            <a:r>
              <a:rPr lang="en-US" sz="1200" kern="1200" baseline="0" dirty="0">
                <a:solidFill>
                  <a:schemeClr val="tx1"/>
                </a:solidFill>
                <a:effectLst/>
                <a:latin typeface="Arial" panose="020B0604020202020204" pitchFamily="34" charset="0"/>
                <a:ea typeface="+mn-ea"/>
                <a:cs typeface="+mn-cs"/>
              </a:rPr>
              <a:t> Average, nearly 80% of business workloads are virtualized.  However due to hardware </a:t>
            </a:r>
            <a:r>
              <a:rPr lang="en-US" sz="1200" kern="1200" dirty="0">
                <a:solidFill>
                  <a:schemeClr val="tx1"/>
                </a:solidFill>
                <a:effectLst/>
                <a:latin typeface="Arial" panose="020B0604020202020204" pitchFamily="34" charset="0"/>
                <a:ea typeface="+mn-ea"/>
                <a:cs typeface="+mn-cs"/>
              </a:rPr>
              <a:t>configurations and regulatory compliance requirements, some physical workloads cannot be virtualized.  Yet,</a:t>
            </a:r>
            <a:r>
              <a:rPr lang="en-US" sz="1200" kern="1200" baseline="0" dirty="0">
                <a:solidFill>
                  <a:schemeClr val="tx1"/>
                </a:solidFill>
                <a:effectLst/>
                <a:latin typeface="Arial" panose="020B0604020202020204" pitchFamily="34" charset="0"/>
                <a:ea typeface="+mn-ea"/>
                <a:cs typeface="+mn-cs"/>
              </a:rPr>
              <a:t> these workloads have the same Availability requirements. </a:t>
            </a:r>
          </a:p>
          <a:p>
            <a:endParaRPr lang="en-US" sz="1200" kern="1200" dirty="0">
              <a:solidFill>
                <a:schemeClr val="tx1"/>
              </a:solidFill>
              <a:effectLst/>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And Enterprises can’t rely</a:t>
            </a:r>
            <a:r>
              <a:rPr lang="en-US" sz="1200" kern="1200" baseline="0" dirty="0">
                <a:solidFill>
                  <a:schemeClr val="tx1"/>
                </a:solidFill>
                <a:effectLst/>
                <a:latin typeface="Arial" panose="020B0604020202020204" pitchFamily="34" charset="0"/>
                <a:ea typeface="+mn-ea"/>
                <a:cs typeface="+mn-cs"/>
              </a:rPr>
              <a:t> on legacy backup to recover what they need when they need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-Veeam Agents for Windows and Linux help</a:t>
            </a:r>
            <a:r>
              <a:rPr lang="en-US" sz="1200" kern="1200" baseline="0" dirty="0">
                <a:solidFill>
                  <a:schemeClr val="tx1"/>
                </a:solidFill>
                <a:effectLst/>
                <a:latin typeface="Arial" panose="020B0604020202020204" pitchFamily="34" charset="0"/>
                <a:ea typeface="+mn-ea"/>
                <a:cs typeface="+mn-cs"/>
              </a:rPr>
              <a:t> you reduce downtime and data loss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-Further workload mobility between</a:t>
            </a:r>
            <a:r>
              <a:rPr lang="en-US" sz="1200" kern="1200" baseline="0" dirty="0">
                <a:solidFill>
                  <a:schemeClr val="tx1"/>
                </a:solidFill>
                <a:effectLst/>
                <a:latin typeface="Arial" panose="020B0604020202020204" pitchFamily="34" charset="0"/>
                <a:ea typeface="+mn-ea"/>
                <a:cs typeface="+mn-cs"/>
              </a:rPr>
              <a:t> on-premises and public clouds.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Arial" panose="020B0604020202020204" pitchFamily="34" charset="0"/>
                <a:ea typeface="+mn-ea"/>
                <a:cs typeface="+mn-cs"/>
              </a:rPr>
              <a:t>-And r</a:t>
            </a:r>
            <a:r>
              <a:rPr lang="en-US" sz="1200" kern="1200" dirty="0">
                <a:solidFill>
                  <a:schemeClr val="tx1"/>
                </a:solidFill>
                <a:effectLst/>
                <a:latin typeface="Arial" panose="020B0604020202020204" pitchFamily="34" charset="0"/>
                <a:ea typeface="+mn-ea"/>
                <a:cs typeface="+mn-cs"/>
              </a:rPr>
              <a:t>emoves the need for multiple backup solutions to protect physical machines, virtual machines, and public cloud-based workloads.  Now, they can all be protected with Veeam.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mn-cs"/>
              </a:rPr>
              <a:t>Jeff – can you tell us more about the new Veeam Agents?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78055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Introducing the Veeam Availability Platform for the Hybrid Cloud</a:t>
            </a:r>
          </a:p>
          <a:p>
            <a:endParaRPr lang="en-US" baseline="0" dirty="0"/>
          </a:p>
          <a:p>
            <a:r>
              <a:rPr lang="en-US" baseline="0" dirty="0"/>
              <a:t>You can see here all the components that I was just discussing, bringing about the Next Generation of Availability for virtual, physical, and cloud-based workloads – across the hybrid cloud -- to enable the Always-On Enterprise</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With this platform, Veeam will deliver enterprise continuity through our award winning virtual server technology, now with the addition of public cloud and physical server workload availability – and with the new Veeam Availability Console which brings these offerings, via cloud connect, to the private, managed, and public cloud.</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In fact, Veeam Cloud Connect now serves as the underpinning technology that takes backups or replicas to the cloud, and that moves data between clouds, allowing you to achieve workload mobility.</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And finally DR orchestration thru Veeam Availability Orchestrator, which not only aids in enterprise continuity, but also provides automatic DR plan documentation, for compliance, and visibility.</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We’ll dig into these platform components a bit more later, but let me tell you a little more about our capabilities I just mentioned, listed at the bottom here.</a:t>
            </a:r>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6070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ea typeface="+mn-ea"/>
                <a:cs typeface="+mn-cs"/>
              </a:rPr>
              <a:t>Jeff</a:t>
            </a:r>
          </a:p>
          <a:p>
            <a:endParaRPr lang="en-US" sz="1200" b="1" kern="1200" dirty="0">
              <a:solidFill>
                <a:schemeClr val="tx1"/>
              </a:solidFill>
              <a:effectLst/>
              <a:ea typeface="+mn-ea"/>
              <a:cs typeface="+mn-cs"/>
            </a:endParaRPr>
          </a:p>
          <a:p>
            <a:r>
              <a:rPr lang="en-US" sz="1200" b="0" kern="1200" dirty="0">
                <a:solidFill>
                  <a:schemeClr val="tx1"/>
                </a:solidFill>
                <a:effectLst/>
                <a:ea typeface="+mn-ea"/>
                <a:cs typeface="+mn-cs"/>
              </a:rPr>
              <a:t>Sure</a:t>
            </a:r>
            <a:r>
              <a:rPr lang="en-US" sz="1200" b="0" kern="1200" baseline="0" dirty="0">
                <a:solidFill>
                  <a:schemeClr val="tx1"/>
                </a:solidFill>
                <a:effectLst/>
                <a:ea typeface="+mn-ea"/>
                <a:cs typeface="+mn-cs"/>
              </a:rPr>
              <a:t> – the key to how VAO can help you is in this 3-step description which I’ll share with you here.</a:t>
            </a:r>
          </a:p>
          <a:p>
            <a:pPr marL="171450" indent="-171450">
              <a:buFont typeface="Arial" panose="020B0604020202020204" pitchFamily="34" charset="0"/>
              <a:buChar char="•"/>
            </a:pPr>
            <a:r>
              <a:rPr lang="en-US" sz="1200" b="0" kern="1200" baseline="0" dirty="0">
                <a:solidFill>
                  <a:schemeClr val="tx1"/>
                </a:solidFill>
                <a:effectLst/>
                <a:ea typeface="+mn-ea"/>
                <a:cs typeface="+mn-cs"/>
              </a:rPr>
              <a:t>First, VAO lets you build flexible, cross-site workflows that orchestrate Veeam replicas to perform failover plans</a:t>
            </a:r>
          </a:p>
          <a:p>
            <a:pPr marL="171450" indent="-171450">
              <a:buFont typeface="Arial" panose="020B0604020202020204" pitchFamily="34" charset="0"/>
              <a:buChar char="•"/>
            </a:pPr>
            <a:r>
              <a:rPr lang="en-US" sz="1200" b="0" kern="1200" dirty="0">
                <a:solidFill>
                  <a:schemeClr val="tx1"/>
                </a:solidFill>
                <a:effectLst/>
                <a:ea typeface="+mn-ea"/>
                <a:cs typeface="+mn-cs"/>
              </a:rPr>
              <a:t>Next, you get automated, on-demand</a:t>
            </a:r>
            <a:r>
              <a:rPr lang="en-US" sz="1200" b="0" kern="1200" baseline="0" dirty="0">
                <a:solidFill>
                  <a:schemeClr val="tx1"/>
                </a:solidFill>
                <a:effectLst/>
                <a:ea typeface="+mn-ea"/>
                <a:cs typeface="+mn-cs"/>
              </a:rPr>
              <a:t> testing of these failover plans to confirm the location of replicas and the functionality of applications</a:t>
            </a:r>
          </a:p>
          <a:p>
            <a:pPr marL="171450" indent="-171450">
              <a:buFont typeface="Arial" panose="020B0604020202020204" pitchFamily="34" charset="0"/>
              <a:buChar char="•"/>
            </a:pPr>
            <a:r>
              <a:rPr lang="en-US" sz="1200" b="0" kern="1200" baseline="0" dirty="0">
                <a:solidFill>
                  <a:schemeClr val="tx1"/>
                </a:solidFill>
                <a:effectLst/>
                <a:ea typeface="+mn-ea"/>
                <a:cs typeface="+mn-cs"/>
              </a:rPr>
              <a:t>And third, you get automatically maintained DR documentation to ensure up-to-date DR plans</a:t>
            </a:r>
            <a:endParaRPr lang="en-US" sz="1200" b="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7669961-DE83-504F-A7E3-63C24EF6F58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23175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Introducing the Veeam Availability Platform for the Hybrid Cloud</a:t>
            </a:r>
          </a:p>
          <a:p>
            <a:endParaRPr lang="en-US" baseline="0" dirty="0"/>
          </a:p>
          <a:p>
            <a:r>
              <a:rPr lang="en-US" baseline="0" dirty="0"/>
              <a:t>You can see here all the components that I was just discussing, bringing about the Next Generation of Availability for virtual, physical, and cloud-based workloads – across the hybrid cloud -- to enable the Always-On Enterprise</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With this platform, Veeam will deliver enterprise continuity through our award winning virtual server technology, now with the addition of public cloud and physical server workload availability – and with the new Veeam Availability Console which brings these offerings, via cloud connect, to the private, managed, and public cloud.</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In fact, Veeam Cloud Connect now serves as the underpinning technology that takes backups or replicas to the cloud, and that moves data between clouds, allowing you to achieve workload mobility.</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And finally DR orchestration thru Veeam Availability Orchestrator, which not only aids in enterprise continuity, but also provides automatic DR plan documentation, for compliance, and visibility.</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We’ll dig into these platform components a bit more later, but let me tell you a little more about our capabilities I just mentioned, listed at the bottom here.</a:t>
            </a:r>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3651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a:p>
            <a:r>
              <a:rPr lang="en-US" dirty="0"/>
              <a:t>Because analyst</a:t>
            </a:r>
            <a:r>
              <a:rPr lang="en-US" baseline="0" dirty="0"/>
              <a:t> data shows that less than 40% of businesses store data offsite- and thus don’t follow the</a:t>
            </a:r>
            <a:r>
              <a:rPr lang="en-US" dirty="0"/>
              <a:t> 3-2-1 best</a:t>
            </a:r>
            <a:r>
              <a:rPr lang="en-US" baseline="0" dirty="0"/>
              <a:t> practice for data availability – putting their data at risk.  </a:t>
            </a:r>
            <a:endParaRPr lang="en-US" dirty="0"/>
          </a:p>
          <a:p>
            <a:endParaRPr lang="en-US" dirty="0"/>
          </a:p>
          <a:p>
            <a:r>
              <a:rPr lang="en-US" dirty="0"/>
              <a:t>The 3-2-1 rule states that you need to keep three copies of your data, stored on two types of media (disk and</a:t>
            </a:r>
            <a:r>
              <a:rPr lang="en-US" baseline="0" dirty="0"/>
              <a:t> tape for example)</a:t>
            </a:r>
            <a:r>
              <a:rPr lang="en-US" dirty="0"/>
              <a:t>, and with one copy being off site</a:t>
            </a:r>
            <a:r>
              <a:rPr lang="en-US" baseline="0" dirty="0"/>
              <a:t> in case of disaster strikes your data center.</a:t>
            </a:r>
            <a:endParaRPr lang="en-US" dirty="0"/>
          </a:p>
          <a:p>
            <a:endParaRPr lang="en-US" dirty="0"/>
          </a:p>
          <a:p>
            <a:r>
              <a:rPr lang="en-US" dirty="0"/>
              <a:t>But, getting backups off site can be challenging due to limited bandwidth, exploding amounts of data and a lack of resources required to build</a:t>
            </a:r>
            <a:r>
              <a:rPr lang="en-US" baseline="0" dirty="0"/>
              <a:t> and maintain</a:t>
            </a:r>
            <a:r>
              <a:rPr lang="en-US" dirty="0"/>
              <a:t> a true offsite backup repository.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29035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Introducing the Veeam Availability Platform for the Hybrid Cloud</a:t>
            </a:r>
          </a:p>
          <a:p>
            <a:endParaRPr lang="en-US" baseline="0" dirty="0"/>
          </a:p>
          <a:p>
            <a:r>
              <a:rPr lang="en-US" baseline="0" dirty="0"/>
              <a:t>You can see here all the components that I was just discussing, bringing about the Next Generation of Availability for virtual, physical, and cloud-based workloads – across the hybrid cloud -- to enable the Always-On Enterprise</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With this platform, Veeam will deliver enterprise continuity through our award winning virtual server technology, now with the addition of public cloud and physical server workload availability – and with the new Veeam Availability Console which brings these offerings, via cloud connect, to the private, managed, and public cloud.</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In fact, Veeam Cloud Connect now serves as the underpinning technology that takes backups or replicas to the cloud, and that moves data between clouds, allowing you to achieve workload mobility.</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And finally DR orchestration thru Veeam Availability Orchestrator, which not only aids in enterprise continuity, but also provides automatic DR plan documentation, for compliance, and visibility.</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We’ll dig into these platform components a bit more later, but let me tell you a little more about our capabilities I just mentioned, listed at the bottom here.</a:t>
            </a:r>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06744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a:p>
            <a:endParaRPr lang="en-US" dirty="0"/>
          </a:p>
          <a:p>
            <a:r>
              <a:rPr lang="en-US" dirty="0"/>
              <a:t>So John mentioned how this new product</a:t>
            </a:r>
            <a:r>
              <a:rPr lang="en-US" baseline="0" dirty="0"/>
              <a:t> helps both service providers and enterprises manage either their customers or their remote offices.</a:t>
            </a:r>
          </a:p>
          <a:p>
            <a:r>
              <a:rPr lang="en-US" baseline="0" dirty="0"/>
              <a:t>This is the case because service providers and distributed enterprises share many similar challenges that impact management costs.</a:t>
            </a:r>
          </a:p>
          <a:p>
            <a:r>
              <a:rPr lang="en-US" baseline="0" dirty="0"/>
              <a:t>They both need to manage tenants, or departments; they both deal with remote backup &amp; replica management</a:t>
            </a:r>
          </a:p>
          <a:p>
            <a:r>
              <a:rPr lang="en-US" baseline="0" dirty="0"/>
              <a:t>They also require monitoring and alerting – as well as </a:t>
            </a:r>
            <a:r>
              <a:rPr lang="en-US" baseline="0" dirty="0" err="1"/>
              <a:t>showback</a:t>
            </a:r>
            <a:r>
              <a:rPr lang="en-US" baseline="0" dirty="0"/>
              <a:t> in the case of enterprises or chargeback &amp; billing in the case of service providers</a:t>
            </a:r>
            <a:endParaRPr lang="en-US" dirty="0"/>
          </a:p>
          <a:p>
            <a:endParaRPr lang="en-US" dirty="0"/>
          </a:p>
          <a:p>
            <a:r>
              <a:rPr lang="en-US" dirty="0"/>
              <a:t>Veeam Availability</a:t>
            </a:r>
            <a:r>
              <a:rPr lang="en-US" baseline="0" dirty="0"/>
              <a:t> Console addresses these challenges by including functionality to make all of these tasks easier…</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849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4A88B9D-D0F4-4820-90F4-169A79443E8D}"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s-E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61002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 Hidden slide in case</a:t>
            </a:r>
            <a:r>
              <a:rPr lang="en-US" baseline="0" dirty="0"/>
              <a:t> you want to better explain what NPS is. 2016 NPS will likely come out in March/April.</a:t>
            </a:r>
          </a:p>
          <a:p>
            <a:endParaRPr lang="en-US" baseline="0" dirty="0"/>
          </a:p>
          <a:p>
            <a:r>
              <a:rPr lang="en-US" dirty="0"/>
              <a:t>Best in slideshow</a:t>
            </a:r>
            <a:r>
              <a:rPr lang="en-US" baseline="0" dirty="0"/>
              <a:t> mode due to animations. </a:t>
            </a:r>
          </a:p>
          <a:p>
            <a:endParaRPr lang="en-US" baseline="0" dirty="0"/>
          </a:p>
          <a:p>
            <a:r>
              <a:rPr lang="en-US" baseline="0" dirty="0"/>
              <a:t>First explain what NPS is – definition on screen. </a:t>
            </a:r>
          </a:p>
          <a:p>
            <a:br>
              <a:rPr lang="en-US" baseline="0" dirty="0"/>
            </a:br>
            <a:r>
              <a:rPr lang="en-US" baseline="0" dirty="0"/>
              <a:t>Then explain how scores range from -100 to 100 (lowest possible score to highest).  Know that scores that range between 10 and 30 are traditionally average scores (yet scores and averages range by industry) as customer expectations often differ by industry. While no negative scores are listed here, now that a negative score is rather likely as the NPS calculator is a difficult grader. </a:t>
            </a:r>
          </a:p>
          <a:p>
            <a:endParaRPr lang="en-US" baseline="0" dirty="0"/>
          </a:p>
          <a:p>
            <a:r>
              <a:rPr lang="en-US" baseline="0" dirty="0"/>
              <a:t>Out of the software industry companies we were able to find, the average score was a 23. </a:t>
            </a:r>
            <a:br>
              <a:rPr lang="en-US" baseline="0" dirty="0"/>
            </a:br>
            <a:br>
              <a:rPr lang="en-US" baseline="0" dirty="0"/>
            </a:br>
            <a:r>
              <a:rPr lang="en-US" baseline="0" dirty="0"/>
              <a:t>Veeam was 3x the </a:t>
            </a:r>
            <a:r>
              <a:rPr lang="en-US" baseline="0" dirty="0" err="1"/>
              <a:t>industy</a:t>
            </a:r>
            <a:r>
              <a:rPr lang="en-US" baseline="0" dirty="0"/>
              <a:t> average, far and away the industry leader, with an NPS of 62. (up from 47 last year). </a:t>
            </a:r>
          </a:p>
          <a:p>
            <a:endParaRPr lang="en-US" baseline="0" dirty="0"/>
          </a:p>
          <a:p>
            <a:r>
              <a:rPr lang="en-US" baseline="0" dirty="0"/>
              <a:t>This places us in the mix of some of the biggest and most beloved brands in the world – see where we compare to Pandora radio, Southwest Airlines, and the Apple iPhone just to name a few.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ru-RU"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99248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A88B9D-D0F4-4820-90F4-169A79443E8D}" type="slidenum">
              <a:rPr lang="ru-RU" smtClean="0">
                <a:solidFill>
                  <a:prstClr val="black"/>
                </a:solidFill>
              </a:rPr>
              <a:pPr/>
              <a:t>6</a:t>
            </a:fld>
            <a:endParaRPr lang="es-ES">
              <a:solidFill>
                <a:prstClr val="black"/>
              </a:solidFill>
            </a:endParaRPr>
          </a:p>
        </p:txBody>
      </p:sp>
    </p:spTree>
    <p:extLst>
      <p:ext uri="{BB962C8B-B14F-4D97-AF65-F5344CB8AC3E}">
        <p14:creationId xmlns:p14="http://schemas.microsoft.com/office/powerpoint/2010/main" val="61040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Thank you Rob. I really appreciate Veeam inviting me to be here on this exciting day.</a:t>
            </a:r>
            <a:br>
              <a:rPr lang="en-US" dirty="0"/>
            </a:br>
            <a:br>
              <a:rPr lang="en-US" dirty="0"/>
            </a:br>
            <a:r>
              <a:rPr lang="en-US" dirty="0"/>
              <a:t>With this announcement Veeam will be enabling a broad portfolio of storage solutions…</a:t>
            </a:r>
            <a:br>
              <a:rPr lang="en-US" dirty="0"/>
            </a:br>
            <a:br>
              <a:rPr lang="en-US" dirty="0"/>
            </a:br>
            <a:r>
              <a:rPr lang="en-US" dirty="0"/>
              <a:t>The IBM Storwize family, IBM </a:t>
            </a:r>
            <a:r>
              <a:rPr lang="en-US" dirty="0" err="1"/>
              <a:t>FlashSystem</a:t>
            </a:r>
            <a:r>
              <a:rPr lang="en-US" dirty="0"/>
              <a:t> v9000, SAN Volume Controller and IBM Spectrum Virtualize all provide storage virtualization for demanding workloads. With IBM Virtualized Storage you can remove siloes, provision more quickly and unify rich data services across an rich ecosystem of storage platforms.</a:t>
            </a:r>
            <a:br>
              <a:rPr lang="en-US" dirty="0"/>
            </a:br>
            <a:br>
              <a:rPr lang="en-US" dirty="0"/>
            </a:br>
            <a:r>
              <a:rPr lang="en-US" dirty="0"/>
              <a:t>This portfolio of solutions is built upon IBM Spectrum Virtualize. It is software-defined storage that unifies management and adds enterprise features across multiple storage targets. IBM Spectrum Virtualize and these related solutions add real-time compression, encryption, </a:t>
            </a:r>
            <a:r>
              <a:rPr lang="en-US" dirty="0" err="1"/>
              <a:t>tiering</a:t>
            </a:r>
            <a:r>
              <a:rPr lang="en-US" dirty="0"/>
              <a:t> with IBM Easy Tier, enable disaster recovery and, of course, unified snapshots using </a:t>
            </a:r>
            <a:r>
              <a:rPr lang="en-US" dirty="0" err="1"/>
              <a:t>FlashCopy</a:t>
            </a:r>
            <a:r>
              <a:rPr lang="en-US" dirty="0"/>
              <a:t> across almost 400 different storage platforms. </a:t>
            </a:r>
          </a:p>
          <a:p>
            <a:pPr>
              <a:spcBef>
                <a:spcPct val="0"/>
              </a:spcBef>
            </a:pPr>
            <a:br>
              <a:rPr lang="en-US" dirty="0"/>
            </a:br>
            <a:r>
              <a:rPr lang="en-US" dirty="0"/>
              <a:t>One of the reasons Veeam has selected IBM as their next supported platform is our approach and commitment to software-defined storage, delivered both as familiar integrated solutions and as software only. </a:t>
            </a:r>
            <a:endParaRPr lang="en-US" altLang="en-US" dirty="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fld id="{BC6EB125-8161-4E0F-9F83-02A443E94C97}" type="slidenum">
              <a:rPr kumimoji="0" lang="en-US" altLang="en-US" sz="18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rPr>
              <a:pPr marL="0" marR="0" lvl="0" indent="0" defTabSz="914400" eaLnBrk="1" fontAlgn="base" latinLnBrk="0" hangingPunct="1">
                <a:lnSpc>
                  <a:spcPct val="100000"/>
                </a:lnSpc>
                <a:spcBef>
                  <a:spcPct val="0"/>
                </a:spcBef>
                <a:spcAft>
                  <a:spcPct val="0"/>
                </a:spcAft>
                <a:buClrTx/>
                <a:buSzTx/>
                <a:buFontTx/>
                <a:buNone/>
                <a:tabLst/>
                <a:defRPr/>
              </a:pPr>
              <a:t>7</a:t>
            </a:fld>
            <a:endParaRPr kumimoji="0" lang="en-US" altLang="en-US" sz="1800" b="0" i="0" u="none" strike="noStrike" kern="0" cap="none" spc="0" normalizeH="0" baseline="0" noProof="0">
              <a:ln>
                <a:noFill/>
              </a:ln>
              <a:solidFill>
                <a:srgbClr val="000000"/>
              </a:solidFill>
              <a:effectLst/>
              <a:uLnTx/>
              <a:uFillTx/>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00865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A88B9D-D0F4-4820-90F4-169A79443E8D}"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369280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here, Veeam has spent the last 8</a:t>
            </a:r>
            <a:r>
              <a:rPr lang="en-GB" baseline="0" dirty="0"/>
              <a:t> years on game-changing innovation, starting with our v1 release back in 2008, when we brought 2-in-1 backup &amp; replication, and instant file-level recovery to virtual server backup for the first time</a:t>
            </a:r>
          </a:p>
          <a:p>
            <a:endParaRPr lang="en-GB" baseline="0" dirty="0"/>
          </a:p>
          <a:p>
            <a:r>
              <a:rPr lang="en-GB" baseline="0" dirty="0"/>
              <a:t>By the time we got to v5, it was clear we were revolutionizing the industry with cutting edge features like Instant VM Recovery, and </a:t>
            </a:r>
            <a:r>
              <a:rPr lang="en-GB" baseline="0" dirty="0" err="1"/>
              <a:t>SureBackup</a:t>
            </a:r>
            <a:r>
              <a:rPr lang="en-GB" baseline="0" dirty="0"/>
              <a:t>, which took advantage of the virtual infrastructure to bring about features that were either impossible or very expensive with physical servers and the legacy backup products of the day.</a:t>
            </a:r>
          </a:p>
          <a:p>
            <a:endParaRPr lang="en-GB" baseline="0" dirty="0"/>
          </a:p>
          <a:p>
            <a:r>
              <a:rPr lang="en-GB" baseline="0" dirty="0"/>
              <a:t>More recently, we’ve recognized the trend toward cloud – and toward IT as a service -- and brought forth technologies like Veeam Cloud Connect to help customers more easily back up their data offsite through service providers rather than taking on large IT investments themselves.</a:t>
            </a:r>
          </a:p>
          <a:p>
            <a:endParaRPr lang="en-GB" baseline="0" dirty="0"/>
          </a:p>
          <a:p>
            <a:r>
              <a:rPr lang="en-GB" baseline="0" dirty="0"/>
              <a:t>And with our announcement today, we’re ready to shake up the industry once again.</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4A88B9D-D0F4-4820-90F4-169A79443E8D}" type="slidenum">
              <a:rPr kumimoji="0" lang="ru-RU"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ru-RU"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65600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Introducing the Veeam Availability Platform for the Hybrid Cloud</a:t>
            </a:r>
          </a:p>
          <a:p>
            <a:endParaRPr lang="en-US" baseline="0" dirty="0"/>
          </a:p>
          <a:p>
            <a:r>
              <a:rPr lang="en-US" baseline="0" dirty="0"/>
              <a:t>You can see here all the components that I was just discussing, bringing about the Next Generation of Availability for virtual, physical, and cloud-based workloads – across the hybrid cloud -- to enable the Always-On Enterprise</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With this platform, Veeam will deliver enterprise continuity through our award winning virtual server technology, now with the addition of public cloud and physical server workload availability – and with the new Veeam Availability Console which brings these offerings, via cloud connect, to the private, managed, and public cloud.</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In fact, Veeam Cloud Connect now serves as the underpinning technology that takes backups or replicas to the cloud, and that moves data between clouds, allowing you to achieve workload mobility.</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And finally DR orchestration thru Veeam Availability Orchestrator, which not only aids in enterprise continuity, but also provides automatic DR plan documentation, for compliance, and visibility.</a:t>
            </a:r>
          </a:p>
          <a:p>
            <a:endParaRPr lang="en-US" sz="1200" kern="1200" baseline="0" dirty="0">
              <a:solidFill>
                <a:schemeClr val="tx1"/>
              </a:solidFill>
              <a:effectLst/>
              <a:latin typeface="Arial" panose="020B0604020202020204" pitchFamily="34" charset="0"/>
              <a:ea typeface="+mn-ea"/>
              <a:cs typeface="+mn-cs"/>
            </a:endParaRPr>
          </a:p>
          <a:p>
            <a:r>
              <a:rPr lang="en-US" sz="1200" kern="1200" baseline="0" dirty="0">
                <a:solidFill>
                  <a:schemeClr val="tx1"/>
                </a:solidFill>
                <a:effectLst/>
                <a:latin typeface="Arial" panose="020B0604020202020204" pitchFamily="34" charset="0"/>
                <a:ea typeface="+mn-ea"/>
                <a:cs typeface="+mn-cs"/>
              </a:rPr>
              <a:t>We’ll dig into these platform components a bit more later, but let me tell you a little more about our capabilities I just mentioned, listed at the bottom here.</a:t>
            </a:r>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ru-R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12882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 </a:t>
            </a:r>
          </a:p>
          <a:p>
            <a:endParaRPr lang="en-US" baseline="0" dirty="0"/>
          </a:p>
          <a:p>
            <a:r>
              <a:rPr lang="en-US" baseline="0" dirty="0"/>
              <a:t>Our version 9.5 coming in October…</a:t>
            </a:r>
          </a:p>
          <a:p>
            <a:pPr lvl="0">
              <a:defRPr/>
            </a:pPr>
            <a:endParaRPr lang="en-US" kern="0" dirty="0">
              <a:solidFill>
                <a:schemeClr val="bg1"/>
              </a:solidFill>
              <a:latin typeface="Arial" panose="020B0604020202020204" pitchFamily="34" charset="0"/>
            </a:endParaRPr>
          </a:p>
          <a:p>
            <a:pPr lvl="0">
              <a:defRPr/>
            </a:pPr>
            <a:r>
              <a:rPr lang="en-US" kern="0" dirty="0">
                <a:solidFill>
                  <a:schemeClr val="bg1"/>
                </a:solidFill>
                <a:latin typeface="Arial" panose="020B0604020202020204" pitchFamily="34" charset="0"/>
              </a:rPr>
              <a:t>Delivers the </a:t>
            </a:r>
            <a:r>
              <a:rPr lang="en-US" i="1" kern="0" dirty="0">
                <a:solidFill>
                  <a:schemeClr val="bg1"/>
                </a:solidFill>
                <a:latin typeface="Arial" panose="020B0604020202020204" pitchFamily="34" charset="0"/>
              </a:rPr>
              <a:t>scalability your business</a:t>
            </a:r>
            <a:r>
              <a:rPr lang="en-US" i="1" kern="0" baseline="0" dirty="0">
                <a:solidFill>
                  <a:schemeClr val="bg1"/>
                </a:solidFill>
                <a:latin typeface="Arial" panose="020B0604020202020204" pitchFamily="34" charset="0"/>
              </a:rPr>
              <a:t> demands</a:t>
            </a:r>
            <a:r>
              <a:rPr lang="en-US" i="1" kern="0" dirty="0">
                <a:solidFill>
                  <a:schemeClr val="bg1"/>
                </a:solidFill>
                <a:latin typeface="Arial" panose="020B0604020202020204" pitchFamily="34" charset="0"/>
              </a:rPr>
              <a:t> – whether</a:t>
            </a:r>
            <a:r>
              <a:rPr lang="en-US" i="1" kern="0" baseline="0" dirty="0">
                <a:solidFill>
                  <a:schemeClr val="bg1"/>
                </a:solidFill>
                <a:latin typeface="Arial" panose="020B0604020202020204" pitchFamily="34" charset="0"/>
              </a:rPr>
              <a:t> it’s for thousands of VMs or millions of files -</a:t>
            </a:r>
            <a:r>
              <a:rPr lang="en-US" kern="0" dirty="0">
                <a:solidFill>
                  <a:schemeClr val="bg1"/>
                </a:solidFill>
                <a:latin typeface="Arial" panose="020B0604020202020204" pitchFamily="34" charset="0"/>
              </a:rPr>
              <a:t> and the </a:t>
            </a:r>
            <a:r>
              <a:rPr lang="en-US" i="1" kern="0" dirty="0">
                <a:solidFill>
                  <a:schemeClr val="bg1"/>
                </a:solidFill>
                <a:latin typeface="Arial" panose="020B0604020202020204" pitchFamily="34" charset="0"/>
              </a:rPr>
              <a:t>performance</a:t>
            </a:r>
            <a:r>
              <a:rPr lang="en-US" kern="0" dirty="0">
                <a:solidFill>
                  <a:schemeClr val="bg1"/>
                </a:solidFill>
                <a:latin typeface="Arial" panose="020B0604020202020204" pitchFamily="34" charset="0"/>
              </a:rPr>
              <a:t> you need and cannot</a:t>
            </a:r>
            <a:r>
              <a:rPr lang="en-US" kern="0" baseline="0" dirty="0">
                <a:solidFill>
                  <a:schemeClr val="bg1"/>
                </a:solidFill>
                <a:latin typeface="Arial" panose="020B0604020202020204" pitchFamily="34" charset="0"/>
              </a:rPr>
              <a:t> get from legacy backup vendors.  T</a:t>
            </a:r>
            <a:r>
              <a:rPr lang="en-US" kern="0" dirty="0">
                <a:solidFill>
                  <a:schemeClr val="bg1"/>
                </a:solidFill>
                <a:latin typeface="Arial" panose="020B0604020202020204" pitchFamily="34" charset="0"/>
              </a:rPr>
              <a:t>o meet the demands of</a:t>
            </a:r>
            <a:r>
              <a:rPr lang="en-US" kern="0" baseline="0" dirty="0">
                <a:solidFill>
                  <a:schemeClr val="bg1"/>
                </a:solidFill>
                <a:latin typeface="Arial" panose="020B0604020202020204" pitchFamily="34" charset="0"/>
              </a:rPr>
              <a:t> your</a:t>
            </a:r>
            <a:r>
              <a:rPr lang="en-US" kern="0" dirty="0">
                <a:solidFill>
                  <a:schemeClr val="bg1"/>
                </a:solidFill>
                <a:latin typeface="Arial" panose="020B0604020202020204" pitchFamily="34" charset="0"/>
              </a:rPr>
              <a:t> Always-On Enterprise</a:t>
            </a:r>
            <a:r>
              <a:rPr lang="en-US" kern="0" baseline="0" dirty="0">
                <a:solidFill>
                  <a:schemeClr val="bg1"/>
                </a:solidFill>
                <a:latin typeface="Arial" panose="020B0604020202020204" pitchFamily="34" charset="0"/>
              </a:rPr>
              <a:t> we:</a:t>
            </a:r>
          </a:p>
          <a:p>
            <a:pPr marL="171450" lvl="0" indent="-171450">
              <a:buFont typeface="Arial" panose="020B0604020202020204" pitchFamily="34" charset="0"/>
              <a:buChar char="•"/>
              <a:defRPr/>
            </a:pPr>
            <a:r>
              <a:rPr lang="en-US" kern="0" dirty="0">
                <a:solidFill>
                  <a:schemeClr val="bg1"/>
                </a:solidFill>
                <a:latin typeface="Arial" panose="020B0604020202020204" pitchFamily="34" charset="0"/>
              </a:rPr>
              <a:t>Ensure</a:t>
            </a:r>
            <a:r>
              <a:rPr lang="en-US" kern="0" baseline="0" dirty="0">
                <a:solidFill>
                  <a:schemeClr val="bg1"/>
                </a:solidFill>
                <a:latin typeface="Arial" panose="020B0604020202020204" pitchFamily="34" charset="0"/>
              </a:rPr>
              <a:t> </a:t>
            </a:r>
            <a:r>
              <a:rPr lang="en-US" kern="0" dirty="0">
                <a:solidFill>
                  <a:schemeClr val="bg1"/>
                </a:solidFill>
                <a:latin typeface="Arial" panose="020B0604020202020204" pitchFamily="34" charset="0"/>
              </a:rPr>
              <a:t>Availability for ALL your apps and data, anywhere – on premises</a:t>
            </a:r>
            <a:r>
              <a:rPr lang="en-US" kern="0" baseline="0" dirty="0">
                <a:solidFill>
                  <a:schemeClr val="bg1"/>
                </a:solidFill>
                <a:latin typeface="Arial" panose="020B0604020202020204" pitchFamily="34" charset="0"/>
              </a:rPr>
              <a:t>, or in the clouds</a:t>
            </a:r>
            <a:endParaRPr lang="en-US" kern="0" dirty="0">
              <a:solidFill>
                <a:schemeClr val="bg1"/>
              </a:solidFill>
              <a:latin typeface="Arial" panose="020B0604020202020204" pitchFamily="34" charset="0"/>
            </a:endParaRPr>
          </a:p>
          <a:p>
            <a:pPr marL="171450" lvl="0" indent="-171450">
              <a:buFont typeface="Arial" panose="020B0604020202020204" pitchFamily="34" charset="0"/>
              <a:buChar char="•"/>
              <a:defRPr/>
            </a:pPr>
            <a:r>
              <a:rPr lang="en-US" kern="0" dirty="0">
                <a:solidFill>
                  <a:schemeClr val="bg1"/>
                </a:solidFill>
                <a:latin typeface="Arial" panose="020B0604020202020204" pitchFamily="34" charset="0"/>
              </a:rPr>
              <a:t>Exceeding your SLAs and cutting</a:t>
            </a:r>
            <a:r>
              <a:rPr lang="en-US" kern="0" baseline="0" dirty="0">
                <a:solidFill>
                  <a:schemeClr val="bg1"/>
                </a:solidFill>
                <a:latin typeface="Arial" panose="020B0604020202020204" pitchFamily="34" charset="0"/>
              </a:rPr>
              <a:t> downtime </a:t>
            </a:r>
            <a:r>
              <a:rPr lang="en-US" kern="0" dirty="0">
                <a:solidFill>
                  <a:schemeClr val="bg1"/>
                </a:solidFill>
                <a:latin typeface="Arial" panose="020B0604020202020204" pitchFamily="34" charset="0"/>
              </a:rPr>
              <a:t>– as you heard from the</a:t>
            </a:r>
            <a:r>
              <a:rPr lang="en-US" kern="0" baseline="0" dirty="0">
                <a:solidFill>
                  <a:schemeClr val="bg1"/>
                </a:solidFill>
                <a:latin typeface="Arial" panose="020B0604020202020204" pitchFamily="34" charset="0"/>
              </a:rPr>
              <a:t> IDC report</a:t>
            </a:r>
            <a:r>
              <a:rPr lang="en-US" kern="0" dirty="0">
                <a:solidFill>
                  <a:schemeClr val="bg1"/>
                </a:solidFill>
                <a:latin typeface="Arial" panose="020B0604020202020204" pitchFamily="34" charset="0"/>
              </a:rPr>
              <a:t> earlier</a:t>
            </a:r>
            <a:r>
              <a:rPr lang="en-US" kern="0" baseline="0" dirty="0">
                <a:solidFill>
                  <a:schemeClr val="bg1"/>
                </a:solidFill>
                <a:latin typeface="Arial" panose="020B0604020202020204" pitchFamily="34" charset="0"/>
              </a:rPr>
              <a:t> Veeam enables businesses to reduce SLAs and to actually meet those SLAs.  In 9.5 this gets even better with additional </a:t>
            </a:r>
            <a:r>
              <a:rPr lang="en-US" kern="0" dirty="0">
                <a:solidFill>
                  <a:schemeClr val="bg1"/>
                </a:solidFill>
                <a:latin typeface="Arial" panose="020B0604020202020204" pitchFamily="34" charset="0"/>
              </a:rPr>
              <a:t>storage</a:t>
            </a:r>
            <a:r>
              <a:rPr lang="en-US" kern="0" baseline="0" dirty="0">
                <a:solidFill>
                  <a:schemeClr val="bg1"/>
                </a:solidFill>
                <a:latin typeface="Arial" panose="020B0604020202020204" pitchFamily="34" charset="0"/>
              </a:rPr>
              <a:t> integrations and new backup and restore technologies</a:t>
            </a:r>
            <a:endParaRPr lang="en-US" kern="0" dirty="0">
              <a:solidFill>
                <a:schemeClr val="bg1"/>
              </a:solidFill>
              <a:latin typeface="Arial" panose="020B0604020202020204" pitchFamily="34" charset="0"/>
            </a:endParaRPr>
          </a:p>
          <a:p>
            <a:pPr marL="171450" lvl="0" indent="-171450">
              <a:buFont typeface="Arial" panose="020B0604020202020204" pitchFamily="34" charset="0"/>
              <a:buChar char="•"/>
              <a:defRPr/>
            </a:pPr>
            <a:r>
              <a:rPr lang="en-US" kern="0" dirty="0">
                <a:solidFill>
                  <a:schemeClr val="bg1"/>
                </a:solidFill>
                <a:latin typeface="Arial" panose="020B0604020202020204" pitchFamily="34" charset="0"/>
              </a:rPr>
              <a:t>And, by</a:t>
            </a:r>
            <a:r>
              <a:rPr lang="en-US" kern="0" baseline="0" dirty="0">
                <a:solidFill>
                  <a:schemeClr val="bg1"/>
                </a:solidFill>
                <a:latin typeface="Arial" panose="020B0604020202020204" pitchFamily="34" charset="0"/>
              </a:rPr>
              <a:t> optimizing </a:t>
            </a:r>
            <a:r>
              <a:rPr lang="en-US" kern="0" dirty="0">
                <a:solidFill>
                  <a:schemeClr val="bg1"/>
                </a:solidFill>
                <a:latin typeface="Arial" panose="020B0604020202020204" pitchFamily="34" charset="0"/>
              </a:rPr>
              <a:t>your investment in IT spend – with FULL</a:t>
            </a:r>
            <a:r>
              <a:rPr lang="en-US" kern="0" baseline="0" dirty="0">
                <a:solidFill>
                  <a:schemeClr val="bg1"/>
                </a:solidFill>
                <a:latin typeface="Arial" panose="020B0604020202020204" pitchFamily="34" charset="0"/>
              </a:rPr>
              <a:t> integration with Windows Server 2016, vCloud director enhancements, and more</a:t>
            </a:r>
          </a:p>
          <a:p>
            <a:pPr marL="457200" lvl="0" indent="-457200">
              <a:buFont typeface="Arial" panose="020B0604020202020204" pitchFamily="34" charset="0"/>
              <a:buChar char="•"/>
              <a:defRPr/>
            </a:pPr>
            <a:endParaRPr lang="en-US" kern="0" baseline="0" dirty="0">
              <a:solidFill>
                <a:schemeClr val="bg1"/>
              </a:solidFill>
              <a:latin typeface="Arial" panose="020B0604020202020204" pitchFamily="34" charset="0"/>
            </a:endParaRPr>
          </a:p>
          <a:p>
            <a:pPr marL="0" lvl="0" indent="0">
              <a:buFont typeface="Arial" panose="020B0604020202020204" pitchFamily="34" charset="0"/>
              <a:buNone/>
              <a:defRPr/>
            </a:pPr>
            <a:r>
              <a:rPr lang="en-US" kern="0" baseline="0" dirty="0">
                <a:solidFill>
                  <a:schemeClr val="bg1"/>
                </a:solidFill>
                <a:latin typeface="Arial" panose="020B0604020202020204" pitchFamily="34" charset="0"/>
              </a:rPr>
              <a:t>Jeff – can you tell us more about the new 9.5 features that deliver improved scalability and performance?</a:t>
            </a:r>
            <a:endParaRPr lang="en-US" kern="0" dirty="0">
              <a:solidFill>
                <a:schemeClr val="bg1"/>
              </a:solidFill>
              <a:latin typeface="Arial" panose="020B0604020202020204" pitchFamily="34" charset="0"/>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6E49C33-A899-4080-B833-E3FCF70FA0F1}" type="slidenum">
              <a:rPr kumimoji="0" lang="ru-R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31359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hyperlink" Target="http://www.veeam.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veeam.com/" TargetMode="External"/><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veeam.com/"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veeam.com/" TargetMode="External"/><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veeam.com/" TargetMode="External"/><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veeam.com/" TargetMode="External"/><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p:cNvSpPr/>
          <p:nvPr userDrawn="1"/>
        </p:nvSpPr>
        <p:spPr bwMode="auto">
          <a:xfrm>
            <a:off x="0" y="4371950"/>
            <a:ext cx="9144000" cy="7715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110" fontAlgn="base">
              <a:spcBef>
                <a:spcPct val="0"/>
              </a:spcBef>
              <a:spcAft>
                <a:spcPct val="0"/>
              </a:spcAft>
            </a:pPr>
            <a:endParaRPr lang="ru-RU" sz="1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Text Placeholder 5"/>
          <p:cNvSpPr>
            <a:spLocks noGrp="1"/>
          </p:cNvSpPr>
          <p:nvPr>
            <p:ph type="body" sz="quarter" idx="10" hasCustomPrompt="1"/>
          </p:nvPr>
        </p:nvSpPr>
        <p:spPr>
          <a:xfrm>
            <a:off x="314006" y="1798712"/>
            <a:ext cx="7355678" cy="747897"/>
          </a:xfrm>
        </p:spPr>
        <p:txBody>
          <a:bodyPr/>
          <a:lstStyle>
            <a:lvl1pPr marL="0" indent="0">
              <a:buNone/>
              <a:defRPr sz="5400" i="0" spc="-75" baseline="0">
                <a:solidFill>
                  <a:schemeClr val="bg1"/>
                </a:solidFill>
                <a:latin typeface="+mj-lt"/>
              </a:defRPr>
            </a:lvl1pPr>
          </a:lstStyle>
          <a:p>
            <a:pPr lvl="0"/>
            <a:r>
              <a:rPr lang="en-US" dirty="0"/>
              <a:t>Click to edit title style</a:t>
            </a:r>
          </a:p>
        </p:txBody>
      </p:sp>
      <p:sp>
        <p:nvSpPr>
          <p:cNvPr id="9" name="Text Placeholder 8"/>
          <p:cNvSpPr>
            <a:spLocks noGrp="1"/>
          </p:cNvSpPr>
          <p:nvPr>
            <p:ph type="body" sz="quarter" idx="11" hasCustomPrompt="1"/>
          </p:nvPr>
        </p:nvSpPr>
        <p:spPr>
          <a:xfrm>
            <a:off x="314002" y="2727505"/>
            <a:ext cx="5636697" cy="332399"/>
          </a:xfrm>
        </p:spPr>
        <p:txBody>
          <a:bodyPr/>
          <a:lstStyle>
            <a:lvl1pPr marL="0" indent="0">
              <a:buNone/>
              <a:defRPr sz="2400" spc="-75" baseline="0">
                <a:solidFill>
                  <a:schemeClr val="bg1"/>
                </a:solidFill>
                <a:latin typeface="+mj-lt"/>
              </a:defRPr>
            </a:lvl1pPr>
          </a:lstStyle>
          <a:p>
            <a:pPr lvl="0"/>
            <a:r>
              <a:rPr lang="en-US" dirty="0"/>
              <a:t>Speaker Title</a:t>
            </a:r>
          </a:p>
        </p:txBody>
      </p:sp>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238058" y="228512"/>
            <a:ext cx="1142469" cy="5190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 y="4443958"/>
            <a:ext cx="1707575" cy="627534"/>
          </a:xfrm>
          <a:prstGeom prst="rect">
            <a:avLst/>
          </a:prstGeom>
        </p:spPr>
      </p:pic>
      <p:pic>
        <p:nvPicPr>
          <p:cNvPr id="14" name="Picture 13">
            <a:hlinkClick r:id="rId4"/>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028385" y="4531977"/>
            <a:ext cx="993733" cy="451496"/>
          </a:xfrm>
          <a:prstGeom prst="rect">
            <a:avLst/>
          </a:prstGeom>
        </p:spPr>
      </p:pic>
    </p:spTree>
    <p:extLst>
      <p:ext uri="{BB962C8B-B14F-4D97-AF65-F5344CB8AC3E}">
        <p14:creationId xmlns:p14="http://schemas.microsoft.com/office/powerpoint/2010/main" val="27537639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
    <p:spTree>
      <p:nvGrpSpPr>
        <p:cNvPr id="1" name=""/>
        <p:cNvGrpSpPr/>
        <p:nvPr/>
      </p:nvGrpSpPr>
      <p:grpSpPr>
        <a:xfrm>
          <a:off x="0" y="0"/>
          <a:ext cx="0" cy="0"/>
          <a:chOff x="0" y="0"/>
          <a:chExt cx="0" cy="0"/>
        </a:xfrm>
      </p:grpSpPr>
      <p:sp>
        <p:nvSpPr>
          <p:cNvPr id="2" name="Title 1"/>
          <p:cNvSpPr>
            <a:spLocks noGrp="1"/>
          </p:cNvSpPr>
          <p:nvPr>
            <p:ph type="title"/>
          </p:nvPr>
        </p:nvSpPr>
        <p:spPr>
          <a:xfrm>
            <a:off x="389437" y="171451"/>
            <a:ext cx="8363938" cy="609398"/>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9437" y="1085850"/>
            <a:ext cx="8363938" cy="699166"/>
          </a:xfrm>
        </p:spPr>
        <p:txBody>
          <a:bodyPr/>
          <a:lstStyle>
            <a:lvl1pPr marL="0" indent="0">
              <a:spcBef>
                <a:spcPts val="1500"/>
              </a:spcBef>
              <a:spcAft>
                <a:spcPts val="0"/>
              </a:spcAft>
              <a:buNone/>
              <a:defRPr sz="2600" spc="-100" baseline="0">
                <a:latin typeface="+mn-lt"/>
              </a:defRPr>
            </a:lvl1pPr>
            <a:lvl2pPr marL="0" indent="0">
              <a:spcBef>
                <a:spcPts val="700"/>
              </a:spcBef>
              <a:spcAft>
                <a:spcPts val="0"/>
              </a:spcAft>
              <a:buNone/>
              <a:defRPr sz="1800" spc="0" baseline="0">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286374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89437" y="1085851"/>
            <a:ext cx="8363938" cy="54784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59597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with veeam.com">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92819" y="4521282"/>
            <a:ext cx="1707575" cy="62753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89437" y="1085851"/>
            <a:ext cx="8363938" cy="54784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p:txBody>
      </p:sp>
      <p:pic>
        <p:nvPicPr>
          <p:cNvPr id="4" name="Picture 3">
            <a:hlinkClick r:id="rId3"/>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028385" y="4675993"/>
            <a:ext cx="993733" cy="451496"/>
          </a:xfrm>
          <a:prstGeom prst="rect">
            <a:avLst/>
          </a:prstGeom>
        </p:spPr>
      </p:pic>
    </p:spTree>
    <p:extLst>
      <p:ext uri="{BB962C8B-B14F-4D97-AF65-F5344CB8AC3E}">
        <p14:creationId xmlns:p14="http://schemas.microsoft.com/office/powerpoint/2010/main" val="10241103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Green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32" y="0"/>
            <a:ext cx="9143998" cy="1923678"/>
          </a:xfrm>
          <a:prstGeom prst="rect">
            <a:avLst/>
          </a:prstGeom>
        </p:spPr>
      </p:pic>
      <p:sp>
        <p:nvSpPr>
          <p:cNvPr id="2" name="Title 1"/>
          <p:cNvSpPr>
            <a:spLocks noGrp="1"/>
          </p:cNvSpPr>
          <p:nvPr>
            <p:ph type="title"/>
          </p:nvPr>
        </p:nvSpPr>
        <p:spPr>
          <a:xfrm>
            <a:off x="389096" y="657140"/>
            <a:ext cx="8363938" cy="60939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9437" y="2171719"/>
            <a:ext cx="8363938" cy="54784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600210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480792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White">
    <p:spTree>
      <p:nvGrpSpPr>
        <p:cNvPr id="1" name=""/>
        <p:cNvGrpSpPr/>
        <p:nvPr/>
      </p:nvGrpSpPr>
      <p:grpSpPr>
        <a:xfrm>
          <a:off x="0" y="0"/>
          <a:ext cx="0" cy="0"/>
          <a:chOff x="0" y="0"/>
          <a:chExt cx="0" cy="0"/>
        </a:xfrm>
      </p:grpSpPr>
      <p:sp>
        <p:nvSpPr>
          <p:cNvPr id="2" name="Rectangle 1"/>
          <p:cNvSpPr/>
          <p:nvPr userDrawn="1"/>
        </p:nvSpPr>
        <p:spPr bwMode="auto">
          <a:xfrm>
            <a:off x="0" y="2787774"/>
            <a:ext cx="9144000" cy="235572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110" fontAlgn="base">
              <a:spcBef>
                <a:spcPct val="0"/>
              </a:spcBef>
              <a:spcAft>
                <a:spcPct val="0"/>
              </a:spcAft>
            </a:pPr>
            <a:endParaRPr lang="ru-RU" sz="1800"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875120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6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2" y="194846"/>
            <a:ext cx="6723186" cy="806913"/>
          </a:xfrm>
        </p:spPr>
        <p:txBody>
          <a:bodyPr vert="horz" wrap="square" lIns="146304" tIns="91440" rIns="146304" bIns="91440" rtlCol="0" anchor="t">
            <a:noAutofit/>
          </a:bodyPr>
          <a:lstStyle>
            <a:lvl1pPr>
              <a:defRPr lang="en-US" sz="3530">
                <a:solidFill>
                  <a:srgbClr val="505050"/>
                </a:solidFill>
              </a:defRPr>
            </a:lvl1pPr>
          </a:lstStyle>
          <a:p>
            <a:pPr marL="0" lvl="0">
              <a:lnSpc>
                <a:spcPts val="2647"/>
              </a:lnSpc>
              <a:spcBef>
                <a:spcPts val="635"/>
              </a:spcBef>
            </a:pPr>
            <a:r>
              <a:rPr lang="en-US" dirty="0" err="1"/>
              <a:t>Lorem</a:t>
            </a:r>
            <a:r>
              <a:rPr lang="en-US" dirty="0"/>
              <a:t> </a:t>
            </a:r>
            <a:r>
              <a:rPr lang="en-US" dirty="0" err="1"/>
              <a:t>Ipsum</a:t>
            </a:r>
            <a:r>
              <a:rPr lang="en-US" dirty="0"/>
              <a:t> Dolor Sit.</a:t>
            </a:r>
          </a:p>
        </p:txBody>
      </p:sp>
    </p:spTree>
    <p:extLst>
      <p:ext uri="{BB962C8B-B14F-4D97-AF65-F5344CB8AC3E}">
        <p14:creationId xmlns:p14="http://schemas.microsoft.com/office/powerpoint/2010/main" val="1017916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03330" y="2907954"/>
            <a:ext cx="4705063" cy="1345996"/>
          </a:xfrm>
          <a:noFill/>
        </p:spPr>
        <p:txBody>
          <a:bodyPr lIns="146304" tIns="109728" rIns="146304" bIns="109728">
            <a:noAutofit/>
          </a:bodyPr>
          <a:lstStyle>
            <a:lvl1pPr marL="0" indent="0">
              <a:spcBef>
                <a:spcPts val="0"/>
              </a:spcBef>
              <a:buNone/>
              <a:defRPr sz="2646"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01979" y="1556881"/>
            <a:ext cx="7395458" cy="1351077"/>
          </a:xfrm>
          <a:noFill/>
        </p:spPr>
        <p:txBody>
          <a:bodyPr lIns="146304" tIns="91440" rIns="146304" bIns="91440" anchor="t" anchorCtr="0"/>
          <a:lstStyle>
            <a:lvl1pPr>
              <a:defRPr sz="4411" spc="-74" baseline="0">
                <a:gradFill>
                  <a:gsLst>
                    <a:gs pos="3333">
                      <a:schemeClr val="tx2"/>
                    </a:gs>
                    <a:gs pos="39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337362" y="353343"/>
            <a:ext cx="1880604" cy="402909"/>
          </a:xfrm>
          <a:prstGeom prst="rect">
            <a:avLst/>
          </a:prstGeom>
        </p:spPr>
      </p:pic>
    </p:spTree>
    <p:extLst>
      <p:ext uri="{BB962C8B-B14F-4D97-AF65-F5344CB8AC3E}">
        <p14:creationId xmlns:p14="http://schemas.microsoft.com/office/powerpoint/2010/main" val="282080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01931" y="1563129"/>
            <a:ext cx="6723186" cy="268965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29" tIns="107543" rIns="134429" bIns="107543" numCol="1" spcCol="0" rtlCol="0" fromWordArt="0" anchor="t" anchorCtr="0" forceAA="0" compatLnSpc="1">
            <a:prstTxWarp prst="textNoShape">
              <a:avLst/>
            </a:prstTxWarp>
            <a:noAutofit/>
          </a:bodyPr>
          <a:lstStyle/>
          <a:p>
            <a:pPr algn="ctr" defTabSz="685446" fontAlgn="base">
              <a:lnSpc>
                <a:spcPct val="90000"/>
              </a:lnSpc>
              <a:spcBef>
                <a:spcPct val="0"/>
              </a:spcBef>
              <a:spcAft>
                <a:spcPct val="0"/>
              </a:spcAft>
            </a:pPr>
            <a:endParaRPr lang="en-US" sz="1764"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01977" y="1563140"/>
            <a:ext cx="6723140" cy="1344818"/>
          </a:xfrm>
          <a:noFill/>
        </p:spPr>
        <p:txBody>
          <a:bodyPr lIns="146304" tIns="91440" rIns="146304" bIns="91440" anchor="t" anchorCtr="0"/>
          <a:lstStyle>
            <a:lvl1pPr>
              <a:defRPr sz="4411" spc="-74" baseline="0">
                <a:gradFill>
                  <a:gsLst>
                    <a:gs pos="5833">
                      <a:srgbClr val="FFFFFF"/>
                    </a:gs>
                    <a:gs pos="18000">
                      <a:srgbClr val="FFFFFF"/>
                    </a:gs>
                  </a:gsLst>
                  <a:lin ang="5400000" scaled="0"/>
                </a:gradFill>
              </a:defRPr>
            </a:lvl1pPr>
          </a:lstStyle>
          <a:p>
            <a:r>
              <a:rPr lang="en-US" dirty="0"/>
              <a:t>Presentation title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337362" y="353343"/>
            <a:ext cx="1880604" cy="402909"/>
          </a:xfrm>
          <a:prstGeom prst="rect">
            <a:avLst/>
          </a:prstGeom>
        </p:spPr>
      </p:pic>
      <p:sp>
        <p:nvSpPr>
          <p:cNvPr id="5" name="Text Placeholder 4"/>
          <p:cNvSpPr>
            <a:spLocks noGrp="1"/>
          </p:cNvSpPr>
          <p:nvPr>
            <p:ph type="body" sz="quarter" idx="12" hasCustomPrompt="1"/>
          </p:nvPr>
        </p:nvSpPr>
        <p:spPr>
          <a:xfrm>
            <a:off x="201977" y="2908931"/>
            <a:ext cx="6723140" cy="1344245"/>
          </a:xfrm>
          <a:noFill/>
        </p:spPr>
        <p:txBody>
          <a:bodyPr lIns="146304" tIns="109728" rIns="146304" bIns="109728">
            <a:noAutofit/>
          </a:bodyPr>
          <a:lstStyle>
            <a:lvl1pPr marL="0" indent="0">
              <a:spcBef>
                <a:spcPts val="0"/>
              </a:spcBef>
              <a:buNone/>
              <a:defRPr sz="2646" spc="0" baseline="0">
                <a:gradFill>
                  <a:gsLst>
                    <a:gs pos="2917">
                      <a:srgbClr val="FFFFFF"/>
                    </a:gs>
                    <a:gs pos="30000">
                      <a:srgbClr val="FFFFFF"/>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894756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01931" y="1563129"/>
            <a:ext cx="6723186" cy="268965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29" tIns="107543" rIns="134429" bIns="107543" numCol="1" spcCol="0" rtlCol="0" fromWordArt="0" anchor="t" anchorCtr="0" forceAA="0" compatLnSpc="1">
            <a:prstTxWarp prst="textNoShape">
              <a:avLst/>
            </a:prstTxWarp>
            <a:noAutofit/>
          </a:bodyPr>
          <a:lstStyle/>
          <a:p>
            <a:pPr algn="ctr" defTabSz="685446" fontAlgn="base">
              <a:lnSpc>
                <a:spcPct val="90000"/>
              </a:lnSpc>
              <a:spcBef>
                <a:spcPct val="0"/>
              </a:spcBef>
              <a:spcAft>
                <a:spcPct val="0"/>
              </a:spcAft>
            </a:pPr>
            <a:endParaRPr lang="en-US" sz="1764"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77" y="1561233"/>
            <a:ext cx="6723140" cy="1346725"/>
          </a:xfrm>
          <a:noFill/>
        </p:spPr>
        <p:txBody>
          <a:bodyPr lIns="146304" tIns="91440" rIns="146304" bIns="91440" anchor="t" anchorCtr="0"/>
          <a:lstStyle>
            <a:lvl1pPr>
              <a:defRPr sz="4411" spc="-74"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01977" y="2907958"/>
            <a:ext cx="6723140" cy="1344829"/>
          </a:xfrm>
          <a:noFill/>
        </p:spPr>
        <p:txBody>
          <a:bodyPr lIns="146304" tIns="109728" rIns="146304" bIns="109728">
            <a:noAutofit/>
          </a:bodyPr>
          <a:lstStyle>
            <a:lvl1pPr marL="0" indent="0">
              <a:spcBef>
                <a:spcPts val="0"/>
              </a:spcBef>
              <a:buNone/>
              <a:defRPr sz="2646"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337362" y="353344"/>
            <a:ext cx="1880604" cy="402909"/>
          </a:xfrm>
          <a:prstGeom prst="rect">
            <a:avLst/>
          </a:prstGeom>
        </p:spPr>
      </p:pic>
    </p:spTree>
    <p:extLst>
      <p:ext uri="{BB962C8B-B14F-4D97-AF65-F5344CB8AC3E}">
        <p14:creationId xmlns:p14="http://schemas.microsoft.com/office/powerpoint/2010/main" val="938995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Green">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4" y="2197803"/>
            <a:ext cx="8423524" cy="830997"/>
          </a:xfrm>
        </p:spPr>
        <p:txBody>
          <a:bodyPr/>
          <a:lstStyle>
            <a:lvl1pPr marL="0" indent="0">
              <a:buNone/>
              <a:defRPr sz="6000" i="0" spc="-75" baseline="0">
                <a:solidFill>
                  <a:schemeClr val="bg1"/>
                </a:solidFill>
                <a:latin typeface="+mn-lt"/>
              </a:defRPr>
            </a:lvl1pPr>
          </a:lstStyle>
          <a:p>
            <a:pPr lvl="0"/>
            <a:r>
              <a:rPr lang="en-US" dirty="0"/>
              <a:t>Click to edit title style</a:t>
            </a:r>
          </a:p>
        </p:txBody>
      </p:sp>
    </p:spTree>
    <p:extLst>
      <p:ext uri="{BB962C8B-B14F-4D97-AF65-F5344CB8AC3E}">
        <p14:creationId xmlns:p14="http://schemas.microsoft.com/office/powerpoint/2010/main" val="332565495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01931" y="1563129"/>
            <a:ext cx="6723186" cy="268965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29" tIns="107543" rIns="134429" bIns="107543" numCol="1" spcCol="0" rtlCol="0" fromWordArt="0" anchor="t" anchorCtr="0" forceAA="0" compatLnSpc="1">
            <a:prstTxWarp prst="textNoShape">
              <a:avLst/>
            </a:prstTxWarp>
            <a:noAutofit/>
          </a:bodyPr>
          <a:lstStyle/>
          <a:p>
            <a:pPr algn="ctr" defTabSz="685446" fontAlgn="base">
              <a:lnSpc>
                <a:spcPct val="90000"/>
              </a:lnSpc>
              <a:spcBef>
                <a:spcPct val="0"/>
              </a:spcBef>
              <a:spcAft>
                <a:spcPct val="0"/>
              </a:spcAft>
            </a:pPr>
            <a:endParaRPr lang="en-US" sz="1764"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31" y="1561233"/>
            <a:ext cx="6723186" cy="2693888"/>
          </a:xfrm>
          <a:noFill/>
        </p:spPr>
        <p:txBody>
          <a:bodyPr lIns="146304" tIns="91440" rIns="146304" bIns="91440" anchor="t" anchorCtr="0"/>
          <a:lstStyle>
            <a:lvl1pPr>
              <a:defRPr sz="4411" spc="-74"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01931" y="2907955"/>
            <a:ext cx="6723186" cy="1344829"/>
          </a:xfrm>
          <a:noFill/>
        </p:spPr>
        <p:txBody>
          <a:bodyPr lIns="146304" tIns="109728" rIns="146304" bIns="109728">
            <a:noAutofit/>
          </a:bodyPr>
          <a:lstStyle>
            <a:lvl1pPr marL="0" indent="0">
              <a:spcBef>
                <a:spcPts val="0"/>
              </a:spcBef>
              <a:buNone/>
              <a:defRPr sz="2646"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1931" y="218302"/>
            <a:ext cx="1344636" cy="13448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invGray">
          <a:xfrm>
            <a:off x="7654000" y="352809"/>
            <a:ext cx="1141803" cy="244625"/>
          </a:xfrm>
          <a:prstGeom prst="rect">
            <a:avLst/>
          </a:prstGeom>
        </p:spPr>
      </p:pic>
    </p:spTree>
    <p:extLst>
      <p:ext uri="{BB962C8B-B14F-4D97-AF65-F5344CB8AC3E}">
        <p14:creationId xmlns:p14="http://schemas.microsoft.com/office/powerpoint/2010/main" val="13022144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4">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514423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01931" y="218302"/>
            <a:ext cx="5378549" cy="2689656"/>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29" tIns="107543" rIns="134429" bIns="107543" numCol="1" spcCol="0" rtlCol="0" fromWordArt="0" anchor="t" anchorCtr="0" forceAA="0" compatLnSpc="1">
            <a:prstTxWarp prst="textNoShape">
              <a:avLst/>
            </a:prstTxWarp>
            <a:noAutofit/>
          </a:bodyPr>
          <a:lstStyle/>
          <a:p>
            <a:pPr algn="ctr" defTabSz="685446" fontAlgn="base">
              <a:lnSpc>
                <a:spcPct val="90000"/>
              </a:lnSpc>
              <a:spcBef>
                <a:spcPct val="0"/>
              </a:spcBef>
              <a:spcAft>
                <a:spcPct val="0"/>
              </a:spcAft>
            </a:pPr>
            <a:endParaRPr lang="en-US" sz="1764"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1977" y="217025"/>
            <a:ext cx="5379716" cy="1346106"/>
          </a:xfrm>
          <a:noFill/>
        </p:spPr>
        <p:txBody>
          <a:bodyPr lIns="146304" tIns="91440" rIns="146304" bIns="91440" anchor="t" anchorCtr="0"/>
          <a:lstStyle>
            <a:lvl1pPr>
              <a:defRPr sz="4411" spc="-74"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01977" y="1565466"/>
            <a:ext cx="5379716" cy="1342493"/>
          </a:xfrm>
        </p:spPr>
        <p:txBody>
          <a:bodyPr tIns="109728" bIns="109728">
            <a:noAutofit/>
          </a:bodyPr>
          <a:lstStyle>
            <a:lvl1pPr marL="0" indent="0">
              <a:spcBef>
                <a:spcPts val="0"/>
              </a:spcBef>
              <a:buNone/>
              <a:defRPr sz="2352" baseline="0">
                <a:gradFill>
                  <a:gsLst>
                    <a:gs pos="1250">
                      <a:srgbClr val="FFFFFF"/>
                    </a:gs>
                    <a:gs pos="99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gray">
          <a:xfrm>
            <a:off x="337013" y="4546068"/>
            <a:ext cx="1141803" cy="244625"/>
          </a:xfrm>
          <a:prstGeom prst="rect">
            <a:avLst/>
          </a:prstGeom>
        </p:spPr>
      </p:pic>
    </p:spTree>
    <p:extLst>
      <p:ext uri="{BB962C8B-B14F-4D97-AF65-F5344CB8AC3E}">
        <p14:creationId xmlns:p14="http://schemas.microsoft.com/office/powerpoint/2010/main" val="30605287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30"/>
            <a:ext cx="9143998" cy="514422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01931" y="890705"/>
            <a:ext cx="5378549" cy="2689656"/>
          </a:xfrm>
          <a:prstGeom prst="rect">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29" tIns="107543" rIns="134429" bIns="107543" numCol="1" spcCol="0" rtlCol="0" fromWordArt="0" anchor="t" anchorCtr="0" forceAA="0" compatLnSpc="1">
            <a:prstTxWarp prst="textNoShape">
              <a:avLst/>
            </a:prstTxWarp>
            <a:noAutofit/>
          </a:bodyPr>
          <a:lstStyle/>
          <a:p>
            <a:pPr algn="ctr" defTabSz="685446" fontAlgn="base">
              <a:lnSpc>
                <a:spcPct val="90000"/>
              </a:lnSpc>
              <a:spcBef>
                <a:spcPct val="0"/>
              </a:spcBef>
              <a:spcAft>
                <a:spcPct val="0"/>
              </a:spcAft>
            </a:pPr>
            <a:endParaRPr lang="en-US" sz="1764"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1977" y="889426"/>
            <a:ext cx="5379716" cy="1346106"/>
          </a:xfrm>
          <a:noFill/>
        </p:spPr>
        <p:txBody>
          <a:bodyPr lIns="146304" tIns="91440" rIns="146304" bIns="91440" anchor="t" anchorCtr="0"/>
          <a:lstStyle>
            <a:lvl1pPr>
              <a:defRPr sz="4411" spc="-74"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ltGray">
          <a:xfrm>
            <a:off x="201977" y="2237867"/>
            <a:ext cx="5379716" cy="1342493"/>
          </a:xfrm>
        </p:spPr>
        <p:txBody>
          <a:bodyPr tIns="109728" bIns="109728">
            <a:noAutofit/>
          </a:bodyPr>
          <a:lstStyle>
            <a:lvl1pPr marL="0" indent="0">
              <a:spcBef>
                <a:spcPts val="0"/>
              </a:spcBef>
              <a:buNone/>
              <a:defRPr sz="2352" baseline="0">
                <a:gradFill>
                  <a:gsLst>
                    <a:gs pos="1250">
                      <a:srgbClr val="FFFFFF"/>
                    </a:gs>
                    <a:gs pos="99000">
                      <a:srgbClr val="FFFFFF"/>
                    </a:gs>
                  </a:gsLst>
                  <a:lin ang="5400000" scaled="0"/>
                </a:gradFill>
              </a:defRPr>
            </a:lvl1pPr>
          </a:lstStyle>
          <a:p>
            <a:pPr lvl="0"/>
            <a:r>
              <a:rPr lang="en-US" dirty="0"/>
              <a:t>Speaker Name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invGray">
          <a:xfrm>
            <a:off x="7655401" y="352809"/>
            <a:ext cx="1141803" cy="244625"/>
          </a:xfrm>
          <a:prstGeom prst="rect">
            <a:avLst/>
          </a:prstGeom>
        </p:spPr>
      </p:pic>
    </p:spTree>
    <p:extLst>
      <p:ext uri="{BB962C8B-B14F-4D97-AF65-F5344CB8AC3E}">
        <p14:creationId xmlns:p14="http://schemas.microsoft.com/office/powerpoint/2010/main" val="1910964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01978" y="890733"/>
            <a:ext cx="7395458" cy="20172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29" tIns="107543" rIns="134429" bIns="107543" numCol="1" spcCol="0" rtlCol="0" fromWordArt="0" anchor="t" anchorCtr="0" forceAA="0" compatLnSpc="1">
            <a:prstTxWarp prst="textNoShape">
              <a:avLst/>
            </a:prstTxWarp>
            <a:noAutofit/>
          </a:bodyPr>
          <a:lstStyle/>
          <a:p>
            <a:pPr algn="ctr" defTabSz="685446" fontAlgn="base">
              <a:lnSpc>
                <a:spcPct val="90000"/>
              </a:lnSpc>
              <a:spcBef>
                <a:spcPct val="0"/>
              </a:spcBef>
              <a:spcAft>
                <a:spcPct val="0"/>
              </a:spcAft>
            </a:pPr>
            <a:endParaRPr lang="en-US" sz="1764"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31" y="889768"/>
            <a:ext cx="7394338" cy="2023491"/>
          </a:xfrm>
          <a:noFill/>
        </p:spPr>
        <p:txBody>
          <a:bodyPr tIns="91440" bIns="91440" anchor="t" anchorCtr="0"/>
          <a:lstStyle>
            <a:lvl1pPr>
              <a:defRPr sz="5293" spc="-74"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01931" y="2907959"/>
            <a:ext cx="7395506" cy="1345411"/>
          </a:xfrm>
          <a:noFill/>
        </p:spPr>
        <p:txBody>
          <a:bodyPr lIns="182880" tIns="146304" rIns="182880" bIns="146304">
            <a:noAutofit/>
          </a:bodyPr>
          <a:lstStyle>
            <a:lvl1pPr marL="0" indent="0">
              <a:spcBef>
                <a:spcPts val="0"/>
              </a:spcBef>
              <a:buNone/>
              <a:defRPr sz="2646"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079334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01978" y="890733"/>
            <a:ext cx="7395458" cy="201722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29" tIns="107543" rIns="134429" bIns="107543" numCol="1" spcCol="0" rtlCol="0" fromWordArt="0" anchor="t" anchorCtr="0" forceAA="0" compatLnSpc="1">
            <a:prstTxWarp prst="textNoShape">
              <a:avLst/>
            </a:prstTxWarp>
            <a:noAutofit/>
          </a:bodyPr>
          <a:lstStyle/>
          <a:p>
            <a:pPr algn="ctr" defTabSz="685446" fontAlgn="base">
              <a:lnSpc>
                <a:spcPct val="90000"/>
              </a:lnSpc>
              <a:spcBef>
                <a:spcPct val="0"/>
              </a:spcBef>
              <a:spcAft>
                <a:spcPct val="0"/>
              </a:spcAft>
            </a:pPr>
            <a:endParaRPr lang="en-US" sz="1764"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31" y="889768"/>
            <a:ext cx="7394338" cy="2023491"/>
          </a:xfrm>
          <a:noFill/>
        </p:spPr>
        <p:txBody>
          <a:bodyPr tIns="91440" bIns="91440" anchor="t" anchorCtr="0"/>
          <a:lstStyle>
            <a:lvl1pPr>
              <a:defRPr sz="5293" spc="-74"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2274694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91440" bIns="91440" anchor="t" anchorCtr="0"/>
          <a:lstStyle>
            <a:lvl1pPr>
              <a:defRPr sz="6469"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23557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91440" bIns="91440" anchor="t" anchorCtr="0"/>
          <a:lstStyle>
            <a:lvl1pPr>
              <a:defRPr sz="6469"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6620928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91440" bIns="91440" anchor="t" anchorCtr="0"/>
          <a:lstStyle>
            <a:lvl1pPr>
              <a:defRPr sz="6469" spc="-74"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893380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01929" y="891883"/>
            <a:ext cx="8740142" cy="1537472"/>
          </a:xfrm>
        </p:spPr>
        <p:txBody>
          <a:bodyPr/>
          <a:lstStyle>
            <a:lvl1pPr marL="0" indent="0">
              <a:buNone/>
              <a:defRPr>
                <a:gradFill>
                  <a:gsLst>
                    <a:gs pos="1250">
                      <a:schemeClr val="tx2"/>
                    </a:gs>
                    <a:gs pos="99000">
                      <a:schemeClr val="tx2"/>
                    </a:gs>
                  </a:gsLst>
                  <a:lin ang="5400000" scaled="0"/>
                </a:gradFill>
              </a:defRPr>
            </a:lvl1pPr>
            <a:lvl2pPr marL="0" indent="0">
              <a:buFontTx/>
              <a:buNone/>
              <a:defRPr sz="1470"/>
            </a:lvl2pPr>
            <a:lvl3pPr marL="168040" indent="0">
              <a:buNone/>
              <a:defRPr/>
            </a:lvl3pPr>
            <a:lvl4pPr marL="336081" indent="0">
              <a:buNone/>
              <a:defRPr/>
            </a:lvl4pPr>
            <a:lvl5pPr marL="504122"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673333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01929" y="891883"/>
            <a:ext cx="8740142" cy="1537472"/>
          </a:xfrm>
        </p:spPr>
        <p:txBody>
          <a:bodyPr/>
          <a:lstStyle>
            <a:lvl1pPr marL="0" indent="0">
              <a:buNone/>
              <a:defRPr>
                <a:gradFill>
                  <a:gsLst>
                    <a:gs pos="1250">
                      <a:schemeClr val="tx1"/>
                    </a:gs>
                    <a:gs pos="99000">
                      <a:schemeClr val="tx1"/>
                    </a:gs>
                  </a:gsLst>
                  <a:lin ang="5400000" scaled="0"/>
                </a:gradFill>
              </a:defRPr>
            </a:lvl1pPr>
            <a:lvl2pPr marL="0" indent="0">
              <a:buFontTx/>
              <a:buNone/>
              <a:defRPr sz="1470"/>
            </a:lvl2pPr>
            <a:lvl3pPr marL="168040" indent="0">
              <a:buNone/>
              <a:defRPr/>
            </a:lvl3pPr>
            <a:lvl4pPr marL="336081" indent="0">
              <a:buNone/>
              <a:defRPr/>
            </a:lvl4pPr>
            <a:lvl5pPr marL="504122"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810544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 Placeholder 5"/>
          <p:cNvSpPr>
            <a:spLocks noGrp="1"/>
          </p:cNvSpPr>
          <p:nvPr>
            <p:ph type="body" sz="quarter" idx="10" hasCustomPrompt="1"/>
          </p:nvPr>
        </p:nvSpPr>
        <p:spPr>
          <a:xfrm>
            <a:off x="384674" y="2197803"/>
            <a:ext cx="8423524" cy="830997"/>
          </a:xfrm>
        </p:spPr>
        <p:txBody>
          <a:bodyPr/>
          <a:lstStyle>
            <a:lvl1pPr marL="0" indent="0">
              <a:buNone/>
              <a:defRPr sz="6000" i="0" spc="-75" baseline="0">
                <a:solidFill>
                  <a:schemeClr val="bg1"/>
                </a:solidFill>
                <a:latin typeface="+mn-lt"/>
              </a:defRPr>
            </a:lvl1pPr>
          </a:lstStyle>
          <a:p>
            <a:pPr lvl="0"/>
            <a:r>
              <a:rPr lang="en-US" dirty="0"/>
              <a:t>Click to edit title style</a:t>
            </a:r>
          </a:p>
        </p:txBody>
      </p:sp>
    </p:spTree>
    <p:extLst>
      <p:ext uri="{BB962C8B-B14F-4D97-AF65-F5344CB8AC3E}">
        <p14:creationId xmlns:p14="http://schemas.microsoft.com/office/powerpoint/2010/main" val="54849689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3"/>
            <a:ext cx="8740142" cy="1587294"/>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2318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3"/>
            <a:ext cx="8740142" cy="1587294"/>
          </a:xfrm>
        </p:spPr>
        <p:txBody>
          <a:bodyPr>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364535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2" y="891882"/>
            <a:ext cx="4033911" cy="1863202"/>
          </a:xfrm>
        </p:spPr>
        <p:txBody>
          <a:bodyPr wrap="square">
            <a:spAutoFit/>
          </a:bodyPr>
          <a:lstStyle>
            <a:lvl1pPr marL="0" indent="0">
              <a:spcBef>
                <a:spcPts val="900"/>
              </a:spcBef>
              <a:buClr>
                <a:schemeClr val="tx1"/>
              </a:buClr>
              <a:buFont typeface="Wingdings" pitchFamily="2" charset="2"/>
              <a:buNone/>
              <a:defRPr sz="2646">
                <a:gradFill>
                  <a:gsLst>
                    <a:gs pos="1250">
                      <a:schemeClr val="tx2"/>
                    </a:gs>
                    <a:gs pos="99000">
                      <a:schemeClr val="tx2"/>
                    </a:gs>
                  </a:gsLst>
                  <a:lin ang="5400000" scaled="0"/>
                </a:gradFill>
              </a:defRPr>
            </a:lvl1pPr>
            <a:lvl2pPr marL="0" indent="0">
              <a:buNone/>
              <a:defRPr sz="1470"/>
            </a:lvl2pPr>
            <a:lvl3pPr marL="170374" indent="0">
              <a:buNone/>
              <a:tabLst/>
              <a:defRPr sz="1470"/>
            </a:lvl3pPr>
            <a:lvl4pPr marL="338415" indent="0">
              <a:buNone/>
              <a:defRPr/>
            </a:lvl4pPr>
            <a:lvl5pPr marL="504122"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908163" y="891882"/>
            <a:ext cx="4033911" cy="1863202"/>
          </a:xfrm>
        </p:spPr>
        <p:txBody>
          <a:bodyPr wrap="square">
            <a:spAutoFit/>
          </a:bodyPr>
          <a:lstStyle>
            <a:lvl1pPr marL="0" indent="0">
              <a:spcBef>
                <a:spcPts val="900"/>
              </a:spcBef>
              <a:buClr>
                <a:schemeClr val="tx1"/>
              </a:buClr>
              <a:buFont typeface="Wingdings" pitchFamily="2" charset="2"/>
              <a:buNone/>
              <a:defRPr sz="2646">
                <a:gradFill>
                  <a:gsLst>
                    <a:gs pos="1250">
                      <a:schemeClr val="tx2"/>
                    </a:gs>
                    <a:gs pos="99000">
                      <a:schemeClr val="tx2"/>
                    </a:gs>
                  </a:gsLst>
                  <a:lin ang="5400000" scaled="0"/>
                </a:gradFill>
              </a:defRPr>
            </a:lvl1pPr>
            <a:lvl2pPr marL="0" indent="0">
              <a:buNone/>
              <a:defRPr sz="1470"/>
            </a:lvl2pPr>
            <a:lvl3pPr marL="170374" indent="0">
              <a:buNone/>
              <a:tabLst/>
              <a:defRPr sz="1470"/>
            </a:lvl3pPr>
            <a:lvl4pPr marL="338415" indent="0">
              <a:buNone/>
              <a:defRPr/>
            </a:lvl4pPr>
            <a:lvl5pPr marL="504122"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540499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2" y="891882"/>
            <a:ext cx="4033911" cy="1863202"/>
          </a:xfrm>
        </p:spPr>
        <p:txBody>
          <a:bodyPr wrap="square">
            <a:spAutoFit/>
          </a:bodyPr>
          <a:lstStyle>
            <a:lvl1pPr marL="0" indent="0">
              <a:spcBef>
                <a:spcPts val="900"/>
              </a:spcBef>
              <a:buClr>
                <a:schemeClr val="tx1"/>
              </a:buClr>
              <a:buFont typeface="Wingdings" pitchFamily="2" charset="2"/>
              <a:buNone/>
              <a:defRPr sz="2646"/>
            </a:lvl1pPr>
            <a:lvl2pPr marL="0" indent="0">
              <a:buNone/>
              <a:defRPr sz="1470"/>
            </a:lvl2pPr>
            <a:lvl3pPr marL="170374" indent="0">
              <a:buNone/>
              <a:tabLst/>
              <a:defRPr sz="1470"/>
            </a:lvl3pPr>
            <a:lvl4pPr marL="338415" indent="0">
              <a:buNone/>
              <a:defRPr/>
            </a:lvl4pPr>
            <a:lvl5pPr marL="504122"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908163" y="891882"/>
            <a:ext cx="4033911" cy="1863202"/>
          </a:xfrm>
        </p:spPr>
        <p:txBody>
          <a:bodyPr wrap="square">
            <a:spAutoFit/>
          </a:bodyPr>
          <a:lstStyle>
            <a:lvl1pPr marL="0" indent="0">
              <a:spcBef>
                <a:spcPts val="900"/>
              </a:spcBef>
              <a:buClr>
                <a:schemeClr val="tx1"/>
              </a:buClr>
              <a:buFont typeface="Wingdings" pitchFamily="2" charset="2"/>
              <a:buNone/>
              <a:defRPr sz="2646"/>
            </a:lvl1pPr>
            <a:lvl2pPr marL="0" indent="0">
              <a:buNone/>
              <a:defRPr sz="1470"/>
            </a:lvl2pPr>
            <a:lvl3pPr marL="170374" indent="0">
              <a:buNone/>
              <a:tabLst/>
              <a:defRPr sz="1470"/>
            </a:lvl3pPr>
            <a:lvl4pPr marL="338415" indent="0">
              <a:buNone/>
              <a:defRPr/>
            </a:lvl4pPr>
            <a:lvl5pPr marL="504122"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96580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2" y="891882"/>
            <a:ext cx="4033911" cy="1913024"/>
          </a:xfrm>
        </p:spPr>
        <p:txBody>
          <a:bodyPr wrap="square">
            <a:spAutoFit/>
          </a:bodyPr>
          <a:lstStyle>
            <a:lvl1pPr marL="211218" indent="-211218">
              <a:spcBef>
                <a:spcPts val="900"/>
              </a:spcBef>
              <a:buClr>
                <a:schemeClr val="tx1"/>
              </a:buClr>
              <a:buFont typeface="Arial" pitchFamily="34" charset="0"/>
              <a:buChar char="•"/>
              <a:defRPr sz="2646"/>
            </a:lvl1pPr>
            <a:lvl2pPr marL="390452" indent="-171418">
              <a:defRPr sz="1764"/>
            </a:lvl2pPr>
            <a:lvl3pPr marL="514253" indent="-123802">
              <a:tabLst/>
              <a:defRPr sz="1470"/>
            </a:lvl3pPr>
            <a:lvl4pPr marL="647578" indent="-133325">
              <a:defRPr/>
            </a:lvl4pPr>
            <a:lvl5pPr marL="771380" indent="-123802">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908163" y="891882"/>
            <a:ext cx="4033911" cy="1913024"/>
          </a:xfrm>
        </p:spPr>
        <p:txBody>
          <a:bodyPr wrap="square">
            <a:spAutoFit/>
          </a:bodyPr>
          <a:lstStyle>
            <a:lvl1pPr marL="211218" indent="-211218">
              <a:spcBef>
                <a:spcPts val="900"/>
              </a:spcBef>
              <a:buClr>
                <a:schemeClr val="tx1"/>
              </a:buClr>
              <a:buFont typeface="Arial" pitchFamily="34" charset="0"/>
              <a:buChar char="•"/>
              <a:defRPr sz="2646"/>
            </a:lvl1pPr>
            <a:lvl2pPr marL="390452" indent="-171418">
              <a:defRPr sz="1764"/>
            </a:lvl2pPr>
            <a:lvl3pPr marL="514253" indent="-123802">
              <a:tabLst/>
              <a:defRPr sz="1470"/>
            </a:lvl3pPr>
            <a:lvl4pPr marL="647578" indent="-133325">
              <a:defRPr/>
            </a:lvl4pPr>
            <a:lvl5pPr marL="771380" indent="-123802">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11054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2" y="891882"/>
            <a:ext cx="4033911" cy="1913024"/>
          </a:xfrm>
        </p:spPr>
        <p:txBody>
          <a:bodyPr wrap="square">
            <a:spAutoFit/>
          </a:bodyPr>
          <a:lstStyle>
            <a:lvl1pPr marL="211218" indent="-211218">
              <a:spcBef>
                <a:spcPts val="900"/>
              </a:spcBef>
              <a:buClr>
                <a:schemeClr val="tx2"/>
              </a:buClr>
              <a:buFont typeface="Arial" pitchFamily="34" charset="0"/>
              <a:buChar char="•"/>
              <a:defRPr sz="2646">
                <a:gradFill>
                  <a:gsLst>
                    <a:gs pos="1250">
                      <a:schemeClr val="tx2"/>
                    </a:gs>
                    <a:gs pos="99000">
                      <a:schemeClr val="tx2"/>
                    </a:gs>
                  </a:gsLst>
                  <a:lin ang="5400000" scaled="0"/>
                </a:gradFill>
              </a:defRPr>
            </a:lvl1pPr>
            <a:lvl2pPr marL="390452" indent="-171418">
              <a:defRPr sz="1764"/>
            </a:lvl2pPr>
            <a:lvl3pPr marL="514253" indent="-123802">
              <a:tabLst/>
              <a:defRPr sz="1470"/>
            </a:lvl3pPr>
            <a:lvl4pPr marL="647578" indent="-133325">
              <a:defRPr/>
            </a:lvl4pPr>
            <a:lvl5pPr marL="771380" indent="-123802">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908163" y="891882"/>
            <a:ext cx="4033911" cy="1913024"/>
          </a:xfrm>
        </p:spPr>
        <p:txBody>
          <a:bodyPr wrap="square">
            <a:spAutoFit/>
          </a:bodyPr>
          <a:lstStyle>
            <a:lvl1pPr marL="211218" indent="-211218">
              <a:spcBef>
                <a:spcPts val="900"/>
              </a:spcBef>
              <a:buClr>
                <a:schemeClr val="tx2"/>
              </a:buClr>
              <a:buFont typeface="Arial" pitchFamily="34" charset="0"/>
              <a:buChar char="•"/>
              <a:defRPr sz="2646">
                <a:gradFill>
                  <a:gsLst>
                    <a:gs pos="1250">
                      <a:schemeClr val="tx2"/>
                    </a:gs>
                    <a:gs pos="99000">
                      <a:schemeClr val="tx2"/>
                    </a:gs>
                  </a:gsLst>
                  <a:lin ang="5400000" scaled="0"/>
                </a:gradFill>
              </a:defRPr>
            </a:lvl1pPr>
            <a:lvl2pPr marL="390452" indent="-171418">
              <a:defRPr sz="1764"/>
            </a:lvl2pPr>
            <a:lvl3pPr marL="514253" indent="-123802">
              <a:tabLst/>
              <a:defRPr sz="1470"/>
            </a:lvl3pPr>
            <a:lvl4pPr marL="647578" indent="-133325">
              <a:defRPr/>
            </a:lvl4pPr>
            <a:lvl5pPr marL="771380" indent="-123802">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9510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641755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30259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at we're doing BG">
    <p:spTree>
      <p:nvGrpSpPr>
        <p:cNvPr id="1" name=""/>
        <p:cNvGrpSpPr/>
        <p:nvPr/>
      </p:nvGrpSpPr>
      <p:grpSpPr>
        <a:xfrm>
          <a:off x="0" y="0"/>
          <a:ext cx="0" cy="0"/>
          <a:chOff x="0" y="0"/>
          <a:chExt cx="0" cy="0"/>
        </a:xfrm>
      </p:grpSpPr>
      <p:sp>
        <p:nvSpPr>
          <p:cNvPr id="2" name="Title 1"/>
          <p:cNvSpPr txBox="1">
            <a:spLocks/>
          </p:cNvSpPr>
          <p:nvPr userDrawn="1"/>
        </p:nvSpPr>
        <p:spPr>
          <a:xfrm>
            <a:off x="336160" y="331119"/>
            <a:ext cx="8741881" cy="549974"/>
          </a:xfrm>
          <a:prstGeom prst="rect">
            <a:avLst/>
          </a:prstGeom>
        </p:spPr>
        <p:txBody>
          <a:bodyPr/>
          <a:lstStyle>
            <a:defPPr>
              <a:defRPr lang="en-US"/>
            </a:defPPr>
            <a:lvl1pPr>
              <a:lnSpc>
                <a:spcPct val="90000"/>
              </a:lnSpc>
              <a:spcBef>
                <a:spcPct val="0"/>
              </a:spcBef>
              <a:buNone/>
              <a:defRPr sz="5400" b="0" cap="none" spc="-102" baseline="0">
                <a:ln w="3175">
                  <a:noFill/>
                </a:ln>
                <a:gradFill>
                  <a:gsLst>
                    <a:gs pos="1250">
                      <a:schemeClr val="accent2"/>
                    </a:gs>
                    <a:gs pos="100000">
                      <a:schemeClr val="accent2"/>
                    </a:gs>
                  </a:gsLst>
                  <a:lin ang="5400000" scaled="0"/>
                </a:gradFill>
                <a:effectLst/>
                <a:latin typeface="+mj-lt"/>
                <a:cs typeface="Segoe UI" pitchFamily="34" charset="0"/>
              </a:defRPr>
            </a:lvl1pPr>
          </a:lstStyle>
          <a:p>
            <a:pPr defTabSz="685644"/>
            <a:r>
              <a:rPr lang="en-US" sz="3970" dirty="0">
                <a:gradFill>
                  <a:gsLst>
                    <a:gs pos="1250">
                      <a:srgbClr val="008272"/>
                    </a:gs>
                    <a:gs pos="100000">
                      <a:srgbClr val="008272"/>
                    </a:gs>
                  </a:gsLst>
                  <a:lin ang="5400000" scaled="0"/>
                </a:gradFill>
              </a:rPr>
              <a:t>What </a:t>
            </a:r>
            <a:r>
              <a:rPr lang="en-US" sz="3970" dirty="0">
                <a:gradFill>
                  <a:gsLst>
                    <a:gs pos="1250">
                      <a:srgbClr val="8D8D8D"/>
                    </a:gs>
                    <a:gs pos="100000">
                      <a:srgbClr val="8D8D8D"/>
                    </a:gs>
                  </a:gsLst>
                  <a:lin ang="5400000" scaled="0"/>
                </a:gradFill>
              </a:rPr>
              <a:t>we’re doing.</a:t>
            </a:r>
          </a:p>
        </p:txBody>
      </p:sp>
    </p:spTree>
    <p:extLst>
      <p:ext uri="{BB962C8B-B14F-4D97-AF65-F5344CB8AC3E}">
        <p14:creationId xmlns:p14="http://schemas.microsoft.com/office/powerpoint/2010/main" val="55090759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at's next? BG">
    <p:spTree>
      <p:nvGrpSpPr>
        <p:cNvPr id="1" name=""/>
        <p:cNvGrpSpPr/>
        <p:nvPr/>
      </p:nvGrpSpPr>
      <p:grpSpPr>
        <a:xfrm>
          <a:off x="0" y="0"/>
          <a:ext cx="0" cy="0"/>
          <a:chOff x="0" y="0"/>
          <a:chExt cx="0" cy="0"/>
        </a:xfrm>
      </p:grpSpPr>
      <p:sp>
        <p:nvSpPr>
          <p:cNvPr id="2" name="Title 1"/>
          <p:cNvSpPr txBox="1">
            <a:spLocks/>
          </p:cNvSpPr>
          <p:nvPr userDrawn="1"/>
        </p:nvSpPr>
        <p:spPr>
          <a:xfrm>
            <a:off x="336160" y="331119"/>
            <a:ext cx="8741881" cy="549974"/>
          </a:xfrm>
          <a:prstGeom prst="rect">
            <a:avLst/>
          </a:prstGeom>
        </p:spPr>
        <p:txBody>
          <a:bodyPr/>
          <a:lstStyle>
            <a:defPPr>
              <a:defRPr lang="en-US"/>
            </a:defPPr>
            <a:lvl1pPr>
              <a:lnSpc>
                <a:spcPct val="90000"/>
              </a:lnSpc>
              <a:spcBef>
                <a:spcPct val="0"/>
              </a:spcBef>
              <a:buNone/>
              <a:defRPr sz="5400" b="0" cap="none" spc="-102" baseline="0">
                <a:ln w="3175">
                  <a:noFill/>
                </a:ln>
                <a:gradFill>
                  <a:gsLst>
                    <a:gs pos="1250">
                      <a:schemeClr val="bg1"/>
                    </a:gs>
                    <a:gs pos="100000">
                      <a:schemeClr val="bg1"/>
                    </a:gs>
                  </a:gsLst>
                  <a:lin ang="5400000" scaled="0"/>
                </a:gradFill>
                <a:effectLst/>
                <a:latin typeface="+mj-lt"/>
                <a:cs typeface="Segoe UI" pitchFamily="34" charset="0"/>
              </a:defRPr>
            </a:lvl1pPr>
          </a:lstStyle>
          <a:p>
            <a:pPr defTabSz="685644"/>
            <a:r>
              <a:rPr lang="en-US" sz="3970" dirty="0">
                <a:gradFill>
                  <a:gsLst>
                    <a:gs pos="1250">
                      <a:srgbClr val="8D8D8D"/>
                    </a:gs>
                    <a:gs pos="100000">
                      <a:srgbClr val="8D8D8D"/>
                    </a:gs>
                  </a:gsLst>
                  <a:lin ang="5400000" scaled="0"/>
                </a:gradFill>
              </a:rPr>
              <a:t>What’s </a:t>
            </a:r>
            <a:r>
              <a:rPr lang="en-US" sz="3970" dirty="0">
                <a:gradFill>
                  <a:gsLst>
                    <a:gs pos="1250">
                      <a:srgbClr val="B4009E"/>
                    </a:gs>
                    <a:gs pos="100000">
                      <a:srgbClr val="B4009E"/>
                    </a:gs>
                  </a:gsLst>
                  <a:lin ang="5400000" scaled="0"/>
                </a:gradFill>
              </a:rPr>
              <a:t>next?</a:t>
            </a:r>
          </a:p>
        </p:txBody>
      </p:sp>
    </p:spTree>
    <p:extLst>
      <p:ext uri="{BB962C8B-B14F-4D97-AF65-F5344CB8AC3E}">
        <p14:creationId xmlns:p14="http://schemas.microsoft.com/office/powerpoint/2010/main" val="24686486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Gre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 Placeholder 5"/>
          <p:cNvSpPr>
            <a:spLocks noGrp="1"/>
          </p:cNvSpPr>
          <p:nvPr>
            <p:ph type="body" sz="quarter" idx="10" hasCustomPrompt="1"/>
          </p:nvPr>
        </p:nvSpPr>
        <p:spPr>
          <a:xfrm>
            <a:off x="384674" y="2197803"/>
            <a:ext cx="8423524" cy="830997"/>
          </a:xfrm>
        </p:spPr>
        <p:txBody>
          <a:bodyPr/>
          <a:lstStyle>
            <a:lvl1pPr marL="0" indent="0">
              <a:buNone/>
              <a:defRPr sz="6000" i="0" spc="-75" baseline="0">
                <a:solidFill>
                  <a:schemeClr val="bg1"/>
                </a:solidFill>
                <a:latin typeface="+mn-lt"/>
              </a:defRPr>
            </a:lvl1pPr>
          </a:lstStyle>
          <a:p>
            <a:pPr lvl="0"/>
            <a:r>
              <a:rPr lang="en-US" dirty="0"/>
              <a:t>Click to edit title style</a:t>
            </a:r>
          </a:p>
        </p:txBody>
      </p:sp>
    </p:spTree>
    <p:extLst>
      <p:ext uri="{BB962C8B-B14F-4D97-AF65-F5344CB8AC3E}">
        <p14:creationId xmlns:p14="http://schemas.microsoft.com/office/powerpoint/2010/main" val="37454552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5463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4656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279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891882"/>
            <a:ext cx="9144000" cy="425161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83" tIns="34283" rIns="34283" bIns="34283" numCol="1" spcCol="0" rtlCol="0" fromWordArt="0" anchor="ctr" anchorCtr="0" forceAA="0" compatLnSpc="1">
            <a:prstTxWarp prst="textNoShape">
              <a:avLst/>
            </a:prstTxWarp>
            <a:noAutofit/>
          </a:bodyPr>
          <a:lstStyle/>
          <a:p>
            <a:pPr algn="ctr" defTabSz="685446" fontAlgn="base">
              <a:spcBef>
                <a:spcPct val="0"/>
              </a:spcBef>
              <a:spcAft>
                <a:spcPct val="0"/>
              </a:spcAft>
            </a:pPr>
            <a:endParaRPr lang="en-US" sz="1323"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01932" y="897993"/>
            <a:ext cx="8740140" cy="1516121"/>
          </a:xfrm>
        </p:spPr>
        <p:txBody>
          <a:bodyPr/>
          <a:lstStyle>
            <a:lvl1pPr marL="0" indent="0">
              <a:buNone/>
              <a:defRPr sz="2426">
                <a:gradFill>
                  <a:gsLst>
                    <a:gs pos="1250">
                      <a:srgbClr val="000000"/>
                    </a:gs>
                    <a:gs pos="100000">
                      <a:srgbClr val="000000"/>
                    </a:gs>
                  </a:gsLst>
                  <a:lin ang="5400000" scaled="0"/>
                </a:gradFill>
                <a:latin typeface="Segoe UI" pitchFamily="34" charset="0"/>
                <a:cs typeface="Segoe UI" pitchFamily="34" charset="0"/>
              </a:defRPr>
            </a:lvl1pPr>
            <a:lvl2pPr marL="254746" indent="0">
              <a:buNone/>
              <a:defRPr>
                <a:gradFill>
                  <a:gsLst>
                    <a:gs pos="1250">
                      <a:srgbClr val="000000"/>
                    </a:gs>
                    <a:gs pos="100000">
                      <a:srgbClr val="000000"/>
                    </a:gs>
                  </a:gsLst>
                  <a:lin ang="5400000" scaled="0"/>
                </a:gradFill>
                <a:latin typeface="Segoe UI" pitchFamily="34" charset="0"/>
                <a:cs typeface="Segoe UI" pitchFamily="34" charset="0"/>
              </a:defRPr>
            </a:lvl2pPr>
            <a:lvl3pPr marL="429735" indent="0">
              <a:buNone/>
              <a:defRPr>
                <a:gradFill>
                  <a:gsLst>
                    <a:gs pos="1250">
                      <a:srgbClr val="000000"/>
                    </a:gs>
                    <a:gs pos="100000">
                      <a:srgbClr val="000000"/>
                    </a:gs>
                  </a:gsLst>
                  <a:lin ang="5400000" scaled="0"/>
                </a:gradFill>
                <a:latin typeface="Segoe UI" pitchFamily="34" charset="0"/>
                <a:cs typeface="Segoe UI" pitchFamily="34" charset="0"/>
              </a:defRPr>
            </a:lvl3pPr>
            <a:lvl4pPr marL="598772" indent="0">
              <a:buNone/>
              <a:defRPr>
                <a:gradFill>
                  <a:gsLst>
                    <a:gs pos="1250">
                      <a:srgbClr val="000000"/>
                    </a:gs>
                    <a:gs pos="100000">
                      <a:srgbClr val="000000"/>
                    </a:gs>
                  </a:gsLst>
                  <a:lin ang="5400000" scaled="0"/>
                </a:gradFill>
                <a:latin typeface="Segoe UI" pitchFamily="34" charset="0"/>
                <a:cs typeface="Segoe UI" pitchFamily="34" charset="0"/>
              </a:defRPr>
            </a:lvl4pPr>
            <a:lvl5pPr marL="772572"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269690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29" y="891884"/>
            <a:ext cx="8740142" cy="1845185"/>
          </a:xfrm>
          <a:prstGeom prst="rect">
            <a:avLst/>
          </a:prstGeom>
        </p:spPr>
        <p:txBody>
          <a:bodyPr/>
          <a:lstStyle>
            <a:lvl1pPr marL="213551" indent="-213551">
              <a:buClr>
                <a:schemeClr val="tx1"/>
              </a:buClr>
              <a:buSzPct val="90000"/>
              <a:buFont typeface="Arial" pitchFamily="34" charset="0"/>
              <a:buChar char="•"/>
              <a:defRPr sz="2646">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100" indent="-206549">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652" indent="-213551">
              <a:buClr>
                <a:schemeClr val="tx1"/>
              </a:buClr>
              <a:buSzPct val="90000"/>
              <a:buFont typeface="Arial" pitchFamily="34" charset="0"/>
              <a:buChar char="•"/>
              <a:defRPr sz="2058">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693" indent="-168040">
              <a:buClr>
                <a:schemeClr val="tx1"/>
              </a:buClr>
              <a:buSzPct val="90000"/>
              <a:buFont typeface="Arial" pitchFamily="34" charset="0"/>
              <a:buChar char="•"/>
              <a:defRPr sz="1764">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69733" indent="-168040">
              <a:buClr>
                <a:schemeClr val="tx1"/>
              </a:buClr>
              <a:buSzPct val="90000"/>
              <a:buFont typeface="Arial" pitchFamily="34" charset="0"/>
              <a:buChar char="•"/>
              <a:defRPr sz="147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3" y="4679157"/>
            <a:ext cx="9144002" cy="464344"/>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2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3756403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ontent w/Photo on Right">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085851"/>
            <a:ext cx="4076212" cy="883832"/>
          </a:xfrm>
          <a:prstGeom prst="rect">
            <a:avLst/>
          </a:prstGeom>
        </p:spPr>
        <p:txBody>
          <a:bodyPr>
            <a:noAutofit/>
          </a:bodyPr>
          <a:lstStyle>
            <a:lvl1pPr marL="0" indent="0">
              <a:buNone/>
              <a:defRPr sz="2999" b="0" cap="none" baseline="0">
                <a:solidFill>
                  <a:srgbClr val="3B5998"/>
                </a:solidFill>
                <a:latin typeface="+mj-lt"/>
              </a:defRPr>
            </a:lvl1pPr>
            <a:lvl2pPr marL="456945" indent="0">
              <a:buNone/>
              <a:defRPr sz="2024" b="1"/>
            </a:lvl2pPr>
            <a:lvl3pPr marL="913889" indent="0">
              <a:buNone/>
              <a:defRPr sz="1799" b="1"/>
            </a:lvl3pPr>
            <a:lvl4pPr marL="1370834" indent="0">
              <a:buNone/>
              <a:defRPr sz="1574" b="1"/>
            </a:lvl4pPr>
            <a:lvl5pPr marL="1827779" indent="0">
              <a:buNone/>
              <a:defRPr sz="1574" b="1"/>
            </a:lvl5pPr>
            <a:lvl6pPr marL="2284725" indent="0">
              <a:buNone/>
              <a:defRPr sz="1574" b="1"/>
            </a:lvl6pPr>
            <a:lvl7pPr marL="2741668" indent="0">
              <a:buNone/>
              <a:defRPr sz="1574" b="1"/>
            </a:lvl7pPr>
            <a:lvl8pPr marL="3198612" indent="0">
              <a:buNone/>
              <a:defRPr sz="1574" b="1"/>
            </a:lvl8pPr>
            <a:lvl9pPr marL="3655558" indent="0">
              <a:buNone/>
              <a:defRPr sz="1574" b="1"/>
            </a:lvl9pPr>
          </a:lstStyle>
          <a:p>
            <a:pPr lvl="0"/>
            <a:r>
              <a:rPr lang="en-US" dirty="0"/>
              <a:t>Click to edit Master text styles.</a:t>
            </a:r>
          </a:p>
        </p:txBody>
      </p:sp>
      <p:sp>
        <p:nvSpPr>
          <p:cNvPr id="9" name="Content Placeholder 5"/>
          <p:cNvSpPr>
            <a:spLocks noGrp="1"/>
          </p:cNvSpPr>
          <p:nvPr>
            <p:ph sz="quarter" idx="13"/>
          </p:nvPr>
        </p:nvSpPr>
        <p:spPr>
          <a:xfrm>
            <a:off x="390628" y="2051240"/>
            <a:ext cx="4084187" cy="457049"/>
          </a:xfrm>
          <a:prstGeom prst="rect">
            <a:avLst/>
          </a:prstGeom>
          <a:solidFill>
            <a:schemeClr val="bg2"/>
          </a:solidFill>
        </p:spPr>
        <p:txBody>
          <a:bodyPr>
            <a:noAutofit/>
          </a:bodyPr>
          <a:lstStyle>
            <a:lvl1pPr marL="0" indent="0">
              <a:spcBef>
                <a:spcPts val="900"/>
              </a:spcBef>
              <a:buFont typeface="Arial" pitchFamily="34" charset="0"/>
              <a:buNone/>
              <a:defRPr lang="en-US" sz="1499" kern="1200" spc="0" dirty="0" smtClean="0">
                <a:solidFill>
                  <a:schemeClr val="bg1"/>
                </a:solidFill>
                <a:latin typeface="+mn-lt"/>
                <a:ea typeface="+mn-ea"/>
                <a:cs typeface="Segoe UI" pitchFamily="34" charset="0"/>
              </a:defRPr>
            </a:lvl1pPr>
            <a:lvl2pPr marL="685418" indent="-285591">
              <a:defRPr lang="en-US" sz="1574" kern="1200" dirty="0" smtClean="0">
                <a:solidFill>
                  <a:schemeClr val="bg2">
                    <a:lumMod val="50000"/>
                  </a:schemeClr>
                </a:solidFill>
                <a:latin typeface="+mn-lt"/>
                <a:ea typeface="+mn-ea"/>
                <a:cs typeface="Arial" pitchFamily="34" charset="0"/>
              </a:defRPr>
            </a:lvl2pPr>
            <a:lvl3pPr marL="685418" indent="-171354">
              <a:defRPr lang="en-US" sz="1424" kern="1200" dirty="0" smtClean="0">
                <a:solidFill>
                  <a:schemeClr val="bg2">
                    <a:lumMod val="50000"/>
                  </a:schemeClr>
                </a:solidFill>
                <a:latin typeface="+mn-lt"/>
                <a:ea typeface="+mn-ea"/>
                <a:cs typeface="Arial" pitchFamily="34" charset="0"/>
              </a:defRPr>
            </a:lvl3pPr>
            <a:lvl4pPr marL="913889" indent="-171354">
              <a:defRPr lang="en-US" sz="1200" kern="1200" dirty="0" smtClean="0">
                <a:solidFill>
                  <a:schemeClr val="bg2">
                    <a:lumMod val="50000"/>
                  </a:schemeClr>
                </a:solidFill>
                <a:latin typeface="+mn-lt"/>
                <a:ea typeface="+mn-ea"/>
                <a:cs typeface="Arial" pitchFamily="34" charset="0"/>
              </a:defRPr>
            </a:lvl4pPr>
            <a:lvl5pPr marL="1085245" indent="-171354">
              <a:defRPr lang="en-US" sz="1200" kern="1200" dirty="0">
                <a:solidFill>
                  <a:schemeClr val="bg2">
                    <a:lumMod val="50000"/>
                  </a:schemeClr>
                </a:solidFill>
                <a:latin typeface="+mn-lt"/>
                <a:ea typeface="+mn-ea"/>
                <a:cs typeface="Arial" pitchFamily="34" charset="0"/>
              </a:defRPr>
            </a:lvl5pPr>
            <a:lvl6pPr>
              <a:defRPr sz="1574"/>
            </a:lvl6pPr>
            <a:lvl7pPr>
              <a:defRPr sz="1574"/>
            </a:lvl7pPr>
            <a:lvl8pPr>
              <a:defRPr sz="1574"/>
            </a:lvl8pPr>
            <a:lvl9pPr>
              <a:defRPr sz="1574"/>
            </a:lvl9pPr>
          </a:lstStyle>
          <a:p>
            <a:pPr lvl="0"/>
            <a:r>
              <a:rPr lang="fr-FR" dirty="0"/>
              <a:t>Modifiez les styles du texte du masque</a:t>
            </a:r>
          </a:p>
        </p:txBody>
      </p:sp>
      <p:sp>
        <p:nvSpPr>
          <p:cNvPr id="4" name="Picture Placeholder 3"/>
          <p:cNvSpPr>
            <a:spLocks noGrp="1"/>
          </p:cNvSpPr>
          <p:nvPr>
            <p:ph type="pic" sz="quarter" idx="14" hasCustomPrompt="1"/>
          </p:nvPr>
        </p:nvSpPr>
        <p:spPr>
          <a:xfrm>
            <a:off x="4657749" y="2275837"/>
            <a:ext cx="4486252" cy="591829"/>
          </a:xfrm>
          <a:solidFill>
            <a:schemeClr val="bg2"/>
          </a:solidFill>
        </p:spPr>
        <p:txBody>
          <a:bodyPr lIns="182880" anchor="ctr"/>
          <a:lstStyle>
            <a:lvl1pPr marL="0" indent="0" algn="l">
              <a:buNone/>
              <a:defRPr>
                <a:solidFill>
                  <a:schemeClr val="bg1"/>
                </a:solidFill>
              </a:defRPr>
            </a:lvl1pPr>
          </a:lstStyle>
          <a:p>
            <a:r>
              <a:rPr lang="en-US" dirty="0"/>
              <a:t>Click to insert photo.</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14448" y="4558260"/>
            <a:ext cx="1170482" cy="549064"/>
          </a:xfrm>
          <a:prstGeom prst="rect">
            <a:avLst/>
          </a:prstGeom>
        </p:spPr>
      </p:pic>
      <p:sp>
        <p:nvSpPr>
          <p:cNvPr id="13" name="Rectangle 12"/>
          <p:cNvSpPr/>
          <p:nvPr userDrawn="1"/>
        </p:nvSpPr>
        <p:spPr bwMode="auto">
          <a:xfrm>
            <a:off x="1" y="0"/>
            <a:ext cx="81908" cy="51435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76" tIns="34276" rIns="34276" bIns="34276" numCol="1" spcCol="0" rtlCol="0" fromWordArt="0" anchor="ctr" anchorCtr="0" forceAA="0" compatLnSpc="1">
            <a:prstTxWarp prst="textNoShape">
              <a:avLst/>
            </a:prstTxWarp>
            <a:noAutofit/>
          </a:bodyPr>
          <a:lstStyle/>
          <a:p>
            <a:pPr algn="ctr" defTabSz="685312" fontAlgn="base">
              <a:spcBef>
                <a:spcPct val="0"/>
              </a:spcBef>
              <a:spcAft>
                <a:spcPct val="0"/>
              </a:spcAft>
            </a:pPr>
            <a:endParaRPr lang="fr-FR" sz="1649"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92847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le Slide_Option 2">
    <p:bg>
      <p:bgRef idx="1001">
        <a:schemeClr val="bg2"/>
      </p:bgRef>
    </p:bg>
    <p:spTree>
      <p:nvGrpSpPr>
        <p:cNvPr id="1" name=""/>
        <p:cNvGrpSpPr/>
        <p:nvPr/>
      </p:nvGrpSpPr>
      <p:grpSpPr>
        <a:xfrm>
          <a:off x="0" y="0"/>
          <a:ext cx="0" cy="0"/>
          <a:chOff x="0" y="0"/>
          <a:chExt cx="0" cy="0"/>
        </a:xfrm>
      </p:grpSpPr>
      <p:sp>
        <p:nvSpPr>
          <p:cNvPr id="8" name="Freeform 6"/>
          <p:cNvSpPr>
            <a:spLocks noChangeAspect="1" noEditPoints="1"/>
          </p:cNvSpPr>
          <p:nvPr userDrawn="1"/>
        </p:nvSpPr>
        <p:spPr bwMode="auto">
          <a:xfrm>
            <a:off x="469" y="1"/>
            <a:ext cx="9143532" cy="5146129"/>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4" tIns="33608" rIns="67214" bIns="33608" numCol="1" anchor="t" anchorCtr="0" compatLnSpc="1">
            <a:prstTxWarp prst="textNoShape">
              <a:avLst/>
            </a:prstTxWarp>
          </a:bodyPr>
          <a:lstStyle/>
          <a:p>
            <a:pPr defTabSz="685780"/>
            <a:endParaRPr lang="en-US" sz="1323">
              <a:solidFill>
                <a:srgbClr val="FFFFFF"/>
              </a:solidFill>
            </a:endParaRPr>
          </a:p>
        </p:txBody>
      </p:sp>
      <p:sp>
        <p:nvSpPr>
          <p:cNvPr id="2" name="Title 1"/>
          <p:cNvSpPr>
            <a:spLocks noGrp="1"/>
          </p:cNvSpPr>
          <p:nvPr>
            <p:ph type="title" hasCustomPrompt="1"/>
          </p:nvPr>
        </p:nvSpPr>
        <p:spPr>
          <a:xfrm>
            <a:off x="4235843" y="890717"/>
            <a:ext cx="4706231" cy="1650837"/>
          </a:xfrm>
        </p:spPr>
        <p:txBody>
          <a:bodyPr wrap="square" anchor="t" anchorCtr="0">
            <a:spAutoFit/>
          </a:bodyPr>
          <a:lstStyle>
            <a:lvl1pPr>
              <a:defRPr sz="5293" spc="-113" baseline="0">
                <a:gradFill>
                  <a:gsLst>
                    <a:gs pos="22083">
                      <a:schemeClr val="tx1"/>
                    </a:gs>
                    <a:gs pos="42000">
                      <a:schemeClr val="tx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4235843" y="2907959"/>
            <a:ext cx="4706231" cy="510461"/>
          </a:xfrm>
        </p:spPr>
        <p:txBody>
          <a:bodyPr wrap="square">
            <a:spAutoFit/>
          </a:bodyPr>
          <a:lstStyle>
            <a:lvl1pPr marL="0" indent="0">
              <a:spcBef>
                <a:spcPts val="0"/>
              </a:spcBef>
              <a:buNone/>
              <a:defRPr sz="2352" spc="-53" baseline="0">
                <a:gradFill>
                  <a:gsLst>
                    <a:gs pos="22083">
                      <a:schemeClr val="tx1"/>
                    </a:gs>
                    <a:gs pos="42000">
                      <a:schemeClr val="tx1"/>
                    </a:gs>
                  </a:gsLst>
                  <a:lin ang="5400000" scaled="0"/>
                </a:gradFill>
                <a:latin typeface="+mj-lt"/>
              </a:defRPr>
            </a:lvl1pPr>
          </a:lstStyle>
          <a:p>
            <a:pPr lvl="0"/>
            <a:r>
              <a:rPr lang="en-US" dirty="0"/>
              <a:t>Speaker title</a:t>
            </a:r>
          </a:p>
        </p:txBody>
      </p:sp>
      <p:sp>
        <p:nvSpPr>
          <p:cNvPr id="17" name="Freeform 5"/>
          <p:cNvSpPr>
            <a:spLocks noEditPoints="1"/>
          </p:cNvSpPr>
          <p:nvPr userDrawn="1"/>
        </p:nvSpPr>
        <p:spPr bwMode="black">
          <a:xfrm>
            <a:off x="1277129" y="1177661"/>
            <a:ext cx="2251474" cy="3467366"/>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w="10795" cap="flat" cmpd="sng" algn="ctr">
            <a:noFill/>
            <a:prstDash val="solid"/>
            <a:headEnd type="none" w="med" len="med"/>
            <a:tailEnd type="none" w="med" len="med"/>
          </a:ln>
          <a:effectLst/>
          <a:extLst/>
        </p:spPr>
        <p:txBody>
          <a:bodyPr rot="0" spcFirstLastPara="0" vertOverflow="overflow" horzOverflow="overflow" vert="horz" wrap="square" lIns="134429" tIns="107543" rIns="134429" bIns="107543" numCol="1" spcCol="0" rtlCol="0" fromWordArt="0" anchor="t" anchorCtr="0" forceAA="0" compatLnSpc="1">
            <a:prstTxWarp prst="textNoShape">
              <a:avLst/>
            </a:prstTxWarp>
            <a:noAutofit/>
          </a:bodyPr>
          <a:lstStyle/>
          <a:p>
            <a:pPr algn="ctr" defTabSz="671939" fontAlgn="base">
              <a:lnSpc>
                <a:spcPct val="90000"/>
              </a:lnSpc>
              <a:spcBef>
                <a:spcPct val="0"/>
              </a:spcBef>
              <a:spcAft>
                <a:spcPct val="0"/>
              </a:spcAft>
              <a:defRPr/>
            </a:pPr>
            <a:endParaRPr lang="en-US" sz="1470" kern="0" spc="-37">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414065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pos="17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36" y="1675587"/>
            <a:ext cx="6281778" cy="1019397"/>
          </a:xfrm>
        </p:spPr>
        <p:txBody>
          <a:bodyPr anchor="ctr" anchorCtr="0">
            <a:noAutofit/>
          </a:bodyPr>
          <a:lstStyle>
            <a:lvl1pPr>
              <a:lnSpc>
                <a:spcPct val="90000"/>
              </a:lnSpc>
              <a:defRPr sz="4925" baseline="0">
                <a:solidFill>
                  <a:schemeClr val="bg1">
                    <a:alpha val="99000"/>
                  </a:schemeClr>
                </a:solidFill>
                <a:latin typeface="Segoe UI Light" pitchFamily="34" charset="0"/>
              </a:defRPr>
            </a:lvl1pPr>
          </a:lstStyle>
          <a:p>
            <a:r>
              <a:rPr lang="en-US" dirty="0"/>
              <a:t>Title Here</a:t>
            </a:r>
          </a:p>
        </p:txBody>
      </p:sp>
      <p:sp>
        <p:nvSpPr>
          <p:cNvPr id="7" name="Text Placeholder 6"/>
          <p:cNvSpPr>
            <a:spLocks noGrp="1"/>
          </p:cNvSpPr>
          <p:nvPr>
            <p:ph type="body" sz="quarter" idx="11" hasCustomPrompt="1"/>
          </p:nvPr>
        </p:nvSpPr>
        <p:spPr>
          <a:xfrm>
            <a:off x="389438" y="3459258"/>
            <a:ext cx="4091815" cy="1096134"/>
          </a:xfrm>
        </p:spPr>
        <p:txBody>
          <a:bodyPr/>
          <a:lstStyle>
            <a:lvl1pPr marL="0" indent="0">
              <a:buFont typeface="Arial" pitchFamily="34" charset="0"/>
              <a:buNone/>
              <a:defRPr sz="1911">
                <a:solidFill>
                  <a:schemeClr val="bg1">
                    <a:alpha val="98000"/>
                  </a:schemeClr>
                </a:solidFill>
                <a:latin typeface="+mj-lt"/>
              </a:defRPr>
            </a:lvl1pPr>
            <a:lvl2pPr marL="345207" indent="0">
              <a:buFont typeface="Arial" pitchFamily="34" charset="0"/>
              <a:buNone/>
              <a:defRPr/>
            </a:lvl2pPr>
            <a:lvl3pPr marL="641608" indent="0">
              <a:buFont typeface="Arial" pitchFamily="34" charset="0"/>
              <a:buNone/>
              <a:defRPr/>
            </a:lvl3pPr>
            <a:lvl4pPr marL="943961" indent="0">
              <a:buFont typeface="Arial" pitchFamily="34" charset="0"/>
              <a:buNone/>
              <a:defRPr/>
            </a:lvl4pPr>
            <a:lvl5pPr marL="1203461" indent="0">
              <a:buFont typeface="Arial" pitchFamily="34" charset="0"/>
              <a:buNone/>
              <a:defRPr/>
            </a:lvl5pPr>
          </a:lstStyle>
          <a:p>
            <a:pPr lvl="0"/>
            <a:r>
              <a:rPr lang="en-US" dirty="0"/>
              <a:t>Name</a:t>
            </a:r>
          </a:p>
          <a:p>
            <a:pPr lvl="0"/>
            <a:r>
              <a:rPr lang="en-US" dirty="0"/>
              <a:t>Title</a:t>
            </a:r>
          </a:p>
          <a:p>
            <a:pPr lvl="0"/>
            <a:r>
              <a:rPr lang="en-US" dirty="0"/>
              <a:t>Microsoft Corporation</a:t>
            </a:r>
          </a:p>
        </p:txBody>
      </p:sp>
    </p:spTree>
    <p:extLst>
      <p:ext uri="{BB962C8B-B14F-4D97-AF65-F5344CB8AC3E}">
        <p14:creationId xmlns:p14="http://schemas.microsoft.com/office/powerpoint/2010/main" val="131093144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Windows Azur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26062" y="167635"/>
            <a:ext cx="3784590" cy="681323"/>
          </a:xfrm>
          <a:prstGeom prst="rect">
            <a:avLst/>
          </a:prstGeom>
        </p:spPr>
      </p:pic>
    </p:spTree>
    <p:extLst>
      <p:ext uri="{BB962C8B-B14F-4D97-AF65-F5344CB8AC3E}">
        <p14:creationId xmlns:p14="http://schemas.microsoft.com/office/powerpoint/2010/main" val="133586862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a:xfrm>
            <a:off x="1274186" y="4767265"/>
            <a:ext cx="1316617" cy="273843"/>
          </a:xfrm>
          <a:prstGeom prst="rect">
            <a:avLst/>
          </a:prstGeom>
        </p:spPr>
        <p:txBody>
          <a:bodyPr/>
          <a:lstStyle/>
          <a:p>
            <a:pPr defTabSz="685780"/>
            <a:fld id="{3AB9F96D-64A9-964F-B312-A0C763FF35CE}" type="datetimeFigureOut">
              <a:rPr lang="en-US" smtClean="0">
                <a:solidFill>
                  <a:srgbClr val="505050"/>
                </a:solidFill>
              </a:rPr>
              <a:pPr defTabSz="685780"/>
              <a:t>5/20/2017</a:t>
            </a:fld>
            <a:endParaRPr lang="en-US" dirty="0">
              <a:solidFill>
                <a:srgbClr val="505050"/>
              </a:solidFill>
            </a:endParaRPr>
          </a:p>
        </p:txBody>
      </p:sp>
      <p:sp>
        <p:nvSpPr>
          <p:cNvPr id="4" name="Footer Placeholder 3"/>
          <p:cNvSpPr>
            <a:spLocks noGrp="1"/>
          </p:cNvSpPr>
          <p:nvPr>
            <p:ph type="ftr" sz="quarter" idx="11"/>
          </p:nvPr>
        </p:nvSpPr>
        <p:spPr>
          <a:xfrm>
            <a:off x="3124202" y="4767265"/>
            <a:ext cx="2895600" cy="273843"/>
          </a:xfrm>
          <a:prstGeom prst="rect">
            <a:avLst/>
          </a:prstGeom>
        </p:spPr>
        <p:txBody>
          <a:bodyPr/>
          <a:lstStyle/>
          <a:p>
            <a:pPr defTabSz="685780"/>
            <a:endParaRPr lang="en-US" dirty="0">
              <a:solidFill>
                <a:srgbClr val="505050"/>
              </a:solidFill>
            </a:endParaRPr>
          </a:p>
        </p:txBody>
      </p:sp>
      <p:sp>
        <p:nvSpPr>
          <p:cNvPr id="5" name="Slide Number Placeholder 4"/>
          <p:cNvSpPr>
            <a:spLocks noGrp="1"/>
          </p:cNvSpPr>
          <p:nvPr>
            <p:ph type="sldNum" sz="quarter" idx="12"/>
          </p:nvPr>
        </p:nvSpPr>
        <p:spPr>
          <a:xfrm>
            <a:off x="6553202" y="4767265"/>
            <a:ext cx="2133600" cy="273843"/>
          </a:xfrm>
          <a:prstGeom prst="rect">
            <a:avLst/>
          </a:prstGeom>
        </p:spPr>
        <p:txBody>
          <a:bodyPr/>
          <a:lstStyle/>
          <a:p>
            <a:pPr defTabSz="685780"/>
            <a:fld id="{2FE0BF6D-72FF-3F48-A71A-03D80F8ACF4A}" type="slidenum">
              <a:rPr lang="en-US" smtClean="0">
                <a:solidFill>
                  <a:srgbClr val="505050"/>
                </a:solidFill>
              </a:rPr>
              <a:pPr defTabSz="685780"/>
              <a:t>‹#›</a:t>
            </a:fld>
            <a:endParaRPr lang="en-US">
              <a:solidFill>
                <a:srgbClr val="505050"/>
              </a:solidFill>
            </a:endParaRPr>
          </a:p>
        </p:txBody>
      </p:sp>
    </p:spTree>
    <p:extLst>
      <p:ext uri="{BB962C8B-B14F-4D97-AF65-F5344CB8AC3E}">
        <p14:creationId xmlns:p14="http://schemas.microsoft.com/office/powerpoint/2010/main" val="331715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4" y="2197803"/>
            <a:ext cx="8423524" cy="830997"/>
          </a:xfrm>
        </p:spPr>
        <p:txBody>
          <a:bodyPr/>
          <a:lstStyle>
            <a:lvl1pPr marL="0" indent="0" algn="ctr">
              <a:buNone/>
              <a:defRPr sz="6000" i="0" spc="-75" baseline="0">
                <a:solidFill>
                  <a:schemeClr val="bg1"/>
                </a:solidFill>
                <a:latin typeface="+mn-lt"/>
              </a:defRPr>
            </a:lvl1pPr>
          </a:lstStyle>
          <a:p>
            <a:pPr lvl="0"/>
            <a:r>
              <a:rPr lang="en-US" dirty="0"/>
              <a:t>Click to edit title style</a:t>
            </a:r>
          </a:p>
        </p:txBody>
      </p:sp>
      <p:sp>
        <p:nvSpPr>
          <p:cNvPr id="7" name="Rectangle 6"/>
          <p:cNvSpPr/>
          <p:nvPr userDrawn="1"/>
        </p:nvSpPr>
        <p:spPr bwMode="auto">
          <a:xfrm>
            <a:off x="0" y="4371950"/>
            <a:ext cx="9144000" cy="7715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110" fontAlgn="base">
              <a:spcBef>
                <a:spcPct val="0"/>
              </a:spcBef>
              <a:spcAft>
                <a:spcPct val="0"/>
              </a:spcAft>
            </a:pPr>
            <a:endParaRPr lang="ru-RU" sz="18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43958"/>
            <a:ext cx="1707575" cy="627534"/>
          </a:xfrm>
          <a:prstGeom prst="rect">
            <a:avLst/>
          </a:prstGeom>
        </p:spPr>
      </p:pic>
      <p:pic>
        <p:nvPicPr>
          <p:cNvPr id="9" name="Picture 8">
            <a:hlinkClick r:id="rId3"/>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028385" y="4531977"/>
            <a:ext cx="993733" cy="451496"/>
          </a:xfrm>
          <a:prstGeom prst="rect">
            <a:avLst/>
          </a:prstGeom>
        </p:spPr>
      </p:pic>
    </p:spTree>
    <p:extLst>
      <p:ext uri="{BB962C8B-B14F-4D97-AF65-F5344CB8AC3E}">
        <p14:creationId xmlns:p14="http://schemas.microsoft.com/office/powerpoint/2010/main" val="148377176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3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2" y="194846"/>
            <a:ext cx="6723186" cy="806913"/>
          </a:xfrm>
        </p:spPr>
        <p:txBody>
          <a:bodyPr lIns="146304" tIns="91440" rIns="146304" bIns="91440"/>
          <a:lstStyle>
            <a:lvl1pPr>
              <a:lnSpc>
                <a:spcPts val="4631"/>
              </a:lnSpc>
              <a:defRPr sz="4264" baseline="0">
                <a:solidFill>
                  <a:schemeClr val="accent2"/>
                </a:solidFill>
              </a:defRPr>
            </a:lvl1pPr>
          </a:lstStyle>
          <a:p>
            <a:r>
              <a:rPr lang="en-US"/>
              <a:t>Lorem ipsum dolor sit.</a:t>
            </a:r>
          </a:p>
        </p:txBody>
      </p:sp>
      <p:sp>
        <p:nvSpPr>
          <p:cNvPr id="3" name="Footer Placeholder 2"/>
          <p:cNvSpPr>
            <a:spLocks noGrp="1"/>
          </p:cNvSpPr>
          <p:nvPr>
            <p:ph type="ftr" sz="quarter" idx="10"/>
          </p:nvPr>
        </p:nvSpPr>
        <p:spPr>
          <a:xfrm>
            <a:off x="336160" y="4827934"/>
            <a:ext cx="2894706" cy="100862"/>
          </a:xfrm>
          <a:prstGeom prst="rect">
            <a:avLst/>
          </a:prstGeom>
        </p:spPr>
        <p:txBody>
          <a:bodyPr/>
          <a:lstStyle/>
          <a:p>
            <a:pPr defTabSz="685780"/>
            <a:r>
              <a:rPr lang="fr-FR">
                <a:solidFill>
                  <a:srgbClr val="505050"/>
                </a:solidFill>
              </a:rPr>
              <a:t>Microsoft Confidential</a:t>
            </a:r>
            <a:endParaRPr lang="fr-FR" dirty="0">
              <a:solidFill>
                <a:srgbClr val="505050"/>
              </a:solidFill>
            </a:endParaRPr>
          </a:p>
        </p:txBody>
      </p:sp>
      <p:sp>
        <p:nvSpPr>
          <p:cNvPr id="4" name="Slide Number Placeholder 3"/>
          <p:cNvSpPr>
            <a:spLocks noGrp="1"/>
          </p:cNvSpPr>
          <p:nvPr>
            <p:ph type="sldNum" sz="quarter" idx="11"/>
          </p:nvPr>
        </p:nvSpPr>
        <p:spPr>
          <a:xfrm>
            <a:off x="8525378" y="4827934"/>
            <a:ext cx="416697" cy="100862"/>
          </a:xfrm>
          <a:prstGeom prst="rect">
            <a:avLst/>
          </a:prstGeom>
        </p:spPr>
        <p:txBody>
          <a:bodyPr/>
          <a:lstStyle/>
          <a:p>
            <a:pPr defTabSz="685780"/>
            <a:fld id="{27258FFF-F925-446B-8502-81C933981705}" type="slidenum">
              <a:rPr lang="fr-FR" smtClean="0">
                <a:solidFill>
                  <a:srgbClr val="505050"/>
                </a:solidFill>
              </a:rPr>
              <a:pPr defTabSz="685780"/>
              <a:t>‹#›</a:t>
            </a:fld>
            <a:endParaRPr lang="fr-FR" dirty="0">
              <a:solidFill>
                <a:srgbClr val="505050"/>
              </a:solidFill>
            </a:endParaRPr>
          </a:p>
        </p:txBody>
      </p:sp>
    </p:spTree>
    <p:extLst>
      <p:ext uri="{BB962C8B-B14F-4D97-AF65-F5344CB8AC3E}">
        <p14:creationId xmlns:p14="http://schemas.microsoft.com/office/powerpoint/2010/main" val="150483510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41" y="171457"/>
            <a:ext cx="8363938" cy="56079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9441" y="1085850"/>
            <a:ext cx="8363938" cy="712759"/>
          </a:xfrm>
        </p:spPr>
        <p:txBody>
          <a:bodyPr/>
          <a:lstStyle>
            <a:lvl1pPr marL="0" indent="0">
              <a:spcBef>
                <a:spcPts val="0"/>
              </a:spcBef>
              <a:spcAft>
                <a:spcPts val="675"/>
              </a:spcAft>
              <a:buNone/>
              <a:defRPr sz="2999" spc="-75" baseline="0">
                <a:latin typeface="Segoe UI Light" pitchFamily="34" charset="0"/>
              </a:defRPr>
            </a:lvl1pPr>
            <a:lvl2pPr marL="0" indent="0">
              <a:spcBef>
                <a:spcPts val="0"/>
              </a:spcBef>
              <a:spcAft>
                <a:spcPts val="300"/>
              </a:spcAft>
              <a:buNone/>
              <a:defRPr sz="1499" spc="-38" baseline="0"/>
            </a:lvl2pPr>
            <a:lvl3pPr marL="0" indent="0">
              <a:spcBef>
                <a:spcPts val="0"/>
              </a:spcBef>
              <a:spcAft>
                <a:spcPts val="300"/>
              </a:spcAft>
              <a:buNone/>
              <a:defRPr sz="1499"/>
            </a:lvl3pPr>
            <a:lvl4pPr marL="0" indent="0">
              <a:spcBef>
                <a:spcPts val="0"/>
              </a:spcBef>
              <a:spcAft>
                <a:spcPts val="300"/>
              </a:spcAft>
              <a:buNone/>
              <a:defRPr/>
            </a:lvl4pPr>
            <a:lvl5pPr marL="0" indent="0">
              <a:spcBef>
                <a:spcPts val="0"/>
              </a:spcBef>
              <a:spcAft>
                <a:spcPts val="300"/>
              </a:spcAft>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6847341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9441" y="171457"/>
            <a:ext cx="8363938" cy="56079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9441" y="1085851"/>
            <a:ext cx="8363938" cy="1499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553286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9441" y="1085851"/>
            <a:ext cx="8363938" cy="149977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952832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0853861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04534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41" y="1085851"/>
            <a:ext cx="8363938" cy="1499770"/>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164182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41" y="1085851"/>
            <a:ext cx="8363938" cy="1499770"/>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4" y="4679163"/>
            <a:ext cx="9144002" cy="464344"/>
          </a:xfrm>
          <a:solidFill>
            <a:srgbClr val="FFFF99"/>
          </a:solidFill>
        </p:spPr>
        <p:txBody>
          <a:bodyPr wrap="square" lIns="152394" tIns="76197" rIns="152394" bIns="7619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102581215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Animated Title Slide- Background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50748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01929" y="891884"/>
            <a:ext cx="8740142" cy="1393074"/>
          </a:xfrm>
        </p:spPr>
        <p:txBody>
          <a:bodyPr/>
          <a:lstStyle>
            <a:lvl1pPr marL="0" indent="0">
              <a:buNone/>
              <a:defRPr>
                <a:gradFill>
                  <a:gsLst>
                    <a:gs pos="1250">
                      <a:schemeClr val="tx2"/>
                    </a:gs>
                    <a:gs pos="99000">
                      <a:schemeClr val="tx2"/>
                    </a:gs>
                  </a:gsLst>
                  <a:lin ang="5400000" scaled="0"/>
                </a:gradFill>
              </a:defRPr>
            </a:lvl1pPr>
            <a:lvl2pPr marL="0" indent="0">
              <a:buFontTx/>
              <a:buNone/>
              <a:defRPr sz="1469"/>
            </a:lvl2pPr>
            <a:lvl3pPr marL="167990" indent="0">
              <a:buNone/>
              <a:defRPr/>
            </a:lvl3pPr>
            <a:lvl4pPr marL="335980" indent="0">
              <a:buNone/>
              <a:defRPr/>
            </a:lvl4pPr>
            <a:lvl5pPr marL="50396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24073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8314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01931" y="1563129"/>
            <a:ext cx="6723186" cy="268965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393" tIns="107516" rIns="134393" bIns="107516" numCol="1" spcCol="0" rtlCol="0" fromWordArt="0" anchor="t" anchorCtr="0" forceAA="0" compatLnSpc="1">
            <a:prstTxWarp prst="textNoShape">
              <a:avLst/>
            </a:prstTxWarp>
            <a:noAutofit/>
          </a:bodyPr>
          <a:lstStyle/>
          <a:p>
            <a:pPr algn="ctr" defTabSz="685240" fontAlgn="base">
              <a:lnSpc>
                <a:spcPct val="90000"/>
              </a:lnSpc>
              <a:spcBef>
                <a:spcPct val="0"/>
              </a:spcBef>
              <a:spcAft>
                <a:spcPct val="0"/>
              </a:spcAft>
            </a:pPr>
            <a:endParaRPr lang="en-US" sz="176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01978" y="1563141"/>
            <a:ext cx="6723140" cy="795346"/>
          </a:xfrm>
          <a:noFill/>
        </p:spPr>
        <p:txBody>
          <a:bodyPr lIns="146304" tIns="91440" rIns="146304" bIns="91440" anchor="t" anchorCtr="0"/>
          <a:lstStyle>
            <a:lvl1pPr>
              <a:defRPr sz="4409" spc="-74" baseline="0">
                <a:gradFill>
                  <a:gsLst>
                    <a:gs pos="5833">
                      <a:srgbClr val="FFFFFF"/>
                    </a:gs>
                    <a:gs pos="18000">
                      <a:srgbClr val="FFFFFF"/>
                    </a:gs>
                  </a:gsLst>
                  <a:lin ang="5400000" scaled="0"/>
                </a:gradFill>
              </a:defRPr>
            </a:lvl1pPr>
          </a:lstStyle>
          <a:p>
            <a:r>
              <a:rPr lang="en-US" dirty="0"/>
              <a:t>Presentation title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337364" y="353343"/>
            <a:ext cx="1880604" cy="402909"/>
          </a:xfrm>
          <a:prstGeom prst="rect">
            <a:avLst/>
          </a:prstGeom>
        </p:spPr>
      </p:pic>
      <p:sp>
        <p:nvSpPr>
          <p:cNvPr id="5" name="Text Placeholder 4"/>
          <p:cNvSpPr>
            <a:spLocks noGrp="1"/>
          </p:cNvSpPr>
          <p:nvPr>
            <p:ph type="body" sz="quarter" idx="12" hasCustomPrompt="1"/>
          </p:nvPr>
        </p:nvSpPr>
        <p:spPr>
          <a:xfrm>
            <a:off x="201977" y="2908931"/>
            <a:ext cx="6723140" cy="1344245"/>
          </a:xfrm>
          <a:noFill/>
        </p:spPr>
        <p:txBody>
          <a:bodyPr lIns="146304" tIns="109728" rIns="146304" bIns="109728">
            <a:noAutofit/>
          </a:bodyPr>
          <a:lstStyle>
            <a:lvl1pPr marL="0" indent="0">
              <a:spcBef>
                <a:spcPts val="0"/>
              </a:spcBef>
              <a:buNone/>
              <a:defRPr sz="2645" spc="0" baseline="0">
                <a:gradFill>
                  <a:gsLst>
                    <a:gs pos="2917">
                      <a:srgbClr val="FFFFFF"/>
                    </a:gs>
                    <a:gs pos="30000">
                      <a:srgbClr val="FFFFFF"/>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168250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2" y="891883"/>
            <a:ext cx="4033911" cy="1738168"/>
          </a:xfrm>
        </p:spPr>
        <p:txBody>
          <a:bodyPr wrap="square">
            <a:spAutoFit/>
          </a:bodyPr>
          <a:lstStyle>
            <a:lvl1pPr marL="0" indent="0">
              <a:spcBef>
                <a:spcPts val="900"/>
              </a:spcBef>
              <a:buClr>
                <a:schemeClr val="tx1"/>
              </a:buClr>
              <a:buFont typeface="Wingdings" pitchFamily="2" charset="2"/>
              <a:buNone/>
              <a:defRPr sz="2646"/>
            </a:lvl1pPr>
            <a:lvl2pPr marL="0" indent="0">
              <a:buNone/>
              <a:defRPr sz="1470"/>
            </a:lvl2pPr>
            <a:lvl3pPr marL="170358" indent="0">
              <a:buNone/>
              <a:tabLst/>
              <a:defRPr sz="1470"/>
            </a:lvl3pPr>
            <a:lvl4pPr marL="338382" indent="0">
              <a:buNone/>
              <a:defRPr/>
            </a:lvl4pPr>
            <a:lvl5pPr marL="504073"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3" y="891883"/>
            <a:ext cx="4033911" cy="1738168"/>
          </a:xfrm>
        </p:spPr>
        <p:txBody>
          <a:bodyPr wrap="square">
            <a:spAutoFit/>
          </a:bodyPr>
          <a:lstStyle>
            <a:lvl1pPr marL="0" indent="0">
              <a:spcBef>
                <a:spcPts val="900"/>
              </a:spcBef>
              <a:buClr>
                <a:schemeClr val="tx1"/>
              </a:buClr>
              <a:buFont typeface="Wingdings" pitchFamily="2" charset="2"/>
              <a:buNone/>
              <a:defRPr sz="2646"/>
            </a:lvl1pPr>
            <a:lvl2pPr marL="0" indent="0">
              <a:buNone/>
              <a:defRPr sz="1470"/>
            </a:lvl2pPr>
            <a:lvl3pPr marL="170358" indent="0">
              <a:buNone/>
              <a:tabLst/>
              <a:defRPr sz="1470"/>
            </a:lvl3pPr>
            <a:lvl4pPr marL="338382" indent="0">
              <a:buNone/>
              <a:defRPr/>
            </a:lvl4pPr>
            <a:lvl5pPr marL="504073"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2"/>
          </p:nvPr>
        </p:nvSpPr>
        <p:spPr>
          <a:xfrm>
            <a:off x="8269756" y="4521729"/>
            <a:ext cx="672318" cy="402242"/>
          </a:xfrm>
          <a:prstGeom prst="rect">
            <a:avLst/>
          </a:prstGeom>
        </p:spPr>
        <p:txBody>
          <a:bodyPr/>
          <a:lstStyle/>
          <a:p>
            <a:pPr defTabSz="685604"/>
            <a:fld id="{6974C60E-8F8C-41D8-9BFF-6DF338C2FC78}" type="slidenum">
              <a:rPr lang="en-US" smtClean="0">
                <a:solidFill>
                  <a:srgbClr val="000000"/>
                </a:solidFill>
              </a:rPr>
              <a:pPr defTabSz="685604"/>
              <a:t>‹#›</a:t>
            </a:fld>
            <a:endParaRPr lang="en-US" dirty="0">
              <a:solidFill>
                <a:srgbClr val="000000"/>
              </a:solidFill>
            </a:endParaRPr>
          </a:p>
        </p:txBody>
      </p:sp>
    </p:spTree>
    <p:extLst>
      <p:ext uri="{BB962C8B-B14F-4D97-AF65-F5344CB8AC3E}">
        <p14:creationId xmlns:p14="http://schemas.microsoft.com/office/powerpoint/2010/main" val="137562241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Text Sections ">
    <p:spTree>
      <p:nvGrpSpPr>
        <p:cNvPr id="1" name=""/>
        <p:cNvGrpSpPr/>
        <p:nvPr/>
      </p:nvGrpSpPr>
      <p:grpSpPr>
        <a:xfrm>
          <a:off x="0" y="0"/>
          <a:ext cx="0" cy="0"/>
          <a:chOff x="0" y="0"/>
          <a:chExt cx="0" cy="0"/>
        </a:xfrm>
      </p:grpSpPr>
      <p:sp>
        <p:nvSpPr>
          <p:cNvPr id="2" name="Title 1"/>
          <p:cNvSpPr>
            <a:spLocks noGrp="1"/>
          </p:cNvSpPr>
          <p:nvPr>
            <p:ph type="title"/>
          </p:nvPr>
        </p:nvSpPr>
        <p:spPr>
          <a:xfrm>
            <a:off x="389437" y="171452"/>
            <a:ext cx="8363938" cy="415498"/>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9437" y="1085850"/>
            <a:ext cx="8363938" cy="699166"/>
          </a:xfrm>
        </p:spPr>
        <p:txBody>
          <a:bodyPr/>
          <a:lstStyle>
            <a:lvl1pPr marL="0" indent="0">
              <a:spcBef>
                <a:spcPts val="1500"/>
              </a:spcBef>
              <a:spcAft>
                <a:spcPts val="0"/>
              </a:spcAft>
              <a:buNone/>
              <a:defRPr sz="2600" spc="-100" baseline="0">
                <a:latin typeface="+mn-lt"/>
              </a:defRPr>
            </a:lvl1pPr>
            <a:lvl2pPr marL="0" indent="0">
              <a:spcBef>
                <a:spcPts val="700"/>
              </a:spcBef>
              <a:spcAft>
                <a:spcPts val="0"/>
              </a:spcAft>
              <a:buNone/>
              <a:defRPr sz="1800" spc="0" baseline="0">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2590780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89437" y="1085852"/>
            <a:ext cx="8363938" cy="69865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478769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6093196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White">
    <p:spTree>
      <p:nvGrpSpPr>
        <p:cNvPr id="1" name=""/>
        <p:cNvGrpSpPr/>
        <p:nvPr/>
      </p:nvGrpSpPr>
      <p:grpSpPr>
        <a:xfrm>
          <a:off x="0" y="0"/>
          <a:ext cx="0" cy="0"/>
          <a:chOff x="0" y="0"/>
          <a:chExt cx="0" cy="0"/>
        </a:xfrm>
      </p:grpSpPr>
      <p:sp>
        <p:nvSpPr>
          <p:cNvPr id="2" name="Rectangle 1"/>
          <p:cNvSpPr/>
          <p:nvPr userDrawn="1"/>
        </p:nvSpPr>
        <p:spPr bwMode="auto">
          <a:xfrm>
            <a:off x="0" y="2787774"/>
            <a:ext cx="9144000" cy="235572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87"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50" normalizeH="0" baseline="0" noProof="0" dirty="0" err="1">
              <a:ln>
                <a:noFill/>
              </a:ln>
              <a:gradFill>
                <a:gsLst>
                  <a:gs pos="0">
                    <a:srgbClr val="FFFFFF"/>
                  </a:gs>
                  <a:gs pos="100000">
                    <a:srgbClr val="FFFFFF"/>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4659486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Text ">
    <p:spTree>
      <p:nvGrpSpPr>
        <p:cNvPr id="1" name=""/>
        <p:cNvGrpSpPr/>
        <p:nvPr/>
      </p:nvGrpSpPr>
      <p:grpSpPr>
        <a:xfrm>
          <a:off x="0" y="0"/>
          <a:ext cx="0" cy="0"/>
          <a:chOff x="0" y="0"/>
          <a:chExt cx="0" cy="0"/>
        </a:xfrm>
      </p:grpSpPr>
      <p:sp>
        <p:nvSpPr>
          <p:cNvPr id="2" name="Title 1"/>
          <p:cNvSpPr>
            <a:spLocks noGrp="1"/>
          </p:cNvSpPr>
          <p:nvPr>
            <p:ph type="title"/>
          </p:nvPr>
        </p:nvSpPr>
        <p:spPr>
          <a:xfrm>
            <a:off x="389437" y="171451"/>
            <a:ext cx="8363938" cy="677108"/>
          </a:xfrm>
        </p:spPr>
        <p:txBody>
          <a:bodyPr/>
          <a:lstStyle>
            <a:lvl1pPr>
              <a:lnSpc>
                <a:spcPct val="100000"/>
              </a:lnSpc>
              <a:defRPr spc="0">
                <a:latin typeface="+mj-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7" y="1085851"/>
            <a:ext cx="8363938" cy="3718148"/>
          </a:xfrm>
        </p:spPr>
        <p:txBody>
          <a:bodyPr>
            <a:noAutofit/>
          </a:bodyPr>
          <a:lstStyle>
            <a:lvl1pPr marL="0" marR="0" indent="0" algn="l" defTabSz="686039" rtl="0" eaLnBrk="1" fontAlgn="auto" latinLnBrk="0" hangingPunct="1">
              <a:lnSpc>
                <a:spcPct val="100000"/>
              </a:lnSpc>
              <a:spcBef>
                <a:spcPts val="0"/>
              </a:spcBef>
              <a:spcAft>
                <a:spcPts val="0"/>
              </a:spcAft>
              <a:buClrTx/>
              <a:buSzPct val="90000"/>
              <a:buFont typeface="Arial" pitchFamily="34" charset="0"/>
              <a:buNone/>
              <a:tabLst/>
              <a:defRPr sz="2400" spc="0" baseline="0">
                <a:latin typeface="+mn-lt"/>
              </a:defRPr>
            </a:lvl1pPr>
            <a:lvl2pPr marL="266696" marR="0" indent="-266696" algn="l" defTabSz="686039" rtl="0" eaLnBrk="1" fontAlgn="auto" latinLnBrk="0" hangingPunct="1">
              <a:lnSpc>
                <a:spcPct val="100000"/>
              </a:lnSpc>
              <a:spcBef>
                <a:spcPts val="0"/>
              </a:spcBef>
              <a:spcAft>
                <a:spcPts val="0"/>
              </a:spcAft>
              <a:buClr>
                <a:srgbClr val="000000">
                  <a:lumMod val="50000"/>
                  <a:lumOff val="50000"/>
                </a:srgbClr>
              </a:buClr>
              <a:buSzPct val="90000"/>
              <a:buFont typeface="Arial" pitchFamily="34" charset="0"/>
              <a:buChar char="•"/>
              <a:tabLst/>
              <a:defRPr sz="2000" spc="0" baseline="0">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marL="0" marR="0" lvl="0" indent="0" algn="l" defTabSz="686039"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rgbClr val="000000">
                    <a:lumMod val="50000"/>
                    <a:lumOff val="50000"/>
                  </a:srgbClr>
                </a:solidFill>
                <a:effectLst/>
                <a:uLnTx/>
                <a:uFillTx/>
                <a:latin typeface="+mn-lt"/>
                <a:ea typeface="+mn-ea"/>
                <a:cs typeface="+mn-cs"/>
              </a:rPr>
              <a:t>Click to edit Master text styles</a:t>
            </a:r>
          </a:p>
          <a:p>
            <a:pPr marL="266696" marR="0" lvl="1" indent="-266696" algn="l" defTabSz="686039" rtl="0" eaLnBrk="1" fontAlgn="auto" latinLnBrk="0" hangingPunct="1">
              <a:lnSpc>
                <a:spcPct val="90000"/>
              </a:lnSpc>
              <a:spcBef>
                <a:spcPct val="20000"/>
              </a:spcBef>
              <a:spcAft>
                <a:spcPts val="0"/>
              </a:spcAft>
              <a:buClr>
                <a:srgbClr val="000000">
                  <a:lumMod val="50000"/>
                  <a:lumOff val="50000"/>
                </a:srgbClr>
              </a:buClr>
              <a:buSzPct val="90000"/>
              <a:buFont typeface="Arial" pitchFamily="34" charset="0"/>
              <a:buChar char="•"/>
              <a:tabLst/>
              <a:defRPr/>
            </a:pPr>
            <a:r>
              <a:rPr kumimoji="0" lang="en-US" sz="2000" b="0" i="0" u="none" strike="noStrike" kern="1200" cap="none" spc="0" normalizeH="0" baseline="0" noProof="0" dirty="0">
                <a:ln>
                  <a:noFill/>
                </a:ln>
                <a:solidFill>
                  <a:srgbClr val="000000">
                    <a:lumMod val="50000"/>
                    <a:lumOff val="50000"/>
                  </a:srgbClr>
                </a:solidFill>
                <a:effectLst/>
                <a:uLnTx/>
                <a:uFillTx/>
                <a:latin typeface="+mn-lt"/>
                <a:ea typeface="+mn-ea"/>
                <a:cs typeface="+mn-cs"/>
              </a:rPr>
              <a:t>Second level</a:t>
            </a:r>
          </a:p>
        </p:txBody>
      </p:sp>
    </p:spTree>
    <p:extLst>
      <p:ext uri="{BB962C8B-B14F-4D97-AF65-F5344CB8AC3E}">
        <p14:creationId xmlns:p14="http://schemas.microsoft.com/office/powerpoint/2010/main" val="376041989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388940" y="1085850"/>
            <a:ext cx="8364537" cy="3718149"/>
          </a:xfrm>
        </p:spPr>
        <p:txBody>
          <a:bodyPr>
            <a:noAutofit/>
          </a:bodyPr>
          <a:lstStyle>
            <a:lvl1pPr>
              <a:defRPr/>
            </a:lvl1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43619062"/>
      </p:ext>
    </p:extLst>
  </p:cSld>
  <p:clrMapOvr>
    <a:masterClrMapping/>
  </p:clrMapOvr>
  <p:transition>
    <p:fade/>
  </p:transition>
  <p:extLst mod="1">
    <p:ext uri="{DCECCB84-F9BA-43D5-87BE-67443E8EF086}">
      <p15:sldGuideLst xmlns:p15="http://schemas.microsoft.com/office/powerpoint/2012/main">
        <p15:guide id="1" orient="horz" pos="667"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p:nvPr>
        </p:nvSpPr>
        <p:spPr>
          <a:xfrm>
            <a:off x="388939" y="1085851"/>
            <a:ext cx="4111054" cy="3790157"/>
          </a:xfrm>
        </p:spPr>
        <p:txBody>
          <a:bodyPr>
            <a:noAutofit/>
          </a:bodyPr>
          <a:lstStyle/>
          <a:p>
            <a:pPr lvl="0"/>
            <a:r>
              <a:rPr lang="en-US" dirty="0"/>
              <a:t>Click to edit Master text styles</a:t>
            </a:r>
          </a:p>
          <a:p>
            <a:pPr lvl="1"/>
            <a:r>
              <a:rPr lang="en-US" dirty="0"/>
              <a:t>Second level</a:t>
            </a:r>
          </a:p>
        </p:txBody>
      </p:sp>
      <p:sp>
        <p:nvSpPr>
          <p:cNvPr id="7" name="Content Placeholder 6"/>
          <p:cNvSpPr>
            <a:spLocks noGrp="1"/>
          </p:cNvSpPr>
          <p:nvPr>
            <p:ph sz="quarter" idx="11" hasCustomPrompt="1"/>
          </p:nvPr>
        </p:nvSpPr>
        <p:spPr>
          <a:xfrm>
            <a:off x="4644010" y="1085851"/>
            <a:ext cx="4109467" cy="3790157"/>
          </a:xfrm>
        </p:spPr>
        <p:txBody>
          <a:bodyPr>
            <a:noAutofit/>
          </a:bodyPr>
          <a:lstStyle>
            <a:lvl1pPr>
              <a:defRPr/>
            </a:lvl1pPr>
          </a:lstStyle>
          <a:p>
            <a:pPr lvl="0"/>
            <a:r>
              <a:rPr lang="en-US" dirty="0"/>
              <a:t>Click to add an object</a:t>
            </a:r>
          </a:p>
        </p:txBody>
      </p:sp>
    </p:spTree>
    <p:extLst>
      <p:ext uri="{BB962C8B-B14F-4D97-AF65-F5344CB8AC3E}">
        <p14:creationId xmlns:p14="http://schemas.microsoft.com/office/powerpoint/2010/main" val="221676040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with veeam.c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89437" y="1085850"/>
            <a:ext cx="8363938" cy="3430116"/>
          </a:xfrm>
        </p:spPr>
        <p:txBody>
          <a:bodyPr>
            <a:noAutofit/>
          </a:bodyPr>
          <a:lstStyle>
            <a:lvl1pPr>
              <a:lnSpc>
                <a:spcPct val="100000"/>
              </a:lnSpc>
              <a:defRPr/>
            </a:lvl1pPr>
            <a:lvl2pPr>
              <a:lnSpc>
                <a:spcPct val="10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p:txBody>
      </p:sp>
      <p:pic>
        <p:nvPicPr>
          <p:cNvPr id="4" name="Picture 3">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8387" y="4587975"/>
            <a:ext cx="993733" cy="451496"/>
          </a:xfrm>
          <a:prstGeom prst="rect">
            <a:avLst/>
          </a:prstGeom>
        </p:spPr>
      </p:pic>
    </p:spTree>
    <p:extLst>
      <p:ext uri="{BB962C8B-B14F-4D97-AF65-F5344CB8AC3E}">
        <p14:creationId xmlns:p14="http://schemas.microsoft.com/office/powerpoint/2010/main" val="31465769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388939" y="1085850"/>
            <a:ext cx="8364537" cy="3718149"/>
          </a:xfrm>
        </p:spPr>
        <p:txBody>
          <a:bodyPr>
            <a:noAutofit/>
          </a:bodyPr>
          <a:lstStyle>
            <a:lvl1pPr marL="358779" indent="-358779">
              <a:defRPr/>
            </a:lvl1pPr>
            <a:lvl2pPr marL="717559" indent="-358779">
              <a:defRPr/>
            </a:lvl2pPr>
            <a:lvl3pPr marL="1076339" indent="-358779">
              <a:defRPr sz="1600" baseline="0"/>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31317744"/>
      </p:ext>
    </p:extLst>
  </p:cSld>
  <p:clrMapOvr>
    <a:masterClrMapping/>
  </p:clrMapOvr>
  <p:transition>
    <p:fade/>
  </p:transition>
  <p:extLst mod="1">
    <p:ext uri="{DCECCB84-F9BA-43D5-87BE-67443E8EF086}">
      <p15:sldGuideLst xmlns:p15="http://schemas.microsoft.com/office/powerpoint/2012/main">
        <p15:guide id="1" orient="horz" pos="667"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Green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2" y="0"/>
            <a:ext cx="9143998" cy="1923678"/>
          </a:xfrm>
          <a:prstGeom prst="rect">
            <a:avLst/>
          </a:prstGeom>
        </p:spPr>
      </p:pic>
      <p:sp>
        <p:nvSpPr>
          <p:cNvPr id="2" name="Title 1"/>
          <p:cNvSpPr>
            <a:spLocks noGrp="1"/>
          </p:cNvSpPr>
          <p:nvPr>
            <p:ph type="title"/>
          </p:nvPr>
        </p:nvSpPr>
        <p:spPr>
          <a:xfrm>
            <a:off x="389098" y="657141"/>
            <a:ext cx="8363938" cy="67710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9437" y="2171719"/>
            <a:ext cx="8363938" cy="2632280"/>
          </a:xfrm>
        </p:spPr>
        <p:txBody>
          <a:bodyPr>
            <a:noAutofit/>
          </a:bodyPr>
          <a:lstStyle>
            <a:lvl1pPr>
              <a:lnSpc>
                <a:spcPct val="100000"/>
              </a:lnSpc>
              <a:defRPr/>
            </a:lvl1pPr>
            <a:lvl2pPr>
              <a:lnSpc>
                <a:spcPct val="10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6009164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001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078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F1C996-E59C-4EF6-89FD-94B1BAE1DB00}" type="datetimeFigureOut">
              <a:rPr lang="ru-RU" smtClean="0">
                <a:solidFill>
                  <a:prstClr val="black">
                    <a:tint val="75000"/>
                  </a:prstClr>
                </a:solidFill>
              </a:rPr>
              <a:pPr/>
              <a:t>20.05.2017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B07FD42-8DFB-4D2A-B8E5-0BCB21AE382A}" type="slidenum">
              <a:rPr lang="ru-RU" smtClean="0">
                <a:solidFill>
                  <a:prstClr val="black">
                    <a:tint val="75000"/>
                  </a:prstClr>
                </a:solidFill>
              </a:rPr>
              <a:pPr/>
              <a:t>‹#›</a:t>
            </a:fld>
            <a:r>
              <a:rPr lang="en-US">
                <a:solidFill>
                  <a:prstClr val="black">
                    <a:tint val="75000"/>
                  </a:prstClr>
                </a:solidFill>
              </a:rPr>
              <a:t>1</a:t>
            </a:r>
            <a:endParaRPr lang="ru-RU" dirty="0">
              <a:solidFill>
                <a:prstClr val="black">
                  <a:tint val="75000"/>
                </a:prstClr>
              </a:solidFill>
            </a:endParaRPr>
          </a:p>
        </p:txBody>
      </p:sp>
    </p:spTree>
    <p:extLst>
      <p:ext uri="{BB962C8B-B14F-4D97-AF65-F5344CB8AC3E}">
        <p14:creationId xmlns:p14="http://schemas.microsoft.com/office/powerpoint/2010/main" val="1422541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F1C996-E59C-4EF6-89FD-94B1BAE1DB00}" type="datetimeFigureOut">
              <a:rPr lang="ru-RU" smtClean="0">
                <a:solidFill>
                  <a:prstClr val="black">
                    <a:tint val="75000"/>
                  </a:prstClr>
                </a:solidFill>
              </a:rPr>
              <a:pPr/>
              <a:t>20.05.2017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B07FD42-8DFB-4D2A-B8E5-0BCB21AE38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4610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F1C996-E59C-4EF6-89FD-94B1BAE1DB00}" type="datetimeFigureOut">
              <a:rPr lang="ru-RU" smtClean="0">
                <a:solidFill>
                  <a:prstClr val="black">
                    <a:tint val="75000"/>
                  </a:prstClr>
                </a:solidFill>
              </a:rPr>
              <a:pPr/>
              <a:t>20.05.2017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B07FD42-8DFB-4D2A-B8E5-0BCB21AE38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037189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F1C996-E59C-4EF6-89FD-94B1BAE1DB00}" type="datetimeFigureOut">
              <a:rPr lang="ru-RU" smtClean="0">
                <a:solidFill>
                  <a:prstClr val="black">
                    <a:tint val="75000"/>
                  </a:prstClr>
                </a:solidFill>
              </a:rPr>
              <a:pPr/>
              <a:t>20.05.2017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B07FD42-8DFB-4D2A-B8E5-0BCB21AE38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47420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F1C996-E59C-4EF6-89FD-94B1BAE1DB00}" type="datetimeFigureOut">
              <a:rPr lang="ru-RU" smtClean="0">
                <a:solidFill>
                  <a:prstClr val="black">
                    <a:tint val="75000"/>
                  </a:prstClr>
                </a:solidFill>
              </a:rPr>
              <a:pPr/>
              <a:t>20.05.2017</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0B07FD42-8DFB-4D2A-B8E5-0BCB21AE38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38895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F1C996-E59C-4EF6-89FD-94B1BAE1DB00}" type="datetimeFigureOut">
              <a:rPr lang="ru-RU" smtClean="0">
                <a:solidFill>
                  <a:prstClr val="black">
                    <a:tint val="75000"/>
                  </a:prstClr>
                </a:solidFill>
              </a:rPr>
              <a:pPr/>
              <a:t>20.05.2017</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0B07FD42-8DFB-4D2A-B8E5-0BCB21AE38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59092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1C996-E59C-4EF6-89FD-94B1BAE1DB00}" type="datetimeFigureOut">
              <a:rPr lang="ru-RU" smtClean="0">
                <a:solidFill>
                  <a:prstClr val="black">
                    <a:tint val="75000"/>
                  </a:prstClr>
                </a:solidFill>
              </a:rPr>
              <a:pPr/>
              <a:t>20.05.2017</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0B07FD42-8DFB-4D2A-B8E5-0BCB21AE38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314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2A184029-5005-4683-9744-9DA479778E41}" type="datetimeFigureOut">
              <a:rPr lang="en-IE" smtClean="0"/>
              <a:pPr/>
              <a:t>20/05/2017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F97EB7F-FA6C-4C1A-B9D7-B69A00A05B23}" type="slidenum">
              <a:rPr lang="en-IE" smtClean="0"/>
              <a:pPr/>
              <a:t>‹#›</a:t>
            </a:fld>
            <a:endParaRPr lang="en-IE"/>
          </a:p>
        </p:txBody>
      </p:sp>
    </p:spTree>
    <p:extLst>
      <p:ext uri="{BB962C8B-B14F-4D97-AF65-F5344CB8AC3E}">
        <p14:creationId xmlns:p14="http://schemas.microsoft.com/office/powerpoint/2010/main" val="34746909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BF1C996-E59C-4EF6-89FD-94B1BAE1DB00}" type="datetimeFigureOut">
              <a:rPr lang="ru-RU" smtClean="0">
                <a:solidFill>
                  <a:prstClr val="black">
                    <a:tint val="75000"/>
                  </a:prstClr>
                </a:solidFill>
              </a:rPr>
              <a:pPr/>
              <a:t>20.05.2017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B07FD42-8DFB-4D2A-B8E5-0BCB21AE38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956945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BF1C996-E59C-4EF6-89FD-94B1BAE1DB00}" type="datetimeFigureOut">
              <a:rPr lang="ru-RU" smtClean="0">
                <a:solidFill>
                  <a:prstClr val="black">
                    <a:tint val="75000"/>
                  </a:prstClr>
                </a:solidFill>
              </a:rPr>
              <a:pPr/>
              <a:t>20.05.2017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0B07FD42-8DFB-4D2A-B8E5-0BCB21AE38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66773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F1C996-E59C-4EF6-89FD-94B1BAE1DB00}" type="datetimeFigureOut">
              <a:rPr lang="ru-RU" smtClean="0">
                <a:solidFill>
                  <a:prstClr val="black">
                    <a:tint val="75000"/>
                  </a:prstClr>
                </a:solidFill>
              </a:rPr>
              <a:pPr/>
              <a:t>20.05.2017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B07FD42-8DFB-4D2A-B8E5-0BCB21AE38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93940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F1C996-E59C-4EF6-89FD-94B1BAE1DB00}" type="datetimeFigureOut">
              <a:rPr lang="ru-RU" smtClean="0">
                <a:solidFill>
                  <a:prstClr val="black">
                    <a:tint val="75000"/>
                  </a:prstClr>
                </a:solidFill>
              </a:rPr>
              <a:pPr/>
              <a:t>20.05.2017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0B07FD42-8DFB-4D2A-B8E5-0BCB21AE38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07609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32468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solidFill>
                <a:prstClr val="white"/>
              </a:solidFill>
              <a:latin typeface="Arial" panose="020B0604020202020204" pitchFamily="34" charset="0"/>
            </a:endParaRPr>
          </a:p>
        </p:txBody>
      </p:sp>
      <p:sp>
        <p:nvSpPr>
          <p:cNvPr id="13" name="Rectangle 12"/>
          <p:cNvSpPr/>
          <p:nvPr userDrawn="1"/>
        </p:nvSpPr>
        <p:spPr bwMode="auto">
          <a:xfrm rot="10800000">
            <a:off x="0" y="0"/>
            <a:ext cx="9144000" cy="5143500"/>
          </a:xfrm>
          <a:prstGeom prst="rect">
            <a:avLst/>
          </a:prstGeom>
          <a:gradFill flip="none" rotWithShape="1">
            <a:gsLst>
              <a:gs pos="15000">
                <a:srgbClr val="000000">
                  <a:lumMod val="0"/>
                  <a:alpha val="1000"/>
                </a:srgbClr>
              </a:gs>
              <a:gs pos="0">
                <a:schemeClr val="bg1">
                  <a:alpha val="0"/>
                  <a:lumMod val="0"/>
                </a:schemeClr>
              </a:gs>
              <a:gs pos="86000">
                <a:schemeClr val="bg1">
                  <a:lumMod val="0"/>
                  <a:alpha val="34000"/>
                </a:scheme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fontAlgn="base">
              <a:spcBef>
                <a:spcPct val="0"/>
              </a:spcBef>
              <a:spcAft>
                <a:spcPct val="0"/>
              </a:spcAft>
            </a:pPr>
            <a:endParaRPr lang="ru-RU" sz="1013" spc="-38" dirty="0">
              <a:gradFill>
                <a:gsLst>
                  <a:gs pos="0">
                    <a:srgbClr val="FFFFFF"/>
                  </a:gs>
                  <a:gs pos="100000">
                    <a:srgbClr val="FFFFFF"/>
                  </a:gs>
                </a:gsLst>
                <a:lin ang="5400000" scaled="0"/>
              </a:gradFill>
              <a:latin typeface="Arial" panose="020B0604020202020204" pitchFamily="34" charset="0"/>
              <a:ea typeface="Arial Unicode MS" panose="020B0604020202020204" pitchFamily="34" charset="-128"/>
              <a:cs typeface="Arial" panose="020B0604020202020204" pitchFamily="34" charset="0"/>
            </a:endParaRPr>
          </a:p>
        </p:txBody>
      </p:sp>
      <p:pic>
        <p:nvPicPr>
          <p:cNvPr id="1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78543" y="171383"/>
            <a:ext cx="1264628" cy="5745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937032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ext ">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609398"/>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9436" y="1085850"/>
            <a:ext cx="8363938" cy="699166"/>
          </a:xfrm>
        </p:spPr>
        <p:txBody>
          <a:bodyPr/>
          <a:lstStyle>
            <a:lvl1pPr marL="0" indent="0">
              <a:spcBef>
                <a:spcPts val="1500"/>
              </a:spcBef>
              <a:spcAft>
                <a:spcPts val="0"/>
              </a:spcAft>
              <a:buNone/>
              <a:defRPr sz="2600" spc="-100" baseline="0">
                <a:latin typeface="+mn-lt"/>
              </a:defRPr>
            </a:lvl1pPr>
            <a:lvl2pPr marL="0" indent="0">
              <a:spcBef>
                <a:spcPts val="700"/>
              </a:spcBef>
              <a:spcAft>
                <a:spcPts val="0"/>
              </a:spcAft>
              <a:buNone/>
              <a:defRPr sz="1800" spc="0" baseline="0">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11827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89436" y="1085851"/>
            <a:ext cx="8363938" cy="54784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2940983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with veeam.c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89436" y="1085851"/>
            <a:ext cx="8363938" cy="54784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p:txBody>
      </p:sp>
      <p:pic>
        <p:nvPicPr>
          <p:cNvPr id="4" name="Picture 3">
            <a:hlinkClick r:id="rId2"/>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28385" y="4587976"/>
            <a:ext cx="993734" cy="451496"/>
          </a:xfrm>
          <a:prstGeom prst="rect">
            <a:avLst/>
          </a:prstGeom>
        </p:spPr>
      </p:pic>
    </p:spTree>
    <p:extLst>
      <p:ext uri="{BB962C8B-B14F-4D97-AF65-F5344CB8AC3E}">
        <p14:creationId xmlns:p14="http://schemas.microsoft.com/office/powerpoint/2010/main" val="10697107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Green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 y="0"/>
            <a:ext cx="9143999" cy="1923678"/>
          </a:xfrm>
          <a:prstGeom prst="rect">
            <a:avLst/>
          </a:prstGeom>
        </p:spPr>
      </p:pic>
      <p:sp>
        <p:nvSpPr>
          <p:cNvPr id="2" name="Title 1"/>
          <p:cNvSpPr>
            <a:spLocks noGrp="1"/>
          </p:cNvSpPr>
          <p:nvPr>
            <p:ph type="title"/>
          </p:nvPr>
        </p:nvSpPr>
        <p:spPr>
          <a:xfrm>
            <a:off x="389096" y="657141"/>
            <a:ext cx="8363938" cy="60939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9436" y="2171719"/>
            <a:ext cx="8363938" cy="54784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8709085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page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 y="0"/>
            <a:ext cx="3851920" cy="5143500"/>
          </a:xfrm>
          <a:prstGeom prst="rect">
            <a:avLst/>
          </a:prstGeom>
        </p:spPr>
      </p:pic>
      <p:sp>
        <p:nvSpPr>
          <p:cNvPr id="2" name="Title 1"/>
          <p:cNvSpPr>
            <a:spLocks noGrp="1"/>
          </p:cNvSpPr>
          <p:nvPr>
            <p:ph type="title"/>
          </p:nvPr>
        </p:nvSpPr>
        <p:spPr>
          <a:xfrm>
            <a:off x="389437" y="171450"/>
            <a:ext cx="3174452" cy="997196"/>
          </a:xfrm>
        </p:spPr>
        <p:txBody>
          <a:bodyPr/>
          <a:lstStyle>
            <a:lvl1pPr>
              <a:defRPr sz="3600">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385572" y="2081160"/>
            <a:ext cx="3312368" cy="1059264"/>
          </a:xfrm>
        </p:spPr>
        <p:txBody>
          <a:bodyPr/>
          <a:lstStyle>
            <a:lvl1pPr marL="0" indent="0">
              <a:spcBef>
                <a:spcPts val="1500"/>
              </a:spcBef>
              <a:spcAft>
                <a:spcPts val="0"/>
              </a:spcAft>
              <a:buNone/>
              <a:defRPr sz="2600" spc="-100" baseline="0">
                <a:solidFill>
                  <a:schemeClr val="bg1"/>
                </a:solidFill>
                <a:latin typeface="+mn-lt"/>
              </a:defRPr>
            </a:lvl1pPr>
            <a:lvl2pPr marL="0" indent="0">
              <a:spcBef>
                <a:spcPts val="700"/>
              </a:spcBef>
              <a:spcAft>
                <a:spcPts val="0"/>
              </a:spcAft>
              <a:buFont typeface="Arial" panose="020B0604020202020204" pitchFamily="34" charset="0"/>
              <a:buNone/>
              <a:defRPr sz="1800" spc="0" baseline="0">
                <a:solidFill>
                  <a:schemeClr val="bg1"/>
                </a:solidFill>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a:t>Click to edit Master text styles</a:t>
            </a:r>
          </a:p>
          <a:p>
            <a:pPr lvl="1"/>
            <a:r>
              <a:rPr lang="en-US" dirty="0"/>
              <a:t>Second level</a:t>
            </a:r>
          </a:p>
        </p:txBody>
      </p:sp>
      <p:sp>
        <p:nvSpPr>
          <p:cNvPr id="6" name="Text Placeholder 4"/>
          <p:cNvSpPr>
            <a:spLocks noGrp="1"/>
          </p:cNvSpPr>
          <p:nvPr>
            <p:ph type="body" sz="quarter" idx="11"/>
          </p:nvPr>
        </p:nvSpPr>
        <p:spPr>
          <a:xfrm>
            <a:off x="4139952" y="171450"/>
            <a:ext cx="4608512" cy="699166"/>
          </a:xfrm>
        </p:spPr>
        <p:txBody>
          <a:bodyPr/>
          <a:lstStyle>
            <a:lvl1pPr marL="0" indent="0">
              <a:spcBef>
                <a:spcPts val="1500"/>
              </a:spcBef>
              <a:spcAft>
                <a:spcPts val="0"/>
              </a:spcAft>
              <a:buNone/>
              <a:defRPr sz="2600" spc="-100" baseline="0">
                <a:solidFill>
                  <a:schemeClr val="tx1">
                    <a:lumMod val="65000"/>
                    <a:lumOff val="35000"/>
                  </a:schemeClr>
                </a:solidFill>
                <a:latin typeface="+mn-lt"/>
              </a:defRPr>
            </a:lvl1pPr>
            <a:lvl2pPr marL="285753" indent="-285753">
              <a:spcBef>
                <a:spcPts val="700"/>
              </a:spcBef>
              <a:spcAft>
                <a:spcPts val="0"/>
              </a:spcAft>
              <a:buFont typeface="Arial" panose="020B0604020202020204" pitchFamily="34" charset="0"/>
              <a:buChar char="•"/>
              <a:defRPr sz="1800" spc="0" baseline="0">
                <a:solidFill>
                  <a:schemeClr val="tx1">
                    <a:lumMod val="65000"/>
                    <a:lumOff val="35000"/>
                  </a:schemeClr>
                </a:solidFill>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2117550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8670724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White">
    <p:spTree>
      <p:nvGrpSpPr>
        <p:cNvPr id="1" name=""/>
        <p:cNvGrpSpPr/>
        <p:nvPr/>
      </p:nvGrpSpPr>
      <p:grpSpPr>
        <a:xfrm>
          <a:off x="0" y="0"/>
          <a:ext cx="0" cy="0"/>
          <a:chOff x="0" y="0"/>
          <a:chExt cx="0" cy="0"/>
        </a:xfrm>
      </p:grpSpPr>
      <p:sp>
        <p:nvSpPr>
          <p:cNvPr id="2" name="Rectangle 1"/>
          <p:cNvSpPr/>
          <p:nvPr userDrawn="1"/>
        </p:nvSpPr>
        <p:spPr bwMode="auto">
          <a:xfrm>
            <a:off x="0" y="2787774"/>
            <a:ext cx="9144000" cy="235572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76" fontAlgn="base">
              <a:spcBef>
                <a:spcPct val="0"/>
              </a:spcBef>
              <a:spcAft>
                <a:spcPct val="0"/>
              </a:spcAft>
            </a:pPr>
            <a:endParaRPr lang="ru-RU" sz="1800" spc="-50" dirty="0" err="1">
              <a:gradFill>
                <a:gsLst>
                  <a:gs pos="0">
                    <a:srgbClr val="FFFFFF"/>
                  </a:gs>
                  <a:gs pos="100000">
                    <a:srgbClr val="FFFFFF"/>
                  </a:gs>
                </a:gsLst>
                <a:lin ang="5400000" scaled="0"/>
              </a:gradFill>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117852749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Text ">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677108"/>
          </a:xfrm>
        </p:spPr>
        <p:txBody>
          <a:bodyPr/>
          <a:lstStyle>
            <a:lvl1pPr>
              <a:lnSpc>
                <a:spcPct val="100000"/>
              </a:lnSpc>
              <a:defRPr spc="0">
                <a:latin typeface="+mj-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6" y="1085850"/>
            <a:ext cx="8363938" cy="3718148"/>
          </a:xfrm>
        </p:spPr>
        <p:txBody>
          <a:bodyPr>
            <a:noAutofit/>
          </a:bodyPr>
          <a:lstStyle>
            <a:lvl1pPr marL="0" marR="0" indent="0" algn="l" defTabSz="686047" rtl="0" eaLnBrk="1" fontAlgn="auto" latinLnBrk="0" hangingPunct="1">
              <a:lnSpc>
                <a:spcPct val="100000"/>
              </a:lnSpc>
              <a:spcBef>
                <a:spcPts val="0"/>
              </a:spcBef>
              <a:spcAft>
                <a:spcPts val="0"/>
              </a:spcAft>
              <a:buClrTx/>
              <a:buSzPct val="90000"/>
              <a:buFont typeface="Arial" pitchFamily="34" charset="0"/>
              <a:buNone/>
              <a:tabLst/>
              <a:defRPr sz="2400" spc="0" baseline="0">
                <a:latin typeface="+mn-lt"/>
              </a:defRPr>
            </a:lvl1pPr>
            <a:lvl2pPr marL="266700" marR="0" indent="-266700" algn="l" defTabSz="686047" rtl="0" eaLnBrk="1" fontAlgn="auto" latinLnBrk="0" hangingPunct="1">
              <a:lnSpc>
                <a:spcPct val="100000"/>
              </a:lnSpc>
              <a:spcBef>
                <a:spcPts val="0"/>
              </a:spcBef>
              <a:spcAft>
                <a:spcPts val="0"/>
              </a:spcAft>
              <a:buClr>
                <a:srgbClr val="000000">
                  <a:lumMod val="50000"/>
                  <a:lumOff val="50000"/>
                </a:srgbClr>
              </a:buClr>
              <a:buSzPct val="90000"/>
              <a:buFont typeface="Arial" pitchFamily="34" charset="0"/>
              <a:buChar char="•"/>
              <a:tabLst/>
              <a:defRPr sz="2000" spc="0" baseline="0">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marL="0" marR="0" lvl="0" indent="0" algn="l" defTabSz="686047"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rgbClr val="000000">
                    <a:lumMod val="50000"/>
                    <a:lumOff val="50000"/>
                  </a:srgbClr>
                </a:solidFill>
                <a:effectLst/>
                <a:uLnTx/>
                <a:uFillTx/>
                <a:latin typeface="+mn-lt"/>
                <a:ea typeface="+mn-ea"/>
                <a:cs typeface="+mn-cs"/>
              </a:rPr>
              <a:t>Click to edit Master text styles</a:t>
            </a:r>
          </a:p>
          <a:p>
            <a:pPr marL="266700" marR="0" lvl="1" indent="-266700" algn="l" defTabSz="686047" rtl="0" eaLnBrk="1" fontAlgn="auto" latinLnBrk="0" hangingPunct="1">
              <a:lnSpc>
                <a:spcPct val="90000"/>
              </a:lnSpc>
              <a:spcBef>
                <a:spcPct val="20000"/>
              </a:spcBef>
              <a:spcAft>
                <a:spcPts val="0"/>
              </a:spcAft>
              <a:buClr>
                <a:srgbClr val="000000">
                  <a:lumMod val="50000"/>
                  <a:lumOff val="50000"/>
                </a:srgbClr>
              </a:buClr>
              <a:buSzPct val="90000"/>
              <a:buFont typeface="Arial" pitchFamily="34" charset="0"/>
              <a:buChar char="•"/>
              <a:tabLst/>
              <a:defRPr/>
            </a:pPr>
            <a:r>
              <a:rPr kumimoji="0" lang="en-US" sz="2000" b="0" i="0" u="none" strike="noStrike" kern="1200" cap="none" spc="0" normalizeH="0" baseline="0" noProof="0" dirty="0">
                <a:ln>
                  <a:noFill/>
                </a:ln>
                <a:solidFill>
                  <a:srgbClr val="000000">
                    <a:lumMod val="50000"/>
                    <a:lumOff val="50000"/>
                  </a:srgbClr>
                </a:solidFill>
                <a:effectLst/>
                <a:uLnTx/>
                <a:uFillTx/>
                <a:latin typeface="+mn-lt"/>
                <a:ea typeface="+mn-ea"/>
                <a:cs typeface="+mn-cs"/>
              </a:rPr>
              <a:t>Second level</a:t>
            </a:r>
          </a:p>
        </p:txBody>
      </p:sp>
    </p:spTree>
    <p:extLst>
      <p:ext uri="{BB962C8B-B14F-4D97-AF65-F5344CB8AC3E}">
        <p14:creationId xmlns:p14="http://schemas.microsoft.com/office/powerpoint/2010/main" val="3868290379"/>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388938" y="1085849"/>
            <a:ext cx="8364537" cy="3718149"/>
          </a:xfrm>
        </p:spPr>
        <p:txBody>
          <a:bodyPr>
            <a:noAutofit/>
          </a:bodyPr>
          <a:lstStyle>
            <a:lvl1pPr>
              <a:defRPr/>
            </a:lvl1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47618266"/>
      </p:ext>
    </p:extLst>
  </p:cSld>
  <p:clrMapOvr>
    <a:masterClrMapping/>
  </p:clrMapOvr>
  <p:transition>
    <p:fade/>
  </p:transition>
  <p:extLst mod="1">
    <p:ext uri="{DCECCB84-F9BA-43D5-87BE-67443E8EF086}">
      <p15:sldGuideLst xmlns:p15="http://schemas.microsoft.com/office/powerpoint/2012/main">
        <p15:guide id="1" orient="horz" pos="667">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p:nvPr>
        </p:nvSpPr>
        <p:spPr>
          <a:xfrm>
            <a:off x="388938" y="1085849"/>
            <a:ext cx="4111054" cy="3790157"/>
          </a:xfrm>
        </p:spPr>
        <p:txBody>
          <a:bodyPr>
            <a:noAutofit/>
          </a:bodyPr>
          <a:lstStyle/>
          <a:p>
            <a:pPr lvl="0"/>
            <a:r>
              <a:rPr lang="en-US" dirty="0"/>
              <a:t>Click to edit Master text styles</a:t>
            </a:r>
          </a:p>
          <a:p>
            <a:pPr lvl="1"/>
            <a:r>
              <a:rPr lang="en-US" dirty="0"/>
              <a:t>Second level</a:t>
            </a:r>
          </a:p>
        </p:txBody>
      </p:sp>
      <p:sp>
        <p:nvSpPr>
          <p:cNvPr id="7" name="Content Placeholder 6"/>
          <p:cNvSpPr>
            <a:spLocks noGrp="1"/>
          </p:cNvSpPr>
          <p:nvPr>
            <p:ph sz="quarter" idx="11" hasCustomPrompt="1"/>
          </p:nvPr>
        </p:nvSpPr>
        <p:spPr>
          <a:xfrm>
            <a:off x="4644008" y="1085849"/>
            <a:ext cx="4109467" cy="3790157"/>
          </a:xfrm>
        </p:spPr>
        <p:txBody>
          <a:bodyPr>
            <a:noAutofit/>
          </a:bodyPr>
          <a:lstStyle>
            <a:lvl1pPr>
              <a:defRPr/>
            </a:lvl1pPr>
          </a:lstStyle>
          <a:p>
            <a:pPr lvl="0"/>
            <a:r>
              <a:rPr lang="en-US" dirty="0"/>
              <a:t>Click to add an object</a:t>
            </a:r>
          </a:p>
        </p:txBody>
      </p:sp>
    </p:spTree>
    <p:extLst>
      <p:ext uri="{BB962C8B-B14F-4D97-AF65-F5344CB8AC3E}">
        <p14:creationId xmlns:p14="http://schemas.microsoft.com/office/powerpoint/2010/main" val="398258273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with veeam.c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89436" y="1085850"/>
            <a:ext cx="8363938" cy="3430116"/>
          </a:xfrm>
        </p:spPr>
        <p:txBody>
          <a:bodyPr>
            <a:noAutofit/>
          </a:bodyPr>
          <a:lstStyle>
            <a:lvl1pPr>
              <a:lnSpc>
                <a:spcPct val="100000"/>
              </a:lnSpc>
              <a:defRPr/>
            </a:lvl1pPr>
            <a:lvl2pPr>
              <a:lnSpc>
                <a:spcPct val="10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p:txBody>
      </p:sp>
      <p:pic>
        <p:nvPicPr>
          <p:cNvPr id="4" name="Picture 3">
            <a:hlinkClick r:id="rId2"/>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028384" y="4607997"/>
            <a:ext cx="993734" cy="411449"/>
          </a:xfrm>
          <a:prstGeom prst="rect">
            <a:avLst/>
          </a:prstGeom>
        </p:spPr>
      </p:pic>
    </p:spTree>
    <p:extLst>
      <p:ext uri="{BB962C8B-B14F-4D97-AF65-F5344CB8AC3E}">
        <p14:creationId xmlns:p14="http://schemas.microsoft.com/office/powerpoint/2010/main" val="144442952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Green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35" y="0"/>
            <a:ext cx="9143999" cy="1923678"/>
          </a:xfrm>
          <a:prstGeom prst="rect">
            <a:avLst/>
          </a:prstGeom>
        </p:spPr>
      </p:pic>
      <p:sp>
        <p:nvSpPr>
          <p:cNvPr id="2" name="Title 1"/>
          <p:cNvSpPr>
            <a:spLocks noGrp="1"/>
          </p:cNvSpPr>
          <p:nvPr>
            <p:ph type="title"/>
          </p:nvPr>
        </p:nvSpPr>
        <p:spPr>
          <a:xfrm>
            <a:off x="389095" y="657140"/>
            <a:ext cx="8363938" cy="60939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9436" y="2171718"/>
            <a:ext cx="8363938" cy="2632280"/>
          </a:xfrm>
        </p:spPr>
        <p:txBody>
          <a:bodyPr>
            <a:noAutofit/>
          </a:bodyPr>
          <a:lstStyle>
            <a:lvl1pPr>
              <a:lnSpc>
                <a:spcPct val="100000"/>
              </a:lnSpc>
              <a:defRPr/>
            </a:lvl1pPr>
            <a:lvl2pPr>
              <a:lnSpc>
                <a:spcPct val="10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8719939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95249072"/>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81949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384674" y="2156252"/>
            <a:ext cx="8423524" cy="830997"/>
          </a:xfrm>
          <a:prstGeom prst="rect">
            <a:avLst/>
          </a:prstGeom>
        </p:spPr>
        <p:txBody>
          <a:bodyPr/>
          <a:lstStyle>
            <a:lvl1pPr marL="0" indent="0">
              <a:lnSpc>
                <a:spcPct val="100000"/>
              </a:lnSpc>
              <a:spcBef>
                <a:spcPts val="0"/>
              </a:spcBef>
              <a:buNone/>
              <a:defRPr sz="6000" i="0" spc="0" baseline="0">
                <a:solidFill>
                  <a:schemeClr val="bg1"/>
                </a:solidFill>
                <a:latin typeface="Arial" panose="020B0604020202020204" pitchFamily="34" charset="0"/>
                <a:cs typeface="Arial" panose="020B0604020202020204" pitchFamily="34" charset="0"/>
              </a:defRPr>
            </a:lvl1pPr>
          </a:lstStyle>
          <a:p>
            <a:pPr lvl="0"/>
            <a:r>
              <a:rPr lang="en-US" dirty="0"/>
              <a:t>Click to edit title style</a:t>
            </a:r>
          </a:p>
        </p:txBody>
      </p:sp>
    </p:spTree>
    <p:extLst>
      <p:ext uri="{BB962C8B-B14F-4D97-AF65-F5344CB8AC3E}">
        <p14:creationId xmlns:p14="http://schemas.microsoft.com/office/powerpoint/2010/main" val="287230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theme" Target="../theme/theme6.xml"/><Relationship Id="rId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8.xml"/><Relationship Id="rId7"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389437" y="171450"/>
            <a:ext cx="8363938" cy="56784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9437" y="1085851"/>
            <a:ext cx="8363938" cy="124649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25013393"/>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86" r:id="rId3"/>
    <p:sldLayoutId id="2147483692" r:id="rId4"/>
    <p:sldLayoutId id="2147483685" r:id="rId5"/>
    <p:sldLayoutId id="2147483753" r:id="rId6"/>
    <p:sldLayoutId id="2147483755" r:id="rId7"/>
    <p:sldLayoutId id="2147483760" r:id="rId8"/>
  </p:sldLayoutIdLst>
  <p:transition>
    <p:fade/>
  </p:transition>
  <p:txStyles>
    <p:titleStyle>
      <a:lvl1pPr algn="l" defTabSz="686055" rtl="0" eaLnBrk="1" latinLnBrk="0" hangingPunct="1">
        <a:lnSpc>
          <a:spcPct val="90000"/>
        </a:lnSpc>
        <a:spcBef>
          <a:spcPct val="0"/>
        </a:spcBef>
        <a:buNone/>
        <a:defRPr lang="en-US" sz="4100" b="0" kern="1200" cap="none" spc="-75" baseline="0" dirty="0" smtClean="0">
          <a:ln w="3175">
            <a:noFill/>
          </a:ln>
          <a:solidFill>
            <a:schemeClr val="bg1"/>
          </a:solidFill>
          <a:effectLst/>
          <a:latin typeface="+mj-lt"/>
          <a:ea typeface="+mn-ea"/>
          <a:cs typeface="Arial" charset="0"/>
        </a:defRPr>
      </a:lvl1pPr>
    </p:titleStyle>
    <p:bodyStyle>
      <a:lvl1pPr marL="259664" indent="-259664" algn="l" defTabSz="686055" rtl="0" eaLnBrk="1" latinLnBrk="0" hangingPunct="1">
        <a:lnSpc>
          <a:spcPct val="90000"/>
        </a:lnSpc>
        <a:spcBef>
          <a:spcPct val="20000"/>
        </a:spcBef>
        <a:buSzPct val="90000"/>
        <a:buFont typeface="Arial" pitchFamily="34" charset="0"/>
        <a:buChar char="•"/>
        <a:defRPr sz="2400" kern="1200">
          <a:solidFill>
            <a:schemeClr val="bg1"/>
          </a:solidFill>
          <a:latin typeface="+mn-lt"/>
          <a:ea typeface="+mn-ea"/>
          <a:cs typeface="+mn-cs"/>
        </a:defRPr>
      </a:lvl1pPr>
      <a:lvl2pPr marL="472874" indent="-213209" algn="l" defTabSz="686055" rtl="0" eaLnBrk="1" latinLnBrk="0" hangingPunct="1">
        <a:lnSpc>
          <a:spcPct val="90000"/>
        </a:lnSpc>
        <a:spcBef>
          <a:spcPct val="20000"/>
        </a:spcBef>
        <a:buSzPct val="90000"/>
        <a:buFont typeface="Arial" pitchFamily="34" charset="0"/>
        <a:buChar char="•"/>
        <a:tabLst>
          <a:tab pos="472874" algn="l"/>
        </a:tabLst>
        <a:defRPr sz="2100" kern="1200">
          <a:solidFill>
            <a:schemeClr val="bg1"/>
          </a:solidFill>
          <a:latin typeface="+mn-lt"/>
          <a:ea typeface="+mn-ea"/>
          <a:cs typeface="+mn-cs"/>
        </a:defRPr>
      </a:lvl2pPr>
      <a:lvl3pPr marL="686082" indent="-213209" algn="l" defTabSz="686055" rtl="0" eaLnBrk="1" latinLnBrk="0" hangingPunct="1">
        <a:lnSpc>
          <a:spcPct val="90000"/>
        </a:lnSpc>
        <a:spcBef>
          <a:spcPct val="20000"/>
        </a:spcBef>
        <a:buSzPct val="90000"/>
        <a:buFont typeface="Arial" pitchFamily="34" charset="0"/>
        <a:buChar char="•"/>
        <a:defRPr sz="1800" kern="1200">
          <a:solidFill>
            <a:schemeClr val="bg1"/>
          </a:solidFill>
          <a:latin typeface="+mn-lt"/>
          <a:ea typeface="+mn-ea"/>
          <a:cs typeface="+mn-cs"/>
        </a:defRPr>
      </a:lvl3pPr>
      <a:lvl4pPr marL="1112503" indent="-167948" algn="l" defTabSz="686055" rtl="0" eaLnBrk="1" latinLnBrk="0" hangingPunct="1">
        <a:lnSpc>
          <a:spcPct val="90000"/>
        </a:lnSpc>
        <a:spcBef>
          <a:spcPct val="20000"/>
        </a:spcBef>
        <a:buSzPct val="90000"/>
        <a:buFont typeface="Arial" pitchFamily="34" charset="0"/>
        <a:buChar char="•"/>
        <a:tabLst>
          <a:tab pos="686082" algn="l"/>
        </a:tabLst>
        <a:defRPr sz="1500" kern="1200">
          <a:solidFill>
            <a:schemeClr val="bg1"/>
          </a:solidFill>
          <a:latin typeface="+mn-lt"/>
          <a:ea typeface="+mn-ea"/>
          <a:cs typeface="+mn-cs"/>
        </a:defRPr>
      </a:lvl4pPr>
      <a:lvl5pPr marL="1285215" indent="-172712" algn="l" defTabSz="686055"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53" indent="-171514" algn="l" defTabSz="6860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80" indent="-171514" algn="l" defTabSz="6860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708" indent="-171514" algn="l" defTabSz="6860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36" indent="-171514" algn="l" defTabSz="6860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55" rtl="0" eaLnBrk="1" latinLnBrk="0" hangingPunct="1">
        <a:defRPr sz="1400" kern="1200">
          <a:solidFill>
            <a:schemeClr val="tx1"/>
          </a:solidFill>
          <a:latin typeface="+mn-lt"/>
          <a:ea typeface="+mn-ea"/>
          <a:cs typeface="+mn-cs"/>
        </a:defRPr>
      </a:lvl1pPr>
      <a:lvl2pPr marL="343028" algn="l" defTabSz="686055" rtl="0" eaLnBrk="1" latinLnBrk="0" hangingPunct="1">
        <a:defRPr sz="1400" kern="1200">
          <a:solidFill>
            <a:schemeClr val="tx1"/>
          </a:solidFill>
          <a:latin typeface="+mn-lt"/>
          <a:ea typeface="+mn-ea"/>
          <a:cs typeface="+mn-cs"/>
        </a:defRPr>
      </a:lvl2pPr>
      <a:lvl3pPr marL="686055" algn="l" defTabSz="686055" rtl="0" eaLnBrk="1" latinLnBrk="0" hangingPunct="1">
        <a:defRPr sz="1400" kern="1200">
          <a:solidFill>
            <a:schemeClr val="tx1"/>
          </a:solidFill>
          <a:latin typeface="+mn-lt"/>
          <a:ea typeface="+mn-ea"/>
          <a:cs typeface="+mn-cs"/>
        </a:defRPr>
      </a:lvl3pPr>
      <a:lvl4pPr marL="1029083" algn="l" defTabSz="686055" rtl="0" eaLnBrk="1" latinLnBrk="0" hangingPunct="1">
        <a:defRPr sz="1400" kern="1200">
          <a:solidFill>
            <a:schemeClr val="tx1"/>
          </a:solidFill>
          <a:latin typeface="+mn-lt"/>
          <a:ea typeface="+mn-ea"/>
          <a:cs typeface="+mn-cs"/>
        </a:defRPr>
      </a:lvl4pPr>
      <a:lvl5pPr marL="1372111" algn="l" defTabSz="686055" rtl="0" eaLnBrk="1" latinLnBrk="0" hangingPunct="1">
        <a:defRPr sz="1400" kern="1200">
          <a:solidFill>
            <a:schemeClr val="tx1"/>
          </a:solidFill>
          <a:latin typeface="+mn-lt"/>
          <a:ea typeface="+mn-ea"/>
          <a:cs typeface="+mn-cs"/>
        </a:defRPr>
      </a:lvl5pPr>
      <a:lvl6pPr marL="1715140" algn="l" defTabSz="686055" rtl="0" eaLnBrk="1" latinLnBrk="0" hangingPunct="1">
        <a:defRPr sz="1400" kern="1200">
          <a:solidFill>
            <a:schemeClr val="tx1"/>
          </a:solidFill>
          <a:latin typeface="+mn-lt"/>
          <a:ea typeface="+mn-ea"/>
          <a:cs typeface="+mn-cs"/>
        </a:defRPr>
      </a:lvl6pPr>
      <a:lvl7pPr marL="2058166" algn="l" defTabSz="686055" rtl="0" eaLnBrk="1" latinLnBrk="0" hangingPunct="1">
        <a:defRPr sz="1400" kern="1200">
          <a:solidFill>
            <a:schemeClr val="tx1"/>
          </a:solidFill>
          <a:latin typeface="+mn-lt"/>
          <a:ea typeface="+mn-ea"/>
          <a:cs typeface="+mn-cs"/>
        </a:defRPr>
      </a:lvl7pPr>
      <a:lvl8pPr marL="2401194" algn="l" defTabSz="686055" rtl="0" eaLnBrk="1" latinLnBrk="0" hangingPunct="1">
        <a:defRPr sz="1400" kern="1200">
          <a:solidFill>
            <a:schemeClr val="tx1"/>
          </a:solidFill>
          <a:latin typeface="+mn-lt"/>
          <a:ea typeface="+mn-ea"/>
          <a:cs typeface="+mn-cs"/>
        </a:defRPr>
      </a:lvl8pPr>
      <a:lvl9pPr marL="2744222" algn="l" defTabSz="686055"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67710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37" y="1088157"/>
            <a:ext cx="8363937" cy="369332"/>
          </a:xfrm>
          <a:prstGeom prst="rect">
            <a:avLst/>
          </a:prstGeom>
        </p:spPr>
        <p:txBody>
          <a:bodyPr vert="horz" wrap="square" lIns="0" tIns="0" rIns="0" bIns="0" rtlCol="0">
            <a:spAutoFit/>
          </a:bodyPr>
          <a:lstStyle/>
          <a:p>
            <a:pPr lvl="0"/>
            <a:endParaRPr lang="en-US" dirty="0"/>
          </a:p>
        </p:txBody>
      </p:sp>
      <p:sp>
        <p:nvSpPr>
          <p:cNvPr id="15" name="TextBox 14"/>
          <p:cNvSpPr txBox="1"/>
          <p:nvPr userDrawn="1"/>
        </p:nvSpPr>
        <p:spPr>
          <a:xfrm>
            <a:off x="347911" y="4912300"/>
            <a:ext cx="4743286" cy="123111"/>
          </a:xfrm>
          <a:prstGeom prst="rect">
            <a:avLst/>
          </a:prstGeom>
          <a:noFill/>
        </p:spPr>
        <p:txBody>
          <a:bodyPr wrap="none" lIns="0" tIns="0" rIns="0" bIns="0" rtlCol="0">
            <a:spAutoFit/>
          </a:bodyPr>
          <a:lstStyle/>
          <a:p>
            <a:pPr>
              <a:lnSpc>
                <a:spcPct val="100000"/>
              </a:lnSpc>
            </a:pPr>
            <a:r>
              <a:rPr lang="en-US" sz="800" spc="0" dirty="0">
                <a:gradFill>
                  <a:gsLst>
                    <a:gs pos="0">
                      <a:srgbClr val="000000">
                        <a:lumMod val="75000"/>
                        <a:lumOff val="25000"/>
                      </a:srgbClr>
                    </a:gs>
                    <a:gs pos="80000">
                      <a:srgbClr val="000000">
                        <a:lumMod val="65000"/>
                        <a:lumOff val="35000"/>
                      </a:srgbClr>
                    </a:gs>
                  </a:gsLst>
                  <a:lin ang="16200000" scaled="0"/>
                </a:gradFill>
                <a:latin typeface="+mn-lt"/>
              </a:rPr>
              <a:t>© 2016 Veeam Software. All rights reserved. All trademarks are the property of their respective owners. </a:t>
            </a:r>
          </a:p>
        </p:txBody>
      </p:sp>
    </p:spTree>
    <p:extLst>
      <p:ext uri="{BB962C8B-B14F-4D97-AF65-F5344CB8AC3E}">
        <p14:creationId xmlns:p14="http://schemas.microsoft.com/office/powerpoint/2010/main" val="398314956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1" r:id="rId7"/>
    <p:sldLayoutId id="2147483802" r:id="rId8"/>
  </p:sldLayoutIdLst>
  <p:transition>
    <p:fade/>
  </p:transition>
  <p:txStyles>
    <p:titleStyle>
      <a:lvl1pPr algn="l" defTabSz="686047" rtl="0" eaLnBrk="1" latinLnBrk="0" hangingPunct="1">
        <a:lnSpc>
          <a:spcPct val="100000"/>
        </a:lnSpc>
        <a:spcBef>
          <a:spcPct val="0"/>
        </a:spcBef>
        <a:buNone/>
        <a:defRPr lang="en-US" sz="4400" b="0" kern="1200" cap="none" spc="0" baseline="0" dirty="0" smtClean="0">
          <a:ln w="3175">
            <a:noFill/>
          </a:ln>
          <a:solidFill>
            <a:schemeClr val="tx2"/>
          </a:solidFill>
          <a:effectLst/>
          <a:latin typeface="+mj-lt"/>
          <a:ea typeface="+mn-ea"/>
          <a:cs typeface="Arial" charset="0"/>
        </a:defRPr>
      </a:lvl1pPr>
    </p:titleStyle>
    <p:bodyStyle>
      <a:lvl1pPr marL="271463" indent="-271463" algn="l" defTabSz="686047" rtl="0" eaLnBrk="1" latinLnBrk="0" hangingPunct="1">
        <a:lnSpc>
          <a:spcPct val="100000"/>
        </a:lnSpc>
        <a:spcBef>
          <a:spcPts val="0"/>
        </a:spcBef>
        <a:buSzPct val="90000"/>
        <a:buFont typeface="Arial" pitchFamily="34" charset="0"/>
        <a:buChar char="•"/>
        <a:defRPr sz="2400" kern="1200" spc="0" baseline="0">
          <a:solidFill>
            <a:schemeClr val="tx1">
              <a:lumMod val="50000"/>
              <a:lumOff val="50000"/>
            </a:schemeClr>
          </a:solidFill>
          <a:latin typeface="+mn-lt"/>
          <a:ea typeface="+mn-ea"/>
          <a:cs typeface="+mn-cs"/>
        </a:defRPr>
      </a:lvl1pPr>
      <a:lvl2pPr marL="266700" indent="-266700" algn="l" defTabSz="686047"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74" indent="-213207" algn="l" defTabSz="686047"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89" indent="-167946" algn="l" defTabSz="686047" rtl="0" eaLnBrk="1" latinLnBrk="0" hangingPunct="1">
        <a:lnSpc>
          <a:spcPct val="90000"/>
        </a:lnSpc>
        <a:spcBef>
          <a:spcPct val="20000"/>
        </a:spcBef>
        <a:buSzPct val="90000"/>
        <a:buFont typeface="Arial" pitchFamily="34" charset="0"/>
        <a:buChar char="•"/>
        <a:tabLst>
          <a:tab pos="686074"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99" indent="-172710" algn="l" defTabSz="686047"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7" y="171450"/>
            <a:ext cx="8363938" cy="6093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37" y="1088158"/>
            <a:ext cx="8363938" cy="698653"/>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p:txBody>
      </p:sp>
      <p:sp>
        <p:nvSpPr>
          <p:cNvPr id="15" name="TextBox 14"/>
          <p:cNvSpPr txBox="1"/>
          <p:nvPr userDrawn="1"/>
        </p:nvSpPr>
        <p:spPr>
          <a:xfrm>
            <a:off x="4283968" y="4876006"/>
            <a:ext cx="4743286" cy="123111"/>
          </a:xfrm>
          <a:prstGeom prst="rect">
            <a:avLst/>
          </a:prstGeom>
          <a:noFill/>
        </p:spPr>
        <p:txBody>
          <a:bodyPr wrap="none" lIns="0" tIns="0" rIns="0" bIns="0" rtlCol="0">
            <a:spAutoFit/>
          </a:bodyPr>
          <a:lstStyle/>
          <a:p>
            <a:r>
              <a:rPr lang="en-US" sz="800" dirty="0">
                <a:gradFill>
                  <a:gsLst>
                    <a:gs pos="0">
                      <a:srgbClr val="000000">
                        <a:lumMod val="75000"/>
                        <a:lumOff val="25000"/>
                      </a:srgbClr>
                    </a:gs>
                    <a:gs pos="80000">
                      <a:srgbClr val="000000">
                        <a:lumMod val="65000"/>
                        <a:lumOff val="35000"/>
                      </a:srgbClr>
                    </a:gs>
                  </a:gsLst>
                  <a:lin ang="16200000" scaled="0"/>
                </a:gradFill>
                <a:latin typeface="+mn-lt"/>
              </a:rPr>
              <a:t>© 2015 </a:t>
            </a:r>
            <a:r>
              <a:rPr lang="en-US" sz="800" dirty="0" err="1">
                <a:gradFill>
                  <a:gsLst>
                    <a:gs pos="0">
                      <a:srgbClr val="000000">
                        <a:lumMod val="75000"/>
                        <a:lumOff val="25000"/>
                      </a:srgbClr>
                    </a:gs>
                    <a:gs pos="80000">
                      <a:srgbClr val="000000">
                        <a:lumMod val="65000"/>
                        <a:lumOff val="35000"/>
                      </a:srgbClr>
                    </a:gs>
                  </a:gsLst>
                  <a:lin ang="16200000" scaled="0"/>
                </a:gradFill>
                <a:latin typeface="+mn-lt"/>
              </a:rPr>
              <a:t>Veeam</a:t>
            </a:r>
            <a:r>
              <a:rPr lang="en-US" sz="800" dirty="0">
                <a:gradFill>
                  <a:gsLst>
                    <a:gs pos="0">
                      <a:srgbClr val="000000">
                        <a:lumMod val="75000"/>
                        <a:lumOff val="25000"/>
                      </a:srgbClr>
                    </a:gs>
                    <a:gs pos="80000">
                      <a:srgbClr val="000000">
                        <a:lumMod val="65000"/>
                        <a:lumOff val="35000"/>
                      </a:srgbClr>
                    </a:gs>
                  </a:gsLst>
                  <a:lin ang="16200000" scaled="0"/>
                </a:gradFill>
                <a:latin typeface="+mn-lt"/>
              </a:rPr>
              <a:t> Software. All rights reserved. All trademarks are the property of their respective owners. </a:t>
            </a:r>
          </a:p>
        </p:txBody>
      </p:sp>
    </p:spTree>
    <p:extLst>
      <p:ext uri="{BB962C8B-B14F-4D97-AF65-F5344CB8AC3E}">
        <p14:creationId xmlns:p14="http://schemas.microsoft.com/office/powerpoint/2010/main" val="2519816009"/>
      </p:ext>
    </p:extLst>
  </p:cSld>
  <p:clrMap bg1="lt1" tx1="dk1" bg2="lt2" tx2="dk2" accent1="accent1" accent2="accent2" accent3="accent3" accent4="accent4" accent5="accent5" accent6="accent6" hlink="hlink" folHlink="folHlink"/>
  <p:sldLayoutIdLst>
    <p:sldLayoutId id="2147483680" r:id="rId1"/>
  </p:sldLayoutIdLst>
  <p:transition>
    <p:fade/>
  </p:transition>
  <p:txStyles>
    <p:titleStyle>
      <a:lvl1pPr algn="l" defTabSz="686055" rtl="0" eaLnBrk="1" latinLnBrk="0" hangingPunct="1">
        <a:lnSpc>
          <a:spcPct val="90000"/>
        </a:lnSpc>
        <a:spcBef>
          <a:spcPct val="0"/>
        </a:spcBef>
        <a:buNone/>
        <a:defRPr lang="en-US" sz="4400" b="0" kern="1200" cap="none" spc="-100" baseline="0" dirty="0" smtClean="0">
          <a:ln w="3175">
            <a:noFill/>
          </a:ln>
          <a:solidFill>
            <a:schemeClr val="tx2"/>
          </a:solidFill>
          <a:effectLst/>
          <a:latin typeface="+mj-lt"/>
          <a:ea typeface="+mn-ea"/>
          <a:cs typeface="Arial" charset="0"/>
        </a:defRPr>
      </a:lvl1pPr>
    </p:titleStyle>
    <p:bodyStyle>
      <a:lvl1pPr marL="0" indent="0" algn="l" defTabSz="686055" rtl="0" eaLnBrk="1" latinLnBrk="0" hangingPunct="1">
        <a:lnSpc>
          <a:spcPct val="90000"/>
        </a:lnSpc>
        <a:spcBef>
          <a:spcPct val="20000"/>
        </a:spcBef>
        <a:buSzPct val="90000"/>
        <a:buFont typeface="Arial" pitchFamily="34" charset="0"/>
        <a:buNone/>
        <a:defRPr sz="2600" kern="1200" spc="-10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1pPr>
      <a:lvl2pPr marL="342905" indent="-342905" algn="l" defTabSz="686055" rtl="0" eaLnBrk="1" latinLnBrk="0" hangingPunct="1">
        <a:lnSpc>
          <a:spcPct val="90000"/>
        </a:lnSpc>
        <a:spcBef>
          <a:spcPct val="20000"/>
        </a:spcBef>
        <a:buClr>
          <a:schemeClr val="tx1">
            <a:lumMod val="50000"/>
            <a:lumOff val="50000"/>
          </a:schemeClr>
        </a:buClr>
        <a:buSzPct val="90000"/>
        <a:buFont typeface="Arial" pitchFamily="34" charset="0"/>
        <a:buChar char="•"/>
        <a:tabLst/>
        <a:defRPr sz="20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2pPr>
      <a:lvl3pPr marL="686082" indent="-213209" algn="l" defTabSz="686055"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503" indent="-167948" algn="l" defTabSz="686055" rtl="0" eaLnBrk="1" latinLnBrk="0" hangingPunct="1">
        <a:lnSpc>
          <a:spcPct val="90000"/>
        </a:lnSpc>
        <a:spcBef>
          <a:spcPct val="20000"/>
        </a:spcBef>
        <a:buSzPct val="90000"/>
        <a:buFont typeface="Arial" pitchFamily="34" charset="0"/>
        <a:buChar char="•"/>
        <a:tabLst>
          <a:tab pos="686082"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215" indent="-172712" algn="l" defTabSz="686055"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53" indent="-171514" algn="l" defTabSz="6860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80" indent="-171514" algn="l" defTabSz="6860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708" indent="-171514" algn="l" defTabSz="6860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36" indent="-171514" algn="l" defTabSz="6860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55" rtl="0" eaLnBrk="1" latinLnBrk="0" hangingPunct="1">
        <a:defRPr sz="1400" kern="1200">
          <a:solidFill>
            <a:schemeClr val="tx1"/>
          </a:solidFill>
          <a:latin typeface="+mn-lt"/>
          <a:ea typeface="+mn-ea"/>
          <a:cs typeface="+mn-cs"/>
        </a:defRPr>
      </a:lvl1pPr>
      <a:lvl2pPr marL="343028" algn="l" defTabSz="686055" rtl="0" eaLnBrk="1" latinLnBrk="0" hangingPunct="1">
        <a:defRPr sz="1400" kern="1200">
          <a:solidFill>
            <a:schemeClr val="tx1"/>
          </a:solidFill>
          <a:latin typeface="+mn-lt"/>
          <a:ea typeface="+mn-ea"/>
          <a:cs typeface="+mn-cs"/>
        </a:defRPr>
      </a:lvl2pPr>
      <a:lvl3pPr marL="686055" algn="l" defTabSz="686055" rtl="0" eaLnBrk="1" latinLnBrk="0" hangingPunct="1">
        <a:defRPr sz="1400" kern="1200">
          <a:solidFill>
            <a:schemeClr val="tx1"/>
          </a:solidFill>
          <a:latin typeface="+mn-lt"/>
          <a:ea typeface="+mn-ea"/>
          <a:cs typeface="+mn-cs"/>
        </a:defRPr>
      </a:lvl3pPr>
      <a:lvl4pPr marL="1029083" algn="l" defTabSz="686055" rtl="0" eaLnBrk="1" latinLnBrk="0" hangingPunct="1">
        <a:defRPr sz="1400" kern="1200">
          <a:solidFill>
            <a:schemeClr val="tx1"/>
          </a:solidFill>
          <a:latin typeface="+mn-lt"/>
          <a:ea typeface="+mn-ea"/>
          <a:cs typeface="+mn-cs"/>
        </a:defRPr>
      </a:lvl4pPr>
      <a:lvl5pPr marL="1372111" algn="l" defTabSz="686055" rtl="0" eaLnBrk="1" latinLnBrk="0" hangingPunct="1">
        <a:defRPr sz="1400" kern="1200">
          <a:solidFill>
            <a:schemeClr val="tx1"/>
          </a:solidFill>
          <a:latin typeface="+mn-lt"/>
          <a:ea typeface="+mn-ea"/>
          <a:cs typeface="+mn-cs"/>
        </a:defRPr>
      </a:lvl5pPr>
      <a:lvl6pPr marL="1715140" algn="l" defTabSz="686055" rtl="0" eaLnBrk="1" latinLnBrk="0" hangingPunct="1">
        <a:defRPr sz="1400" kern="1200">
          <a:solidFill>
            <a:schemeClr val="tx1"/>
          </a:solidFill>
          <a:latin typeface="+mn-lt"/>
          <a:ea typeface="+mn-ea"/>
          <a:cs typeface="+mn-cs"/>
        </a:defRPr>
      </a:lvl6pPr>
      <a:lvl7pPr marL="2058166" algn="l" defTabSz="686055" rtl="0" eaLnBrk="1" latinLnBrk="0" hangingPunct="1">
        <a:defRPr sz="1400" kern="1200">
          <a:solidFill>
            <a:schemeClr val="tx1"/>
          </a:solidFill>
          <a:latin typeface="+mn-lt"/>
          <a:ea typeface="+mn-ea"/>
          <a:cs typeface="+mn-cs"/>
        </a:defRPr>
      </a:lvl7pPr>
      <a:lvl8pPr marL="2401194" algn="l" defTabSz="686055" rtl="0" eaLnBrk="1" latinLnBrk="0" hangingPunct="1">
        <a:defRPr sz="1400" kern="1200">
          <a:solidFill>
            <a:schemeClr val="tx1"/>
          </a:solidFill>
          <a:latin typeface="+mn-lt"/>
          <a:ea typeface="+mn-ea"/>
          <a:cs typeface="+mn-cs"/>
        </a:defRPr>
      </a:lvl8pPr>
      <a:lvl9pPr marL="2744222" algn="l" defTabSz="68605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7" y="171450"/>
            <a:ext cx="8363938" cy="6093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37" y="1088158"/>
            <a:ext cx="8363938" cy="547842"/>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p:txBody>
      </p:sp>
      <p:sp>
        <p:nvSpPr>
          <p:cNvPr id="15" name="TextBox 14"/>
          <p:cNvSpPr txBox="1"/>
          <p:nvPr userDrawn="1"/>
        </p:nvSpPr>
        <p:spPr>
          <a:xfrm>
            <a:off x="347911" y="4912300"/>
            <a:ext cx="4743286" cy="123111"/>
          </a:xfrm>
          <a:prstGeom prst="rect">
            <a:avLst/>
          </a:prstGeom>
          <a:noFill/>
        </p:spPr>
        <p:txBody>
          <a:bodyPr wrap="none" lIns="0" tIns="0" rIns="0" bIns="0" rtlCol="0">
            <a:spAutoFit/>
          </a:bodyPr>
          <a:lstStyle/>
          <a:p>
            <a:r>
              <a:rPr lang="en-US" sz="800" dirty="0">
                <a:gradFill>
                  <a:gsLst>
                    <a:gs pos="0">
                      <a:srgbClr val="000000">
                        <a:lumMod val="75000"/>
                        <a:lumOff val="25000"/>
                      </a:srgbClr>
                    </a:gs>
                    <a:gs pos="80000">
                      <a:srgbClr val="000000">
                        <a:lumMod val="65000"/>
                        <a:lumOff val="35000"/>
                      </a:srgbClr>
                    </a:gs>
                  </a:gsLst>
                  <a:lin ang="16200000" scaled="0"/>
                </a:gradFill>
                <a:latin typeface="+mn-lt"/>
              </a:rPr>
              <a:t>© 2015 </a:t>
            </a:r>
            <a:r>
              <a:rPr lang="en-US" sz="800" dirty="0" err="1">
                <a:gradFill>
                  <a:gsLst>
                    <a:gs pos="0">
                      <a:srgbClr val="000000">
                        <a:lumMod val="75000"/>
                        <a:lumOff val="25000"/>
                      </a:srgbClr>
                    </a:gs>
                    <a:gs pos="80000">
                      <a:srgbClr val="000000">
                        <a:lumMod val="65000"/>
                        <a:lumOff val="35000"/>
                      </a:srgbClr>
                    </a:gs>
                  </a:gsLst>
                  <a:lin ang="16200000" scaled="0"/>
                </a:gradFill>
                <a:latin typeface="+mn-lt"/>
              </a:rPr>
              <a:t>Veeam</a:t>
            </a:r>
            <a:r>
              <a:rPr lang="en-US" sz="800" dirty="0">
                <a:gradFill>
                  <a:gsLst>
                    <a:gs pos="0">
                      <a:srgbClr val="000000">
                        <a:lumMod val="75000"/>
                        <a:lumOff val="25000"/>
                      </a:srgbClr>
                    </a:gs>
                    <a:gs pos="80000">
                      <a:srgbClr val="000000">
                        <a:lumMod val="65000"/>
                        <a:lumOff val="35000"/>
                      </a:srgbClr>
                    </a:gs>
                  </a:gsLst>
                  <a:lin ang="16200000" scaled="0"/>
                </a:gradFill>
                <a:latin typeface="+mn-lt"/>
              </a:rPr>
              <a:t> Software. All rights reserved. All trademarks are the property of their respective owners. </a:t>
            </a:r>
          </a:p>
        </p:txBody>
      </p:sp>
    </p:spTree>
    <p:extLst>
      <p:ext uri="{BB962C8B-B14F-4D97-AF65-F5344CB8AC3E}">
        <p14:creationId xmlns:p14="http://schemas.microsoft.com/office/powerpoint/2010/main" val="3312368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4" r:id="rId3"/>
    <p:sldLayoutId id="2147483693" r:id="rId4"/>
    <p:sldLayoutId id="2147483690" r:id="rId5"/>
    <p:sldLayoutId id="2147483691" r:id="rId6"/>
    <p:sldLayoutId id="2147483754" r:id="rId7"/>
  </p:sldLayoutIdLst>
  <p:transition>
    <p:fade/>
  </p:transition>
  <p:txStyles>
    <p:titleStyle>
      <a:lvl1pPr algn="l" defTabSz="686055" rtl="0" eaLnBrk="1" latinLnBrk="0" hangingPunct="1">
        <a:lnSpc>
          <a:spcPct val="90000"/>
        </a:lnSpc>
        <a:spcBef>
          <a:spcPct val="0"/>
        </a:spcBef>
        <a:buNone/>
        <a:defRPr lang="en-US" sz="4400" b="0" kern="1200" cap="none" spc="-100" baseline="0" dirty="0" smtClean="0">
          <a:ln w="3175">
            <a:noFill/>
          </a:ln>
          <a:solidFill>
            <a:schemeClr val="tx2"/>
          </a:solidFill>
          <a:effectLst/>
          <a:latin typeface="+mj-lt"/>
          <a:ea typeface="+mn-ea"/>
          <a:cs typeface="Arial" charset="0"/>
        </a:defRPr>
      </a:lvl1pPr>
    </p:titleStyle>
    <p:bodyStyle>
      <a:lvl1pPr marL="0" indent="0" algn="l" defTabSz="686055" rtl="0" eaLnBrk="1" latinLnBrk="0" hangingPunct="1">
        <a:lnSpc>
          <a:spcPct val="90000"/>
        </a:lnSpc>
        <a:spcBef>
          <a:spcPct val="20000"/>
        </a:spcBef>
        <a:buSzPct val="90000"/>
        <a:buFont typeface="Arial" pitchFamily="34" charset="0"/>
        <a:buNone/>
        <a:defRPr sz="2000" kern="1200" spc="-10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1pPr>
      <a:lvl2pPr marL="266703" indent="-266703" algn="l" defTabSz="686055" rtl="0" eaLnBrk="1" latinLnBrk="0" hangingPunct="1">
        <a:lnSpc>
          <a:spcPct val="90000"/>
        </a:lnSpc>
        <a:spcBef>
          <a:spcPct val="20000"/>
        </a:spcBef>
        <a:buClr>
          <a:schemeClr val="tx1">
            <a:lumMod val="50000"/>
            <a:lumOff val="50000"/>
          </a:schemeClr>
        </a:buClr>
        <a:buSzPct val="90000"/>
        <a:buFont typeface="Arial" pitchFamily="34" charset="0"/>
        <a:buChar char="•"/>
        <a:tabLst/>
        <a:defRPr sz="16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2pPr>
      <a:lvl3pPr marL="686082" indent="-213209" algn="l" defTabSz="686055"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503" indent="-167948" algn="l" defTabSz="686055" rtl="0" eaLnBrk="1" latinLnBrk="0" hangingPunct="1">
        <a:lnSpc>
          <a:spcPct val="90000"/>
        </a:lnSpc>
        <a:spcBef>
          <a:spcPct val="20000"/>
        </a:spcBef>
        <a:buSzPct val="90000"/>
        <a:buFont typeface="Arial" pitchFamily="34" charset="0"/>
        <a:buChar char="•"/>
        <a:tabLst>
          <a:tab pos="686082"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215" indent="-172712" algn="l" defTabSz="686055"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53" indent="-171514" algn="l" defTabSz="6860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80" indent="-171514" algn="l" defTabSz="6860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708" indent="-171514" algn="l" defTabSz="6860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36" indent="-171514" algn="l" defTabSz="6860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55" rtl="0" eaLnBrk="1" latinLnBrk="0" hangingPunct="1">
        <a:defRPr sz="1400" kern="1200">
          <a:solidFill>
            <a:schemeClr val="tx1"/>
          </a:solidFill>
          <a:latin typeface="+mn-lt"/>
          <a:ea typeface="+mn-ea"/>
          <a:cs typeface="+mn-cs"/>
        </a:defRPr>
      </a:lvl1pPr>
      <a:lvl2pPr marL="343028" algn="l" defTabSz="686055" rtl="0" eaLnBrk="1" latinLnBrk="0" hangingPunct="1">
        <a:defRPr sz="1400" kern="1200">
          <a:solidFill>
            <a:schemeClr val="tx1"/>
          </a:solidFill>
          <a:latin typeface="+mn-lt"/>
          <a:ea typeface="+mn-ea"/>
          <a:cs typeface="+mn-cs"/>
        </a:defRPr>
      </a:lvl2pPr>
      <a:lvl3pPr marL="686055" algn="l" defTabSz="686055" rtl="0" eaLnBrk="1" latinLnBrk="0" hangingPunct="1">
        <a:defRPr sz="1400" kern="1200">
          <a:solidFill>
            <a:schemeClr val="tx1"/>
          </a:solidFill>
          <a:latin typeface="+mn-lt"/>
          <a:ea typeface="+mn-ea"/>
          <a:cs typeface="+mn-cs"/>
        </a:defRPr>
      </a:lvl3pPr>
      <a:lvl4pPr marL="1029083" algn="l" defTabSz="686055" rtl="0" eaLnBrk="1" latinLnBrk="0" hangingPunct="1">
        <a:defRPr sz="1400" kern="1200">
          <a:solidFill>
            <a:schemeClr val="tx1"/>
          </a:solidFill>
          <a:latin typeface="+mn-lt"/>
          <a:ea typeface="+mn-ea"/>
          <a:cs typeface="+mn-cs"/>
        </a:defRPr>
      </a:lvl4pPr>
      <a:lvl5pPr marL="1372111" algn="l" defTabSz="686055" rtl="0" eaLnBrk="1" latinLnBrk="0" hangingPunct="1">
        <a:defRPr sz="1400" kern="1200">
          <a:solidFill>
            <a:schemeClr val="tx1"/>
          </a:solidFill>
          <a:latin typeface="+mn-lt"/>
          <a:ea typeface="+mn-ea"/>
          <a:cs typeface="+mn-cs"/>
        </a:defRPr>
      </a:lvl5pPr>
      <a:lvl6pPr marL="1715140" algn="l" defTabSz="686055" rtl="0" eaLnBrk="1" latinLnBrk="0" hangingPunct="1">
        <a:defRPr sz="1400" kern="1200">
          <a:solidFill>
            <a:schemeClr val="tx1"/>
          </a:solidFill>
          <a:latin typeface="+mn-lt"/>
          <a:ea typeface="+mn-ea"/>
          <a:cs typeface="+mn-cs"/>
        </a:defRPr>
      </a:lvl6pPr>
      <a:lvl7pPr marL="2058166" algn="l" defTabSz="686055" rtl="0" eaLnBrk="1" latinLnBrk="0" hangingPunct="1">
        <a:defRPr sz="1400" kern="1200">
          <a:solidFill>
            <a:schemeClr val="tx1"/>
          </a:solidFill>
          <a:latin typeface="+mn-lt"/>
          <a:ea typeface="+mn-ea"/>
          <a:cs typeface="+mn-cs"/>
        </a:defRPr>
      </a:lvl7pPr>
      <a:lvl8pPr marL="2401194" algn="l" defTabSz="686055" rtl="0" eaLnBrk="1" latinLnBrk="0" hangingPunct="1">
        <a:defRPr sz="1400" kern="1200">
          <a:solidFill>
            <a:schemeClr val="tx1"/>
          </a:solidFill>
          <a:latin typeface="+mn-lt"/>
          <a:ea typeface="+mn-ea"/>
          <a:cs typeface="+mn-cs"/>
        </a:defRPr>
      </a:lvl8pPr>
      <a:lvl9pPr marL="2744222" algn="l" defTabSz="686055"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1" y="217135"/>
            <a:ext cx="8741881" cy="674749"/>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01934" y="891883"/>
            <a:ext cx="8740140" cy="158729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700432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Lst>
  <p:transition>
    <p:fade/>
  </p:transition>
  <p:txStyles>
    <p:titleStyle>
      <a:lvl1pPr algn="l" defTabSz="685644"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060" marR="0" indent="-252060" algn="l" defTabSz="685644" rtl="0" eaLnBrk="1" fontAlgn="auto" latinLnBrk="0" hangingPunct="1">
        <a:lnSpc>
          <a:spcPct val="90000"/>
        </a:lnSpc>
        <a:spcBef>
          <a:spcPct val="20000"/>
        </a:spcBef>
        <a:spcAft>
          <a:spcPts val="0"/>
        </a:spcAft>
        <a:buClrTx/>
        <a:buSzPct val="90000"/>
        <a:buFont typeface="Arial" pitchFamily="34" charset="0"/>
        <a:buChar char="•"/>
        <a:tabLst/>
        <a:defRPr sz="2940" kern="1200" spc="0" baseline="0">
          <a:gradFill>
            <a:gsLst>
              <a:gs pos="1250">
                <a:schemeClr val="tx1"/>
              </a:gs>
              <a:gs pos="100000">
                <a:schemeClr val="tx1"/>
              </a:gs>
            </a:gsLst>
            <a:lin ang="5400000" scaled="0"/>
          </a:gradFill>
          <a:latin typeface="+mj-lt"/>
          <a:ea typeface="+mn-ea"/>
          <a:cs typeface="+mn-cs"/>
        </a:defRPr>
      </a:lvl1pPr>
      <a:lvl2pPr marL="429436" marR="0" indent="-177376" algn="l" defTabSz="685644"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2pPr>
      <a:lvl3pPr marL="588142" marR="0" indent="-168040" algn="l" defTabSz="685644" rtl="0" eaLnBrk="1" fontAlgn="auto" latinLnBrk="0" hangingPunct="1">
        <a:lnSpc>
          <a:spcPct val="90000"/>
        </a:lnSpc>
        <a:spcBef>
          <a:spcPct val="20000"/>
        </a:spcBef>
        <a:spcAft>
          <a:spcPts val="0"/>
        </a:spcAft>
        <a:buClrTx/>
        <a:buSzPct val="90000"/>
        <a:buFont typeface="Arial" pitchFamily="34" charset="0"/>
        <a:buChar char="•"/>
        <a:tabLst/>
        <a:defRPr sz="1470" kern="1200" spc="0" baseline="0">
          <a:gradFill>
            <a:gsLst>
              <a:gs pos="1250">
                <a:schemeClr val="tx1"/>
              </a:gs>
              <a:gs pos="100000">
                <a:schemeClr val="tx1"/>
              </a:gs>
            </a:gsLst>
            <a:lin ang="5400000" scaled="0"/>
          </a:gradFill>
          <a:latin typeface="+mn-lt"/>
          <a:ea typeface="+mn-ea"/>
          <a:cs typeface="+mn-cs"/>
        </a:defRPr>
      </a:lvl3pPr>
      <a:lvl4pPr marL="756182" marR="0" indent="-168040" algn="l" defTabSz="685644" rtl="0" eaLnBrk="1" fontAlgn="auto" latinLnBrk="0" hangingPunct="1">
        <a:lnSpc>
          <a:spcPct val="90000"/>
        </a:lnSpc>
        <a:spcBef>
          <a:spcPct val="20000"/>
        </a:spcBef>
        <a:spcAft>
          <a:spcPts val="0"/>
        </a:spcAft>
        <a:buClrTx/>
        <a:buSzPct val="90000"/>
        <a:buFont typeface="Arial" pitchFamily="34" charset="0"/>
        <a:buChar char="•"/>
        <a:tabLst/>
        <a:defRPr sz="1323" kern="1200" spc="0" baseline="0">
          <a:gradFill>
            <a:gsLst>
              <a:gs pos="1250">
                <a:schemeClr val="tx1"/>
              </a:gs>
              <a:gs pos="100000">
                <a:schemeClr val="tx1"/>
              </a:gs>
            </a:gsLst>
            <a:lin ang="5400000" scaled="0"/>
          </a:gradFill>
          <a:latin typeface="+mn-lt"/>
          <a:ea typeface="+mn-ea"/>
          <a:cs typeface="+mn-cs"/>
        </a:defRPr>
      </a:lvl4pPr>
      <a:lvl5pPr marL="924222" marR="0" indent="-168040" algn="l" defTabSz="685644" rtl="0" eaLnBrk="1" fontAlgn="auto" latinLnBrk="0" hangingPunct="1">
        <a:lnSpc>
          <a:spcPct val="90000"/>
        </a:lnSpc>
        <a:spcBef>
          <a:spcPct val="20000"/>
        </a:spcBef>
        <a:spcAft>
          <a:spcPts val="0"/>
        </a:spcAft>
        <a:buClrTx/>
        <a:buSzPct val="90000"/>
        <a:buFont typeface="Arial" pitchFamily="34" charset="0"/>
        <a:buChar char="•"/>
        <a:tabLst/>
        <a:defRPr sz="1323" kern="1200" spc="0" baseline="0">
          <a:gradFill>
            <a:gsLst>
              <a:gs pos="1250">
                <a:schemeClr val="tx1"/>
              </a:gs>
              <a:gs pos="100000">
                <a:schemeClr val="tx1"/>
              </a:gs>
            </a:gsLst>
            <a:lin ang="5400000" scaled="0"/>
          </a:gradFill>
          <a:latin typeface="+mn-lt"/>
          <a:ea typeface="+mn-ea"/>
          <a:cs typeface="+mn-cs"/>
        </a:defRPr>
      </a:lvl5pPr>
      <a:lvl6pPr marL="1885521" indent="-171412" algn="l" defTabSz="685644" rtl="0" eaLnBrk="1" latinLnBrk="0" hangingPunct="1">
        <a:spcBef>
          <a:spcPct val="20000"/>
        </a:spcBef>
        <a:buFont typeface="Arial" pitchFamily="34" charset="0"/>
        <a:buChar char="•"/>
        <a:defRPr sz="1470" kern="1200">
          <a:solidFill>
            <a:schemeClr val="tx1"/>
          </a:solidFill>
          <a:latin typeface="+mn-lt"/>
          <a:ea typeface="+mn-ea"/>
          <a:cs typeface="+mn-cs"/>
        </a:defRPr>
      </a:lvl6pPr>
      <a:lvl7pPr marL="2228343" indent="-171412" algn="l" defTabSz="685644" rtl="0" eaLnBrk="1" latinLnBrk="0" hangingPunct="1">
        <a:spcBef>
          <a:spcPct val="20000"/>
        </a:spcBef>
        <a:buFont typeface="Arial" pitchFamily="34" charset="0"/>
        <a:buChar char="•"/>
        <a:defRPr sz="1470" kern="1200">
          <a:solidFill>
            <a:schemeClr val="tx1"/>
          </a:solidFill>
          <a:latin typeface="+mn-lt"/>
          <a:ea typeface="+mn-ea"/>
          <a:cs typeface="+mn-cs"/>
        </a:defRPr>
      </a:lvl7pPr>
      <a:lvl8pPr marL="2571165" indent="-171412" algn="l" defTabSz="685644" rtl="0" eaLnBrk="1" latinLnBrk="0" hangingPunct="1">
        <a:spcBef>
          <a:spcPct val="20000"/>
        </a:spcBef>
        <a:buFont typeface="Arial" pitchFamily="34" charset="0"/>
        <a:buChar char="•"/>
        <a:defRPr sz="1470" kern="1200">
          <a:solidFill>
            <a:schemeClr val="tx1"/>
          </a:solidFill>
          <a:latin typeface="+mn-lt"/>
          <a:ea typeface="+mn-ea"/>
          <a:cs typeface="+mn-cs"/>
        </a:defRPr>
      </a:lvl8pPr>
      <a:lvl9pPr marL="2913987" indent="-171412" algn="l" defTabSz="685644" rtl="0" eaLnBrk="1" latinLnBrk="0" hangingPunct="1">
        <a:spcBef>
          <a:spcPct val="20000"/>
        </a:spcBef>
        <a:buFont typeface="Arial" pitchFamily="34" charset="0"/>
        <a:buChar char="•"/>
        <a:defRPr sz="1470" kern="1200">
          <a:solidFill>
            <a:schemeClr val="tx1"/>
          </a:solidFill>
          <a:latin typeface="+mn-lt"/>
          <a:ea typeface="+mn-ea"/>
          <a:cs typeface="+mn-cs"/>
        </a:defRPr>
      </a:lvl9pPr>
    </p:bodyStyle>
    <p:otherStyle>
      <a:defPPr>
        <a:defRPr lang="en-US"/>
      </a:defPPr>
      <a:lvl1pPr marL="0" algn="l" defTabSz="685644" rtl="0" eaLnBrk="1" latinLnBrk="0" hangingPunct="1">
        <a:defRPr sz="1323" kern="1200">
          <a:solidFill>
            <a:schemeClr val="tx1"/>
          </a:solidFill>
          <a:latin typeface="+mn-lt"/>
          <a:ea typeface="+mn-ea"/>
          <a:cs typeface="+mn-cs"/>
        </a:defRPr>
      </a:lvl1pPr>
      <a:lvl2pPr marL="342822" algn="l" defTabSz="685644" rtl="0" eaLnBrk="1" latinLnBrk="0" hangingPunct="1">
        <a:defRPr sz="1323" kern="1200">
          <a:solidFill>
            <a:schemeClr val="tx1"/>
          </a:solidFill>
          <a:latin typeface="+mn-lt"/>
          <a:ea typeface="+mn-ea"/>
          <a:cs typeface="+mn-cs"/>
        </a:defRPr>
      </a:lvl2pPr>
      <a:lvl3pPr marL="685644" algn="l" defTabSz="685644" rtl="0" eaLnBrk="1" latinLnBrk="0" hangingPunct="1">
        <a:defRPr sz="1323" kern="1200">
          <a:solidFill>
            <a:schemeClr val="tx1"/>
          </a:solidFill>
          <a:latin typeface="+mn-lt"/>
          <a:ea typeface="+mn-ea"/>
          <a:cs typeface="+mn-cs"/>
        </a:defRPr>
      </a:lvl3pPr>
      <a:lvl4pPr marL="1028466" algn="l" defTabSz="685644" rtl="0" eaLnBrk="1" latinLnBrk="0" hangingPunct="1">
        <a:defRPr sz="1323" kern="1200">
          <a:solidFill>
            <a:schemeClr val="tx1"/>
          </a:solidFill>
          <a:latin typeface="+mn-lt"/>
          <a:ea typeface="+mn-ea"/>
          <a:cs typeface="+mn-cs"/>
        </a:defRPr>
      </a:lvl4pPr>
      <a:lvl5pPr marL="1371288" algn="l" defTabSz="685644" rtl="0" eaLnBrk="1" latinLnBrk="0" hangingPunct="1">
        <a:defRPr sz="1323" kern="1200">
          <a:solidFill>
            <a:schemeClr val="tx1"/>
          </a:solidFill>
          <a:latin typeface="+mn-lt"/>
          <a:ea typeface="+mn-ea"/>
          <a:cs typeface="+mn-cs"/>
        </a:defRPr>
      </a:lvl5pPr>
      <a:lvl6pPr marL="1714110" algn="l" defTabSz="685644" rtl="0" eaLnBrk="1" latinLnBrk="0" hangingPunct="1">
        <a:defRPr sz="1323" kern="1200">
          <a:solidFill>
            <a:schemeClr val="tx1"/>
          </a:solidFill>
          <a:latin typeface="+mn-lt"/>
          <a:ea typeface="+mn-ea"/>
          <a:cs typeface="+mn-cs"/>
        </a:defRPr>
      </a:lvl6pPr>
      <a:lvl7pPr marL="2056931" algn="l" defTabSz="685644" rtl="0" eaLnBrk="1" latinLnBrk="0" hangingPunct="1">
        <a:defRPr sz="1323" kern="1200">
          <a:solidFill>
            <a:schemeClr val="tx1"/>
          </a:solidFill>
          <a:latin typeface="+mn-lt"/>
          <a:ea typeface="+mn-ea"/>
          <a:cs typeface="+mn-cs"/>
        </a:defRPr>
      </a:lvl7pPr>
      <a:lvl8pPr marL="2399754" algn="l" defTabSz="685644" rtl="0" eaLnBrk="1" latinLnBrk="0" hangingPunct="1">
        <a:defRPr sz="1323" kern="1200">
          <a:solidFill>
            <a:schemeClr val="tx1"/>
          </a:solidFill>
          <a:latin typeface="+mn-lt"/>
          <a:ea typeface="+mn-ea"/>
          <a:cs typeface="+mn-cs"/>
        </a:defRPr>
      </a:lvl8pPr>
      <a:lvl9pPr marL="2742576" algn="l" defTabSz="685644" rtl="0" eaLnBrk="1" latinLnBrk="0" hangingPunct="1">
        <a:defRPr sz="132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41" y="171457"/>
            <a:ext cx="8363938" cy="560795"/>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9437" y="1085851"/>
            <a:ext cx="8363938" cy="1499770"/>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752391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hf sldNum="0" hdr="0" ftr="0" dt="0"/>
  <p:txStyles>
    <p:titleStyle>
      <a:lvl1pPr algn="l" defTabSz="685576" rtl="0" eaLnBrk="1" latinLnBrk="0" hangingPunct="1">
        <a:lnSpc>
          <a:spcPct val="90000"/>
        </a:lnSpc>
        <a:spcBef>
          <a:spcPct val="0"/>
        </a:spcBef>
        <a:buNone/>
        <a:defRPr lang="en-US" sz="4049" b="0" kern="1200" cap="none" spc="-75"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259481" indent="-259481" algn="l" defTabSz="685576" rtl="0" eaLnBrk="1" latinLnBrk="0" hangingPunct="1">
        <a:lnSpc>
          <a:spcPct val="90000"/>
        </a:lnSpc>
        <a:spcBef>
          <a:spcPct val="20000"/>
        </a:spcBef>
        <a:buSzPct val="90000"/>
        <a:buFont typeface="Arial" pitchFamily="34" charset="0"/>
        <a:buChar char="•"/>
        <a:defRPr sz="2399"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472543" indent="-213062" algn="l" defTabSz="685576" rtl="0" eaLnBrk="1" latinLnBrk="0" hangingPunct="1">
        <a:lnSpc>
          <a:spcPct val="90000"/>
        </a:lnSpc>
        <a:spcBef>
          <a:spcPct val="20000"/>
        </a:spcBef>
        <a:buSzPct val="90000"/>
        <a:buFont typeface="Arial" pitchFamily="34" charset="0"/>
        <a:buChar char="•"/>
        <a:tabLst>
          <a:tab pos="472543" algn="l"/>
        </a:tabLst>
        <a:defRPr sz="2099"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685604" indent="-213062" algn="l" defTabSz="685576" rtl="0" eaLnBrk="1" latinLnBrk="0" hangingPunct="1">
        <a:lnSpc>
          <a:spcPct val="90000"/>
        </a:lnSpc>
        <a:spcBef>
          <a:spcPct val="20000"/>
        </a:spcBef>
        <a:buSzPct val="90000"/>
        <a:buFont typeface="Arial" pitchFamily="34" charset="0"/>
        <a:buChar char="•"/>
        <a:defRPr sz="1799"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111724" indent="-167830" algn="l" defTabSz="685576" rtl="0" eaLnBrk="1" latinLnBrk="0" hangingPunct="1">
        <a:lnSpc>
          <a:spcPct val="90000"/>
        </a:lnSpc>
        <a:spcBef>
          <a:spcPct val="20000"/>
        </a:spcBef>
        <a:buSzPct val="90000"/>
        <a:buFont typeface="Arial" pitchFamily="34" charset="0"/>
        <a:buChar char="•"/>
        <a:tabLst>
          <a:tab pos="685604" algn="l"/>
        </a:tabLst>
        <a:defRPr sz="1499"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4315" indent="-172591" algn="l" defTabSz="685576" rtl="0" eaLnBrk="1" latinLnBrk="0" hangingPunct="1">
        <a:lnSpc>
          <a:spcPct val="90000"/>
        </a:lnSpc>
        <a:spcBef>
          <a:spcPct val="20000"/>
        </a:spcBef>
        <a:buSzPct val="90000"/>
        <a:buFont typeface="Arial" pitchFamily="34" charset="0"/>
        <a:buChar char="•"/>
        <a:defRPr sz="1499"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5332" indent="-171394" algn="l" defTabSz="685576"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8120" indent="-171394" algn="l" defTabSz="685576"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908" indent="-171394" algn="l" defTabSz="685576"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695" indent="-171394" algn="l" defTabSz="685576"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576" rtl="0" eaLnBrk="1" latinLnBrk="0" hangingPunct="1">
        <a:defRPr sz="1349" kern="1200">
          <a:solidFill>
            <a:schemeClr val="tx1"/>
          </a:solidFill>
          <a:latin typeface="+mn-lt"/>
          <a:ea typeface="+mn-ea"/>
          <a:cs typeface="+mn-cs"/>
        </a:defRPr>
      </a:lvl1pPr>
      <a:lvl2pPr marL="342788" algn="l" defTabSz="685576" rtl="0" eaLnBrk="1" latinLnBrk="0" hangingPunct="1">
        <a:defRPr sz="1349" kern="1200">
          <a:solidFill>
            <a:schemeClr val="tx1"/>
          </a:solidFill>
          <a:latin typeface="+mn-lt"/>
          <a:ea typeface="+mn-ea"/>
          <a:cs typeface="+mn-cs"/>
        </a:defRPr>
      </a:lvl2pPr>
      <a:lvl3pPr marL="685576" algn="l" defTabSz="685576" rtl="0" eaLnBrk="1" latinLnBrk="0" hangingPunct="1">
        <a:defRPr sz="1349" kern="1200">
          <a:solidFill>
            <a:schemeClr val="tx1"/>
          </a:solidFill>
          <a:latin typeface="+mn-lt"/>
          <a:ea typeface="+mn-ea"/>
          <a:cs typeface="+mn-cs"/>
        </a:defRPr>
      </a:lvl3pPr>
      <a:lvl4pPr marL="1028364" algn="l" defTabSz="685576" rtl="0" eaLnBrk="1" latinLnBrk="0" hangingPunct="1">
        <a:defRPr sz="1349" kern="1200">
          <a:solidFill>
            <a:schemeClr val="tx1"/>
          </a:solidFill>
          <a:latin typeface="+mn-lt"/>
          <a:ea typeface="+mn-ea"/>
          <a:cs typeface="+mn-cs"/>
        </a:defRPr>
      </a:lvl4pPr>
      <a:lvl5pPr marL="1371151" algn="l" defTabSz="685576" rtl="0" eaLnBrk="1" latinLnBrk="0" hangingPunct="1">
        <a:defRPr sz="1349" kern="1200">
          <a:solidFill>
            <a:schemeClr val="tx1"/>
          </a:solidFill>
          <a:latin typeface="+mn-lt"/>
          <a:ea typeface="+mn-ea"/>
          <a:cs typeface="+mn-cs"/>
        </a:defRPr>
      </a:lvl5pPr>
      <a:lvl6pPr marL="1713939" algn="l" defTabSz="685576" rtl="0" eaLnBrk="1" latinLnBrk="0" hangingPunct="1">
        <a:defRPr sz="1349" kern="1200">
          <a:solidFill>
            <a:schemeClr val="tx1"/>
          </a:solidFill>
          <a:latin typeface="+mn-lt"/>
          <a:ea typeface="+mn-ea"/>
          <a:cs typeface="+mn-cs"/>
        </a:defRPr>
      </a:lvl6pPr>
      <a:lvl7pPr marL="2056726" algn="l" defTabSz="685576" rtl="0" eaLnBrk="1" latinLnBrk="0" hangingPunct="1">
        <a:defRPr sz="1349" kern="1200">
          <a:solidFill>
            <a:schemeClr val="tx1"/>
          </a:solidFill>
          <a:latin typeface="+mn-lt"/>
          <a:ea typeface="+mn-ea"/>
          <a:cs typeface="+mn-cs"/>
        </a:defRPr>
      </a:lvl7pPr>
      <a:lvl8pPr marL="2399514" algn="l" defTabSz="685576" rtl="0" eaLnBrk="1" latinLnBrk="0" hangingPunct="1">
        <a:defRPr sz="1349" kern="1200">
          <a:solidFill>
            <a:schemeClr val="tx1"/>
          </a:solidFill>
          <a:latin typeface="+mn-lt"/>
          <a:ea typeface="+mn-ea"/>
          <a:cs typeface="+mn-cs"/>
        </a:defRPr>
      </a:lvl8pPr>
      <a:lvl9pPr marL="2742302" algn="l" defTabSz="685576" rtl="0" eaLnBrk="1" latinLnBrk="0" hangingPunct="1">
        <a:defRPr sz="134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7" y="171451"/>
            <a:ext cx="8363938" cy="4154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39" y="1088159"/>
            <a:ext cx="8363938" cy="698653"/>
          </a:xfrm>
          <a:prstGeom prst="rect">
            <a:avLst/>
          </a:prstGeom>
        </p:spPr>
        <p:txBody>
          <a:bodyPr vert="horz" wrap="square" lIns="0" tIns="0" rIns="0" bIns="0" rtlCol="0">
            <a:spAutoFit/>
          </a:bodyPr>
          <a:lstStyle/>
          <a:p>
            <a:pPr lvl="0"/>
            <a:r>
              <a:rPr lang="en-US" dirty="0"/>
              <a:t>Click to edit Master text styles</a:t>
            </a:r>
          </a:p>
          <a:p>
            <a:pPr lvl="1"/>
            <a:r>
              <a:rPr lang="en-US"/>
              <a:t>Second level</a:t>
            </a:r>
            <a:endParaRPr lang="en-US" dirty="0"/>
          </a:p>
        </p:txBody>
      </p:sp>
      <p:sp>
        <p:nvSpPr>
          <p:cNvPr id="15" name="TextBox 14"/>
          <p:cNvSpPr txBox="1"/>
          <p:nvPr userDrawn="1"/>
        </p:nvSpPr>
        <p:spPr>
          <a:xfrm>
            <a:off x="347911" y="4912302"/>
            <a:ext cx="4743286" cy="123111"/>
          </a:xfrm>
          <a:prstGeom prst="rect">
            <a:avLst/>
          </a:prstGeom>
          <a:noFill/>
        </p:spPr>
        <p:txBody>
          <a:bodyPr wrap="none" lIns="0" tIns="0" rIns="0" bIns="0" rtlCol="0">
            <a:spAutoFit/>
          </a:bodyPr>
          <a:lstStyle/>
          <a:p>
            <a:pPr marL="0" marR="0" lvl="0" indent="0" algn="l" defTabSz="68580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gradFill>
                  <a:gsLst>
                    <a:gs pos="0">
                      <a:srgbClr val="000000">
                        <a:lumMod val="75000"/>
                        <a:lumOff val="25000"/>
                      </a:srgbClr>
                    </a:gs>
                    <a:gs pos="80000">
                      <a:srgbClr val="000000">
                        <a:lumMod val="65000"/>
                        <a:lumOff val="35000"/>
                      </a:srgbClr>
                    </a:gs>
                  </a:gsLst>
                  <a:lin ang="16200000" scaled="0"/>
                </a:gradFill>
                <a:effectLst/>
                <a:uLnTx/>
                <a:uFillTx/>
                <a:latin typeface="Arial"/>
                <a:ea typeface="+mn-ea"/>
                <a:cs typeface="+mn-cs"/>
              </a:rPr>
              <a:t>© 2014 </a:t>
            </a:r>
            <a:r>
              <a:rPr kumimoji="0" lang="en-US" sz="800" b="0" i="0" u="none" strike="noStrike" kern="1200" cap="none" spc="0" normalizeH="0" baseline="0" noProof="0" dirty="0" err="1">
                <a:ln>
                  <a:noFill/>
                </a:ln>
                <a:gradFill>
                  <a:gsLst>
                    <a:gs pos="0">
                      <a:srgbClr val="000000">
                        <a:lumMod val="75000"/>
                        <a:lumOff val="25000"/>
                      </a:srgbClr>
                    </a:gs>
                    <a:gs pos="80000">
                      <a:srgbClr val="000000">
                        <a:lumMod val="65000"/>
                        <a:lumOff val="35000"/>
                      </a:srgbClr>
                    </a:gs>
                  </a:gsLst>
                  <a:lin ang="16200000" scaled="0"/>
                </a:gradFill>
                <a:effectLst/>
                <a:uLnTx/>
                <a:uFillTx/>
                <a:latin typeface="Arial"/>
                <a:ea typeface="+mn-ea"/>
                <a:cs typeface="+mn-cs"/>
              </a:rPr>
              <a:t>Veeam</a:t>
            </a:r>
            <a:r>
              <a:rPr kumimoji="0" lang="en-US" sz="800" b="0" i="0" u="none" strike="noStrike" kern="1200" cap="none" spc="0" normalizeH="0" baseline="0" noProof="0" dirty="0">
                <a:ln>
                  <a:noFill/>
                </a:ln>
                <a:gradFill>
                  <a:gsLst>
                    <a:gs pos="0">
                      <a:srgbClr val="000000">
                        <a:lumMod val="75000"/>
                        <a:lumOff val="25000"/>
                      </a:srgbClr>
                    </a:gs>
                    <a:gs pos="80000">
                      <a:srgbClr val="000000">
                        <a:lumMod val="65000"/>
                        <a:lumOff val="35000"/>
                      </a:srgbClr>
                    </a:gs>
                  </a:gsLst>
                  <a:lin ang="16200000" scaled="0"/>
                </a:gradFill>
                <a:effectLst/>
                <a:uLnTx/>
                <a:uFillTx/>
                <a:latin typeface="Arial"/>
                <a:ea typeface="+mn-ea"/>
                <a:cs typeface="+mn-cs"/>
              </a:rPr>
              <a:t> Software. All rights reserved. All trademarks are the property of their respective owners. </a:t>
            </a:r>
          </a:p>
        </p:txBody>
      </p:sp>
      <p:sp>
        <p:nvSpPr>
          <p:cNvPr id="5" name="Rectangle 4"/>
          <p:cNvSpPr/>
          <p:nvPr userDrawn="1"/>
        </p:nvSpPr>
        <p:spPr bwMode="auto">
          <a:xfrm>
            <a:off x="1" y="4646538"/>
            <a:ext cx="6756763" cy="46358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87"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Arial"/>
              <a:ea typeface="Segoe UI" pitchFamily="34" charset="0"/>
              <a:cs typeface="Segoe UI" pitchFamily="34" charset="0"/>
            </a:endParaRPr>
          </a:p>
        </p:txBody>
      </p:sp>
    </p:spTree>
    <p:extLst>
      <p:ext uri="{BB962C8B-B14F-4D97-AF65-F5344CB8AC3E}">
        <p14:creationId xmlns:p14="http://schemas.microsoft.com/office/powerpoint/2010/main" val="259272195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transition>
    <p:fade/>
  </p:transition>
  <p:txStyles>
    <p:titleStyle>
      <a:lvl1pPr algn="l" defTabSz="686039" rtl="0" eaLnBrk="1" latinLnBrk="0" hangingPunct="1">
        <a:lnSpc>
          <a:spcPct val="90000"/>
        </a:lnSpc>
        <a:spcBef>
          <a:spcPct val="0"/>
        </a:spcBef>
        <a:buNone/>
        <a:defRPr lang="en-US" sz="3000" b="0" kern="1200" cap="none" spc="-100" baseline="0" dirty="0" smtClean="0">
          <a:ln w="3175">
            <a:noFill/>
          </a:ln>
          <a:solidFill>
            <a:schemeClr val="tx2"/>
          </a:solidFill>
          <a:effectLst/>
          <a:latin typeface="+mj-lt"/>
          <a:ea typeface="+mn-ea"/>
          <a:cs typeface="Arial" charset="0"/>
        </a:defRPr>
      </a:lvl1pPr>
    </p:titleStyle>
    <p:bodyStyle>
      <a:lvl1pPr marL="0" indent="0" algn="l" defTabSz="686039" rtl="0" eaLnBrk="1" latinLnBrk="0" hangingPunct="1">
        <a:lnSpc>
          <a:spcPct val="90000"/>
        </a:lnSpc>
        <a:spcBef>
          <a:spcPct val="20000"/>
        </a:spcBef>
        <a:buSzPct val="90000"/>
        <a:buFont typeface="Arial" pitchFamily="34" charset="0"/>
        <a:buNone/>
        <a:defRPr sz="2600" kern="1200" spc="-10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1pPr>
      <a:lvl2pPr marL="266696" indent="-266696" algn="l" defTabSz="686039" rtl="0" eaLnBrk="1" latinLnBrk="0" hangingPunct="1">
        <a:lnSpc>
          <a:spcPct val="90000"/>
        </a:lnSpc>
        <a:spcBef>
          <a:spcPct val="20000"/>
        </a:spcBef>
        <a:buClr>
          <a:schemeClr val="tx1">
            <a:lumMod val="50000"/>
            <a:lumOff val="50000"/>
          </a:schemeClr>
        </a:buClr>
        <a:buSzPct val="90000"/>
        <a:buFont typeface="Arial" pitchFamily="34" charset="0"/>
        <a:buChar char="–"/>
        <a:tabLst/>
        <a:defRPr sz="20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2pPr>
      <a:lvl3pPr marL="686066" indent="-213205" algn="l" defTabSz="686039"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76" indent="-167944" algn="l" defTabSz="686039" rtl="0" eaLnBrk="1" latinLnBrk="0" hangingPunct="1">
        <a:lnSpc>
          <a:spcPct val="90000"/>
        </a:lnSpc>
        <a:spcBef>
          <a:spcPct val="20000"/>
        </a:spcBef>
        <a:buSzPct val="90000"/>
        <a:buFont typeface="Arial" pitchFamily="34" charset="0"/>
        <a:buChar char="•"/>
        <a:tabLst>
          <a:tab pos="686066"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83" indent="-172708" algn="l" defTabSz="686039"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05" indent="-171510" algn="l" defTabSz="68603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24" indent="-171510" algn="l" defTabSz="68603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44" indent="-171510" algn="l" defTabSz="68603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64" indent="-171510" algn="l" defTabSz="68603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9" rtl="0" eaLnBrk="1" latinLnBrk="0" hangingPunct="1">
        <a:defRPr sz="1400" kern="1200">
          <a:solidFill>
            <a:schemeClr val="tx1"/>
          </a:solidFill>
          <a:latin typeface="+mn-lt"/>
          <a:ea typeface="+mn-ea"/>
          <a:cs typeface="+mn-cs"/>
        </a:defRPr>
      </a:lvl1pPr>
      <a:lvl2pPr marL="343020" algn="l" defTabSz="686039" rtl="0" eaLnBrk="1" latinLnBrk="0" hangingPunct="1">
        <a:defRPr sz="1400" kern="1200">
          <a:solidFill>
            <a:schemeClr val="tx1"/>
          </a:solidFill>
          <a:latin typeface="+mn-lt"/>
          <a:ea typeface="+mn-ea"/>
          <a:cs typeface="+mn-cs"/>
        </a:defRPr>
      </a:lvl2pPr>
      <a:lvl3pPr marL="686039" algn="l" defTabSz="686039" rtl="0" eaLnBrk="1" latinLnBrk="0" hangingPunct="1">
        <a:defRPr sz="1400" kern="1200">
          <a:solidFill>
            <a:schemeClr val="tx1"/>
          </a:solidFill>
          <a:latin typeface="+mn-lt"/>
          <a:ea typeface="+mn-ea"/>
          <a:cs typeface="+mn-cs"/>
        </a:defRPr>
      </a:lvl3pPr>
      <a:lvl4pPr marL="1029057" algn="l" defTabSz="686039" rtl="0" eaLnBrk="1" latinLnBrk="0" hangingPunct="1">
        <a:defRPr sz="1400" kern="1200">
          <a:solidFill>
            <a:schemeClr val="tx1"/>
          </a:solidFill>
          <a:latin typeface="+mn-lt"/>
          <a:ea typeface="+mn-ea"/>
          <a:cs typeface="+mn-cs"/>
        </a:defRPr>
      </a:lvl4pPr>
      <a:lvl5pPr marL="1372077" algn="l" defTabSz="686039" rtl="0" eaLnBrk="1" latinLnBrk="0" hangingPunct="1">
        <a:defRPr sz="1400" kern="1200">
          <a:solidFill>
            <a:schemeClr val="tx1"/>
          </a:solidFill>
          <a:latin typeface="+mn-lt"/>
          <a:ea typeface="+mn-ea"/>
          <a:cs typeface="+mn-cs"/>
        </a:defRPr>
      </a:lvl5pPr>
      <a:lvl6pPr marL="1715096" algn="l" defTabSz="686039" rtl="0" eaLnBrk="1" latinLnBrk="0" hangingPunct="1">
        <a:defRPr sz="1400" kern="1200">
          <a:solidFill>
            <a:schemeClr val="tx1"/>
          </a:solidFill>
          <a:latin typeface="+mn-lt"/>
          <a:ea typeface="+mn-ea"/>
          <a:cs typeface="+mn-cs"/>
        </a:defRPr>
      </a:lvl6pPr>
      <a:lvl7pPr marL="2058115" algn="l" defTabSz="686039" rtl="0" eaLnBrk="1" latinLnBrk="0" hangingPunct="1">
        <a:defRPr sz="1400" kern="1200">
          <a:solidFill>
            <a:schemeClr val="tx1"/>
          </a:solidFill>
          <a:latin typeface="+mn-lt"/>
          <a:ea typeface="+mn-ea"/>
          <a:cs typeface="+mn-cs"/>
        </a:defRPr>
      </a:lvl7pPr>
      <a:lvl8pPr marL="2401134" algn="l" defTabSz="686039" rtl="0" eaLnBrk="1" latinLnBrk="0" hangingPunct="1">
        <a:defRPr sz="1400" kern="1200">
          <a:solidFill>
            <a:schemeClr val="tx1"/>
          </a:solidFill>
          <a:latin typeface="+mn-lt"/>
          <a:ea typeface="+mn-ea"/>
          <a:cs typeface="+mn-cs"/>
        </a:defRPr>
      </a:lvl8pPr>
      <a:lvl9pPr marL="2744155" algn="l" defTabSz="686039"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7" y="171451"/>
            <a:ext cx="8363938" cy="67710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39" y="1088158"/>
            <a:ext cx="8363938" cy="369332"/>
          </a:xfrm>
          <a:prstGeom prst="rect">
            <a:avLst/>
          </a:prstGeom>
        </p:spPr>
        <p:txBody>
          <a:bodyPr vert="horz" wrap="square" lIns="0" tIns="0" rIns="0" bIns="0" rtlCol="0">
            <a:spAutoFit/>
          </a:bodyPr>
          <a:lstStyle/>
          <a:p>
            <a:pPr lvl="0"/>
            <a:endParaRPr lang="en-US" dirty="0"/>
          </a:p>
        </p:txBody>
      </p:sp>
      <p:sp>
        <p:nvSpPr>
          <p:cNvPr id="15" name="TextBox 14"/>
          <p:cNvSpPr txBox="1"/>
          <p:nvPr userDrawn="1"/>
        </p:nvSpPr>
        <p:spPr>
          <a:xfrm>
            <a:off x="347911" y="4912302"/>
            <a:ext cx="4743286" cy="123111"/>
          </a:xfrm>
          <a:prstGeom prst="rect">
            <a:avLst/>
          </a:prstGeom>
          <a:noFill/>
        </p:spPr>
        <p:txBody>
          <a:bodyPr wrap="none" lIns="0" tIns="0" rIns="0" bIns="0" rtlCol="0">
            <a:spAutoFit/>
          </a:bodyPr>
          <a:lstStyle/>
          <a:p>
            <a:r>
              <a:rPr lang="en-US" sz="800" dirty="0">
                <a:gradFill>
                  <a:gsLst>
                    <a:gs pos="0">
                      <a:srgbClr val="000000">
                        <a:lumMod val="75000"/>
                        <a:lumOff val="25000"/>
                      </a:srgbClr>
                    </a:gs>
                    <a:gs pos="80000">
                      <a:srgbClr val="000000">
                        <a:lumMod val="65000"/>
                        <a:lumOff val="35000"/>
                      </a:srgbClr>
                    </a:gs>
                  </a:gsLst>
                  <a:lin ang="16200000" scaled="0"/>
                </a:gradFill>
              </a:rPr>
              <a:t>© 2016 Veeam Software. All rights reserved. All trademarks are the property of their respective owners. </a:t>
            </a:r>
          </a:p>
        </p:txBody>
      </p:sp>
    </p:spTree>
    <p:extLst>
      <p:ext uri="{BB962C8B-B14F-4D97-AF65-F5344CB8AC3E}">
        <p14:creationId xmlns:p14="http://schemas.microsoft.com/office/powerpoint/2010/main" val="93724834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p:transition>
    <p:fade/>
  </p:transition>
  <p:txStyles>
    <p:titleStyle>
      <a:lvl1pPr algn="l" defTabSz="686039" rtl="0" eaLnBrk="1" latinLnBrk="0" hangingPunct="1">
        <a:lnSpc>
          <a:spcPct val="100000"/>
        </a:lnSpc>
        <a:spcBef>
          <a:spcPct val="0"/>
        </a:spcBef>
        <a:buNone/>
        <a:defRPr lang="en-US" sz="4400" b="0" kern="1200" cap="none" spc="0" baseline="0" dirty="0" smtClean="0">
          <a:ln w="3175">
            <a:noFill/>
          </a:ln>
          <a:solidFill>
            <a:schemeClr val="tx2"/>
          </a:solidFill>
          <a:effectLst/>
          <a:latin typeface="+mj-lt"/>
          <a:ea typeface="+mn-ea"/>
          <a:cs typeface="Arial" charset="0"/>
        </a:defRPr>
      </a:lvl1pPr>
    </p:titleStyle>
    <p:bodyStyle>
      <a:lvl1pPr marL="271460" indent="-271460" algn="l" defTabSz="686039" rtl="0" eaLnBrk="1" latinLnBrk="0" hangingPunct="1">
        <a:lnSpc>
          <a:spcPct val="100000"/>
        </a:lnSpc>
        <a:spcBef>
          <a:spcPts val="0"/>
        </a:spcBef>
        <a:buSzPct val="90000"/>
        <a:buFont typeface="Arial" pitchFamily="34" charset="0"/>
        <a:buChar char="•"/>
        <a:defRPr sz="2400" kern="1200" spc="0" baseline="0">
          <a:solidFill>
            <a:schemeClr val="tx1">
              <a:lumMod val="50000"/>
              <a:lumOff val="50000"/>
            </a:schemeClr>
          </a:solidFill>
          <a:latin typeface="+mn-lt"/>
          <a:ea typeface="+mn-ea"/>
          <a:cs typeface="+mn-cs"/>
        </a:defRPr>
      </a:lvl1pPr>
      <a:lvl2pPr marL="266696" indent="-266696" algn="l" defTabSz="686039"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66" indent="-213205" algn="l" defTabSz="686039"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76" indent="-167944" algn="l" defTabSz="686039" rtl="0" eaLnBrk="1" latinLnBrk="0" hangingPunct="1">
        <a:lnSpc>
          <a:spcPct val="90000"/>
        </a:lnSpc>
        <a:spcBef>
          <a:spcPct val="20000"/>
        </a:spcBef>
        <a:buSzPct val="90000"/>
        <a:buFont typeface="Arial" pitchFamily="34" charset="0"/>
        <a:buChar char="•"/>
        <a:tabLst>
          <a:tab pos="686066"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83" indent="-172708" algn="l" defTabSz="686039"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05" indent="-171510" algn="l" defTabSz="68603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24" indent="-171510" algn="l" defTabSz="68603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44" indent="-171510" algn="l" defTabSz="68603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64" indent="-171510" algn="l" defTabSz="68603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9" rtl="0" eaLnBrk="1" latinLnBrk="0" hangingPunct="1">
        <a:defRPr sz="1400" kern="1200">
          <a:solidFill>
            <a:schemeClr val="tx1"/>
          </a:solidFill>
          <a:latin typeface="+mn-lt"/>
          <a:ea typeface="+mn-ea"/>
          <a:cs typeface="+mn-cs"/>
        </a:defRPr>
      </a:lvl1pPr>
      <a:lvl2pPr marL="343020" algn="l" defTabSz="686039" rtl="0" eaLnBrk="1" latinLnBrk="0" hangingPunct="1">
        <a:defRPr sz="1400" kern="1200">
          <a:solidFill>
            <a:schemeClr val="tx1"/>
          </a:solidFill>
          <a:latin typeface="+mn-lt"/>
          <a:ea typeface="+mn-ea"/>
          <a:cs typeface="+mn-cs"/>
        </a:defRPr>
      </a:lvl2pPr>
      <a:lvl3pPr marL="686039" algn="l" defTabSz="686039" rtl="0" eaLnBrk="1" latinLnBrk="0" hangingPunct="1">
        <a:defRPr sz="1400" kern="1200">
          <a:solidFill>
            <a:schemeClr val="tx1"/>
          </a:solidFill>
          <a:latin typeface="+mn-lt"/>
          <a:ea typeface="+mn-ea"/>
          <a:cs typeface="+mn-cs"/>
        </a:defRPr>
      </a:lvl3pPr>
      <a:lvl4pPr marL="1029057" algn="l" defTabSz="686039" rtl="0" eaLnBrk="1" latinLnBrk="0" hangingPunct="1">
        <a:defRPr sz="1400" kern="1200">
          <a:solidFill>
            <a:schemeClr val="tx1"/>
          </a:solidFill>
          <a:latin typeface="+mn-lt"/>
          <a:ea typeface="+mn-ea"/>
          <a:cs typeface="+mn-cs"/>
        </a:defRPr>
      </a:lvl4pPr>
      <a:lvl5pPr marL="1372077" algn="l" defTabSz="686039" rtl="0" eaLnBrk="1" latinLnBrk="0" hangingPunct="1">
        <a:defRPr sz="1400" kern="1200">
          <a:solidFill>
            <a:schemeClr val="tx1"/>
          </a:solidFill>
          <a:latin typeface="+mn-lt"/>
          <a:ea typeface="+mn-ea"/>
          <a:cs typeface="+mn-cs"/>
        </a:defRPr>
      </a:lvl5pPr>
      <a:lvl6pPr marL="1715096" algn="l" defTabSz="686039" rtl="0" eaLnBrk="1" latinLnBrk="0" hangingPunct="1">
        <a:defRPr sz="1400" kern="1200">
          <a:solidFill>
            <a:schemeClr val="tx1"/>
          </a:solidFill>
          <a:latin typeface="+mn-lt"/>
          <a:ea typeface="+mn-ea"/>
          <a:cs typeface="+mn-cs"/>
        </a:defRPr>
      </a:lvl6pPr>
      <a:lvl7pPr marL="2058115" algn="l" defTabSz="686039" rtl="0" eaLnBrk="1" latinLnBrk="0" hangingPunct="1">
        <a:defRPr sz="1400" kern="1200">
          <a:solidFill>
            <a:schemeClr val="tx1"/>
          </a:solidFill>
          <a:latin typeface="+mn-lt"/>
          <a:ea typeface="+mn-ea"/>
          <a:cs typeface="+mn-cs"/>
        </a:defRPr>
      </a:lvl7pPr>
      <a:lvl8pPr marL="2401134" algn="l" defTabSz="686039" rtl="0" eaLnBrk="1" latinLnBrk="0" hangingPunct="1">
        <a:defRPr sz="1400" kern="1200">
          <a:solidFill>
            <a:schemeClr val="tx1"/>
          </a:solidFill>
          <a:latin typeface="+mn-lt"/>
          <a:ea typeface="+mn-ea"/>
          <a:cs typeface="+mn-cs"/>
        </a:defRPr>
      </a:lvl8pPr>
      <a:lvl9pPr marL="2744155" algn="l" defTabSz="686039"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BF1C996-E59C-4EF6-89FD-94B1BAE1DB00}" type="datetimeFigureOut">
              <a:rPr lang="ru-RU" smtClean="0">
                <a:solidFill>
                  <a:prstClr val="black">
                    <a:tint val="75000"/>
                  </a:prstClr>
                </a:solidFill>
              </a:rPr>
              <a:pPr/>
              <a:t>20.05.2017</a:t>
            </a:fld>
            <a:endParaRPr lang="ru-RU" dirty="0">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dirty="0">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B07FD42-8DFB-4D2A-B8E5-0BCB21AE382A}"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1454435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6093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44" y="1088157"/>
            <a:ext cx="8363937" cy="547842"/>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p:txBody>
      </p:sp>
      <p:sp>
        <p:nvSpPr>
          <p:cNvPr id="15" name="TextBox 14"/>
          <p:cNvSpPr txBox="1"/>
          <p:nvPr userDrawn="1"/>
        </p:nvSpPr>
        <p:spPr>
          <a:xfrm>
            <a:off x="347912" y="4912304"/>
            <a:ext cx="6027291" cy="123111"/>
          </a:xfrm>
          <a:prstGeom prst="rect">
            <a:avLst/>
          </a:prstGeom>
          <a:noFill/>
        </p:spPr>
        <p:txBody>
          <a:bodyPr wrap="none" lIns="0" tIns="0" rIns="0" bIns="0" rtlCol="0">
            <a:spAutoFit/>
          </a:bodyPr>
          <a:lstStyle/>
          <a:p>
            <a:r>
              <a:rPr lang="en-US" sz="800" dirty="0">
                <a:gradFill>
                  <a:gsLst>
                    <a:gs pos="0">
                      <a:srgbClr val="000000">
                        <a:lumMod val="75000"/>
                        <a:lumOff val="25000"/>
                      </a:srgbClr>
                    </a:gs>
                    <a:gs pos="80000">
                      <a:srgbClr val="000000">
                        <a:lumMod val="65000"/>
                        <a:lumOff val="35000"/>
                      </a:srgbClr>
                    </a:gs>
                  </a:gsLst>
                  <a:lin ang="16200000" scaled="0"/>
                </a:gradFill>
              </a:rPr>
              <a:t>© 2016 Veeam Software. Todos los derechos reservados. Todas las marcas registradas son propiedad de sus respectivos dueños. </a:t>
            </a:r>
          </a:p>
        </p:txBody>
      </p:sp>
    </p:spTree>
    <p:extLst>
      <p:ext uri="{BB962C8B-B14F-4D97-AF65-F5344CB8AC3E}">
        <p14:creationId xmlns:p14="http://schemas.microsoft.com/office/powerpoint/2010/main" val="50827492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transition>
    <p:fade/>
  </p:transition>
  <p:txStyles>
    <p:titleStyle>
      <a:lvl1pPr algn="l" defTabSz="686030" rtl="0" eaLnBrk="1" latinLnBrk="0" hangingPunct="1">
        <a:lnSpc>
          <a:spcPct val="90000"/>
        </a:lnSpc>
        <a:spcBef>
          <a:spcPct val="0"/>
        </a:spcBef>
        <a:buNone/>
        <a:defRPr lang="en-US" sz="4400" b="0" kern="1200" cap="none" spc="-100" baseline="0" dirty="0" smtClean="0">
          <a:ln w="3175">
            <a:noFill/>
          </a:ln>
          <a:solidFill>
            <a:schemeClr val="tx2"/>
          </a:solidFill>
          <a:effectLst/>
          <a:latin typeface="+mj-lt"/>
          <a:ea typeface="+mn-ea"/>
          <a:cs typeface="Arial" charset="0"/>
        </a:defRPr>
      </a:lvl1pPr>
    </p:titleStyle>
    <p:bodyStyle>
      <a:lvl1pPr marL="0" indent="0" algn="l" defTabSz="686030" rtl="0" eaLnBrk="1" latinLnBrk="0" hangingPunct="1">
        <a:lnSpc>
          <a:spcPct val="90000"/>
        </a:lnSpc>
        <a:spcBef>
          <a:spcPct val="20000"/>
        </a:spcBef>
        <a:buSzPct val="90000"/>
        <a:buFont typeface="Arial" pitchFamily="34" charset="0"/>
        <a:buNone/>
        <a:defRPr sz="2000" kern="1200" spc="-10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1pPr>
      <a:lvl2pPr marL="266693" indent="-266693" algn="l" defTabSz="686030" rtl="0" eaLnBrk="1" latinLnBrk="0" hangingPunct="1">
        <a:lnSpc>
          <a:spcPct val="90000"/>
        </a:lnSpc>
        <a:spcBef>
          <a:spcPct val="20000"/>
        </a:spcBef>
        <a:buClr>
          <a:schemeClr val="tx1">
            <a:lumMod val="50000"/>
            <a:lumOff val="50000"/>
          </a:schemeClr>
        </a:buClr>
        <a:buSzPct val="90000"/>
        <a:buFont typeface="Arial" pitchFamily="34" charset="0"/>
        <a:buChar char="•"/>
        <a:tabLst/>
        <a:defRPr sz="16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0" rtl="0" eaLnBrk="1" latinLnBrk="0" hangingPunct="1">
        <a:defRPr sz="1400" kern="1200">
          <a:solidFill>
            <a:schemeClr val="tx1"/>
          </a:solidFill>
          <a:latin typeface="+mn-lt"/>
          <a:ea typeface="+mn-ea"/>
          <a:cs typeface="+mn-cs"/>
        </a:defRPr>
      </a:lvl1pPr>
      <a:lvl2pPr marL="343016" algn="l" defTabSz="686030" rtl="0" eaLnBrk="1" latinLnBrk="0" hangingPunct="1">
        <a:defRPr sz="1400" kern="1200">
          <a:solidFill>
            <a:schemeClr val="tx1"/>
          </a:solidFill>
          <a:latin typeface="+mn-lt"/>
          <a:ea typeface="+mn-ea"/>
          <a:cs typeface="+mn-cs"/>
        </a:defRPr>
      </a:lvl2pPr>
      <a:lvl3pPr marL="686030" algn="l" defTabSz="686030" rtl="0" eaLnBrk="1" latinLnBrk="0" hangingPunct="1">
        <a:defRPr sz="1400" kern="1200">
          <a:solidFill>
            <a:schemeClr val="tx1"/>
          </a:solidFill>
          <a:latin typeface="+mn-lt"/>
          <a:ea typeface="+mn-ea"/>
          <a:cs typeface="+mn-cs"/>
        </a:defRPr>
      </a:lvl3pPr>
      <a:lvl4pPr marL="1029044" algn="l" defTabSz="686030" rtl="0" eaLnBrk="1" latinLnBrk="0" hangingPunct="1">
        <a:defRPr sz="1400" kern="1200">
          <a:solidFill>
            <a:schemeClr val="tx1"/>
          </a:solidFill>
          <a:latin typeface="+mn-lt"/>
          <a:ea typeface="+mn-ea"/>
          <a:cs typeface="+mn-cs"/>
        </a:defRPr>
      </a:lvl4pPr>
      <a:lvl5pPr marL="1372060" algn="l" defTabSz="686030" rtl="0" eaLnBrk="1" latinLnBrk="0" hangingPunct="1">
        <a:defRPr sz="1400" kern="1200">
          <a:solidFill>
            <a:schemeClr val="tx1"/>
          </a:solidFill>
          <a:latin typeface="+mn-lt"/>
          <a:ea typeface="+mn-ea"/>
          <a:cs typeface="+mn-cs"/>
        </a:defRPr>
      </a:lvl5pPr>
      <a:lvl6pPr marL="1715075" algn="l" defTabSz="686030" rtl="0" eaLnBrk="1" latinLnBrk="0" hangingPunct="1">
        <a:defRPr sz="1400" kern="1200">
          <a:solidFill>
            <a:schemeClr val="tx1"/>
          </a:solidFill>
          <a:latin typeface="+mn-lt"/>
          <a:ea typeface="+mn-ea"/>
          <a:cs typeface="+mn-cs"/>
        </a:defRPr>
      </a:lvl6pPr>
      <a:lvl7pPr marL="2058089" algn="l" defTabSz="686030" rtl="0" eaLnBrk="1" latinLnBrk="0" hangingPunct="1">
        <a:defRPr sz="1400" kern="1200">
          <a:solidFill>
            <a:schemeClr val="tx1"/>
          </a:solidFill>
          <a:latin typeface="+mn-lt"/>
          <a:ea typeface="+mn-ea"/>
          <a:cs typeface="+mn-cs"/>
        </a:defRPr>
      </a:lvl7pPr>
      <a:lvl8pPr marL="2401104" algn="l" defTabSz="686030" rtl="0" eaLnBrk="1" latinLnBrk="0" hangingPunct="1">
        <a:defRPr sz="1400" kern="1200">
          <a:solidFill>
            <a:schemeClr val="tx1"/>
          </a:solidFill>
          <a:latin typeface="+mn-lt"/>
          <a:ea typeface="+mn-ea"/>
          <a:cs typeface="+mn-cs"/>
        </a:defRPr>
      </a:lvl8pPr>
      <a:lvl9pPr marL="2744120" algn="l" defTabSz="68603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jpeg"/><Relationship Id="rId18" Type="http://schemas.openxmlformats.org/officeDocument/2006/relationships/image" Target="../media/image86.png"/><Relationship Id="rId3" Type="http://schemas.openxmlformats.org/officeDocument/2006/relationships/image" Target="../media/image71.emf"/><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8.xml"/><Relationship Id="rId16" Type="http://schemas.openxmlformats.org/officeDocument/2006/relationships/image" Target="../media/image84.png"/><Relationship Id="rId1" Type="http://schemas.openxmlformats.org/officeDocument/2006/relationships/slideLayout" Target="../slideLayouts/slideLayout97.xml"/><Relationship Id="rId6" Type="http://schemas.openxmlformats.org/officeDocument/2006/relationships/image" Target="../media/image74.emf"/><Relationship Id="rId11" Type="http://schemas.openxmlformats.org/officeDocument/2006/relationships/image" Target="../media/image79.png"/><Relationship Id="rId5" Type="http://schemas.openxmlformats.org/officeDocument/2006/relationships/image" Target="../media/image73.emf"/><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emf"/><Relationship Id="rId9" Type="http://schemas.openxmlformats.org/officeDocument/2006/relationships/image" Target="../media/image77.png"/><Relationship Id="rId14" Type="http://schemas.openxmlformats.org/officeDocument/2006/relationships/image" Target="../media/image82.png"/></Relationships>
</file>

<file path=ppt/slides/_rels/slide12.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notesSlide" Target="../notesSlides/notesSlide9.xml"/><Relationship Id="rId1" Type="http://schemas.openxmlformats.org/officeDocument/2006/relationships/slideLayout" Target="../slideLayouts/slideLayout96.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1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jpeg"/><Relationship Id="rId18" Type="http://schemas.openxmlformats.org/officeDocument/2006/relationships/image" Target="../media/image86.png"/><Relationship Id="rId3" Type="http://schemas.openxmlformats.org/officeDocument/2006/relationships/image" Target="../media/image71.emf"/><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10.xml"/><Relationship Id="rId16" Type="http://schemas.openxmlformats.org/officeDocument/2006/relationships/image" Target="../media/image84.png"/><Relationship Id="rId1" Type="http://schemas.openxmlformats.org/officeDocument/2006/relationships/slideLayout" Target="../slideLayouts/slideLayout97.xml"/><Relationship Id="rId6" Type="http://schemas.openxmlformats.org/officeDocument/2006/relationships/image" Target="../media/image74.emf"/><Relationship Id="rId11" Type="http://schemas.openxmlformats.org/officeDocument/2006/relationships/image" Target="../media/image79.png"/><Relationship Id="rId5" Type="http://schemas.openxmlformats.org/officeDocument/2006/relationships/image" Target="../media/image73.emf"/><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emf"/><Relationship Id="rId9" Type="http://schemas.openxmlformats.org/officeDocument/2006/relationships/image" Target="../media/image77.png"/><Relationship Id="rId14" Type="http://schemas.openxmlformats.org/officeDocument/2006/relationships/image" Target="../media/image82.png"/></Relationships>
</file>

<file path=ppt/slides/_rels/slide1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notesSlide" Target="../notesSlides/notesSlide11.xml"/><Relationship Id="rId1" Type="http://schemas.openxmlformats.org/officeDocument/2006/relationships/slideLayout" Target="../slideLayouts/slideLayout97.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jpeg"/><Relationship Id="rId18" Type="http://schemas.openxmlformats.org/officeDocument/2006/relationships/image" Target="../media/image86.png"/><Relationship Id="rId3" Type="http://schemas.openxmlformats.org/officeDocument/2006/relationships/image" Target="../media/image71.emf"/><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12.xml"/><Relationship Id="rId16" Type="http://schemas.openxmlformats.org/officeDocument/2006/relationships/image" Target="../media/image84.png"/><Relationship Id="rId1" Type="http://schemas.openxmlformats.org/officeDocument/2006/relationships/slideLayout" Target="../slideLayouts/slideLayout97.xml"/><Relationship Id="rId6" Type="http://schemas.openxmlformats.org/officeDocument/2006/relationships/image" Target="../media/image74.emf"/><Relationship Id="rId11" Type="http://schemas.openxmlformats.org/officeDocument/2006/relationships/image" Target="../media/image79.png"/><Relationship Id="rId5" Type="http://schemas.openxmlformats.org/officeDocument/2006/relationships/image" Target="../media/image73.emf"/><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emf"/><Relationship Id="rId9" Type="http://schemas.openxmlformats.org/officeDocument/2006/relationships/image" Target="../media/image77.png"/><Relationship Id="rId14" Type="http://schemas.openxmlformats.org/officeDocument/2006/relationships/image" Target="../media/image82.png"/></Relationships>
</file>

<file path=ppt/slides/_rels/slide16.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02.png"/><Relationship Id="rId2" Type="http://schemas.openxmlformats.org/officeDocument/2006/relationships/notesSlide" Target="../notesSlides/notesSlide13.xml"/><Relationship Id="rId1" Type="http://schemas.openxmlformats.org/officeDocument/2006/relationships/slideLayout" Target="../slideLayouts/slideLayout97.xml"/><Relationship Id="rId6" Type="http://schemas.openxmlformats.org/officeDocument/2006/relationships/image" Target="../media/image101.png"/><Relationship Id="rId5" Type="http://schemas.microsoft.com/office/2007/relationships/hdphoto" Target="../media/hdphoto2.wdp"/><Relationship Id="rId4" Type="http://schemas.openxmlformats.org/officeDocument/2006/relationships/image" Target="../media/image100.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jpeg"/><Relationship Id="rId18" Type="http://schemas.openxmlformats.org/officeDocument/2006/relationships/image" Target="../media/image86.png"/><Relationship Id="rId3" Type="http://schemas.openxmlformats.org/officeDocument/2006/relationships/image" Target="../media/image71.emf"/><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14.xml"/><Relationship Id="rId16" Type="http://schemas.openxmlformats.org/officeDocument/2006/relationships/image" Target="../media/image84.png"/><Relationship Id="rId1" Type="http://schemas.openxmlformats.org/officeDocument/2006/relationships/slideLayout" Target="../slideLayouts/slideLayout97.xml"/><Relationship Id="rId6" Type="http://schemas.openxmlformats.org/officeDocument/2006/relationships/image" Target="../media/image74.emf"/><Relationship Id="rId11" Type="http://schemas.openxmlformats.org/officeDocument/2006/relationships/image" Target="../media/image79.png"/><Relationship Id="rId5" Type="http://schemas.openxmlformats.org/officeDocument/2006/relationships/image" Target="../media/image73.emf"/><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emf"/><Relationship Id="rId9" Type="http://schemas.openxmlformats.org/officeDocument/2006/relationships/image" Target="../media/image77.png"/><Relationship Id="rId14" Type="http://schemas.openxmlformats.org/officeDocument/2006/relationships/image" Target="../media/image82.png"/></Relationships>
</file>

<file path=ppt/slides/_rels/slide18.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15.xml"/><Relationship Id="rId1" Type="http://schemas.openxmlformats.org/officeDocument/2006/relationships/slideLayout" Target="../slideLayouts/slideLayout97.xml"/><Relationship Id="rId6" Type="http://schemas.openxmlformats.org/officeDocument/2006/relationships/image" Target="../media/image106.emf"/><Relationship Id="rId5" Type="http://schemas.openxmlformats.org/officeDocument/2006/relationships/image" Target="../media/image105.emf"/><Relationship Id="rId4" Type="http://schemas.openxmlformats.org/officeDocument/2006/relationships/image" Target="../media/image104.emf"/></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jpeg"/><Relationship Id="rId18" Type="http://schemas.openxmlformats.org/officeDocument/2006/relationships/image" Target="../media/image86.png"/><Relationship Id="rId3" Type="http://schemas.openxmlformats.org/officeDocument/2006/relationships/image" Target="../media/image71.emf"/><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16.xml"/><Relationship Id="rId16" Type="http://schemas.openxmlformats.org/officeDocument/2006/relationships/image" Target="../media/image84.png"/><Relationship Id="rId1" Type="http://schemas.openxmlformats.org/officeDocument/2006/relationships/slideLayout" Target="../slideLayouts/slideLayout97.xml"/><Relationship Id="rId6" Type="http://schemas.openxmlformats.org/officeDocument/2006/relationships/image" Target="../media/image74.emf"/><Relationship Id="rId11" Type="http://schemas.openxmlformats.org/officeDocument/2006/relationships/image" Target="../media/image79.png"/><Relationship Id="rId5" Type="http://schemas.openxmlformats.org/officeDocument/2006/relationships/image" Target="../media/image73.emf"/><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emf"/><Relationship Id="rId9" Type="http://schemas.openxmlformats.org/officeDocument/2006/relationships/image" Target="../media/image77.png"/><Relationship Id="rId14" Type="http://schemas.openxmlformats.org/officeDocument/2006/relationships/image" Target="../media/image82.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4.xml"/><Relationship Id="rId5" Type="http://schemas.openxmlformats.org/officeDocument/2006/relationships/chart" Target="../charts/chart1.xml"/><Relationship Id="rId4" Type="http://schemas.openxmlformats.org/officeDocument/2006/relationships/image" Target="../media/image23.emf"/></Relationships>
</file>

<file path=ppt/slides/_rels/slide20.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17.xml"/><Relationship Id="rId1" Type="http://schemas.openxmlformats.org/officeDocument/2006/relationships/slideLayout" Target="../slideLayouts/slideLayout9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113.png"/></Relationships>
</file>

<file path=ppt/slides/_rels/slide21.xml.rels><?xml version="1.0" encoding="UTF-8" standalone="yes"?>
<Relationships xmlns="http://schemas.openxmlformats.org/package/2006/relationships"><Relationship Id="rId3" Type="http://schemas.openxmlformats.org/officeDocument/2006/relationships/hyperlink" Target="http://www.veeam.com/" TargetMode="External"/><Relationship Id="rId2" Type="http://schemas.openxmlformats.org/officeDocument/2006/relationships/hyperlink" Target="mailto:matyas.keszler@veeam.com"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gif"/><Relationship Id="rId18" Type="http://schemas.openxmlformats.org/officeDocument/2006/relationships/image" Target="../media/image41.jpe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jpeg"/><Relationship Id="rId23" Type="http://schemas.openxmlformats.org/officeDocument/2006/relationships/image" Target="../media/image46.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eg"/><Relationship Id="rId22" Type="http://schemas.openxmlformats.org/officeDocument/2006/relationships/image" Target="../media/image45.png"/><Relationship Id="rId27" Type="http://schemas.openxmlformats.org/officeDocument/2006/relationships/image" Target="../media/image50.png"/></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tiff"/><Relationship Id="rId3" Type="http://schemas.openxmlformats.org/officeDocument/2006/relationships/image" Target="../media/image51.png"/><Relationship Id="rId7" Type="http://schemas.openxmlformats.org/officeDocument/2006/relationships/image" Target="../media/image55.gif"/><Relationship Id="rId12"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87.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jpg"/></Relationships>
</file>

<file path=ppt/slides/_rels/slide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97.xml"/><Relationship Id="rId6" Type="http://schemas.openxmlformats.org/officeDocument/2006/relationships/image" Target="../media/image65.png"/><Relationship Id="rId5" Type="http://schemas.openxmlformats.org/officeDocument/2006/relationships/image" Target="../media/image64.jpeg"/><Relationship Id="rId10" Type="http://schemas.microsoft.com/office/2007/relationships/hdphoto" Target="../media/hdphoto1.wdp"/><Relationship Id="rId4" Type="http://schemas.openxmlformats.org/officeDocument/2006/relationships/image" Target="../media/image63.jpeg"/><Relationship Id="rId9" Type="http://schemas.openxmlformats.org/officeDocument/2006/relationships/image" Target="../media/image68.png"/></Relationships>
</file>

<file path=ppt/slides/_rels/slide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707654"/>
            <a:ext cx="7355678" cy="553998"/>
          </a:xfrm>
        </p:spPr>
        <p:txBody>
          <a:bodyPr/>
          <a:lstStyle/>
          <a:p>
            <a:r>
              <a:rPr lang="hu-HU" sz="4000" dirty="0"/>
              <a:t>Cégbemutató, rövid áttekintés</a:t>
            </a:r>
          </a:p>
        </p:txBody>
      </p:sp>
      <p:sp>
        <p:nvSpPr>
          <p:cNvPr id="3" name="Text Placeholder 2"/>
          <p:cNvSpPr>
            <a:spLocks noGrp="1"/>
          </p:cNvSpPr>
          <p:nvPr>
            <p:ph type="body" sz="quarter" idx="11"/>
          </p:nvPr>
        </p:nvSpPr>
        <p:spPr>
          <a:xfrm>
            <a:off x="307969" y="3003798"/>
            <a:ext cx="5636697" cy="603242"/>
          </a:xfrm>
        </p:spPr>
        <p:txBody>
          <a:bodyPr/>
          <a:lstStyle/>
          <a:p>
            <a:r>
              <a:rPr lang="hu-HU" dirty="0"/>
              <a:t>Keszler Mátyás</a:t>
            </a:r>
          </a:p>
          <a:p>
            <a:r>
              <a:rPr lang="hu-HU" sz="1600" dirty="0"/>
              <a:t>Territory Manager, Hungary</a:t>
            </a:r>
          </a:p>
        </p:txBody>
      </p:sp>
    </p:spTree>
    <p:extLst>
      <p:ext uri="{BB962C8B-B14F-4D97-AF65-F5344CB8AC3E}">
        <p14:creationId xmlns:p14="http://schemas.microsoft.com/office/powerpoint/2010/main" val="5533625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a:off x="418719" y="1124380"/>
            <a:ext cx="0" cy="1687112"/>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817633" y="1124380"/>
            <a:ext cx="0" cy="1687112"/>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216547" y="1124380"/>
            <a:ext cx="0" cy="1687112"/>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697124" y="1124380"/>
            <a:ext cx="0" cy="1687112"/>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183693" y="1124380"/>
            <a:ext cx="0" cy="1687112"/>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665352" y="1124380"/>
            <a:ext cx="0" cy="1687112"/>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097103" y="2840606"/>
            <a:ext cx="0" cy="1687112"/>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510877" y="2840606"/>
            <a:ext cx="0" cy="1687112"/>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900519" y="2840606"/>
            <a:ext cx="0" cy="1687112"/>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402141" y="2840606"/>
            <a:ext cx="0" cy="1687112"/>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888300" y="2840606"/>
            <a:ext cx="0" cy="1687112"/>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Box 82"/>
          <p:cNvSpPr txBox="1"/>
          <p:nvPr/>
        </p:nvSpPr>
        <p:spPr>
          <a:xfrm>
            <a:off x="229324" y="2875843"/>
            <a:ext cx="432734" cy="215405"/>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Q1</a:t>
            </a:r>
            <a:r>
              <a:rPr kumimoji="0" lang="en-US" sz="800" b="1" i="0" u="none" strike="noStrike" kern="1200" cap="none" spc="-113" normalizeH="0" baseline="0" noProof="0" dirty="0">
                <a:ln>
                  <a:noFill/>
                </a:ln>
                <a:solidFill>
                  <a:schemeClr val="bg1">
                    <a:lumMod val="65000"/>
                  </a:schemeClr>
                </a:solidFill>
                <a:effectLst/>
                <a:uLnTx/>
                <a:uFillTx/>
                <a:latin typeface="+mn-lt"/>
                <a:ea typeface="Segoe UI" pitchFamily="34" charset="0"/>
                <a:cs typeface="Segoe UI" pitchFamily="34" charset="0"/>
              </a:rPr>
              <a:t> </a:t>
            </a: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08</a:t>
            </a:r>
          </a:p>
        </p:txBody>
      </p:sp>
      <p:sp>
        <p:nvSpPr>
          <p:cNvPr id="24" name="TextBox 84"/>
          <p:cNvSpPr txBox="1"/>
          <p:nvPr/>
        </p:nvSpPr>
        <p:spPr>
          <a:xfrm>
            <a:off x="1602363" y="2875843"/>
            <a:ext cx="432734" cy="215405"/>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Q1</a:t>
            </a:r>
            <a:r>
              <a:rPr kumimoji="0" lang="en-US" sz="800" b="1" i="0" u="none" strike="noStrike" kern="1200" cap="none" spc="-113" normalizeH="0" baseline="0" noProof="0" dirty="0">
                <a:ln>
                  <a:noFill/>
                </a:ln>
                <a:solidFill>
                  <a:schemeClr val="bg1">
                    <a:lumMod val="65000"/>
                  </a:schemeClr>
                </a:solidFill>
                <a:effectLst/>
                <a:uLnTx/>
                <a:uFillTx/>
                <a:latin typeface="+mn-lt"/>
                <a:ea typeface="Segoe UI" pitchFamily="34" charset="0"/>
                <a:cs typeface="Segoe UI" pitchFamily="34" charset="0"/>
              </a:rPr>
              <a:t> </a:t>
            </a: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09</a:t>
            </a:r>
          </a:p>
        </p:txBody>
      </p:sp>
      <p:sp>
        <p:nvSpPr>
          <p:cNvPr id="26" name="TextBox 86"/>
          <p:cNvSpPr txBox="1"/>
          <p:nvPr/>
        </p:nvSpPr>
        <p:spPr>
          <a:xfrm>
            <a:off x="3010949" y="2875843"/>
            <a:ext cx="432734" cy="215405"/>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Q4</a:t>
            </a:r>
            <a:r>
              <a:rPr kumimoji="0" lang="en-US" sz="800" b="1" i="0" u="none" strike="noStrike" kern="1200" cap="none" spc="-113" normalizeH="0" baseline="0" noProof="0" dirty="0">
                <a:ln>
                  <a:noFill/>
                </a:ln>
                <a:solidFill>
                  <a:schemeClr val="bg1">
                    <a:lumMod val="65000"/>
                  </a:schemeClr>
                </a:solidFill>
                <a:effectLst/>
                <a:uLnTx/>
                <a:uFillTx/>
                <a:latin typeface="+mn-lt"/>
                <a:ea typeface="Segoe UI" pitchFamily="34" charset="0"/>
                <a:cs typeface="Segoe UI" pitchFamily="34" charset="0"/>
              </a:rPr>
              <a:t> </a:t>
            </a: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10</a:t>
            </a:r>
          </a:p>
        </p:txBody>
      </p:sp>
      <p:sp>
        <p:nvSpPr>
          <p:cNvPr id="27" name="TextBox 87"/>
          <p:cNvSpPr txBox="1"/>
          <p:nvPr/>
        </p:nvSpPr>
        <p:spPr>
          <a:xfrm>
            <a:off x="3681923" y="2616421"/>
            <a:ext cx="432734" cy="215405"/>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Q4</a:t>
            </a:r>
            <a:r>
              <a:rPr kumimoji="0" lang="en-US" sz="800" b="1" i="0" u="none" strike="noStrike" kern="1200" cap="none" spc="-113" normalizeH="0" baseline="0" noProof="0" dirty="0">
                <a:ln>
                  <a:noFill/>
                </a:ln>
                <a:solidFill>
                  <a:schemeClr val="bg1">
                    <a:lumMod val="65000"/>
                  </a:schemeClr>
                </a:solidFill>
                <a:effectLst/>
                <a:uLnTx/>
                <a:uFillTx/>
                <a:latin typeface="+mn-lt"/>
                <a:ea typeface="Segoe UI" pitchFamily="34" charset="0"/>
                <a:cs typeface="Segoe UI" pitchFamily="34" charset="0"/>
              </a:rPr>
              <a:t> </a:t>
            </a: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11</a:t>
            </a:r>
          </a:p>
        </p:txBody>
      </p:sp>
      <p:sp>
        <p:nvSpPr>
          <p:cNvPr id="28" name="TextBox 88"/>
          <p:cNvSpPr txBox="1"/>
          <p:nvPr/>
        </p:nvSpPr>
        <p:spPr>
          <a:xfrm>
            <a:off x="4496638" y="2875843"/>
            <a:ext cx="432734" cy="215405"/>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Q2</a:t>
            </a:r>
            <a:r>
              <a:rPr kumimoji="0" lang="en-US" sz="800" b="1" i="0" u="none" strike="noStrike" kern="1200" cap="none" spc="-113" normalizeH="0" baseline="0" noProof="0" dirty="0">
                <a:ln>
                  <a:noFill/>
                </a:ln>
                <a:solidFill>
                  <a:schemeClr val="bg1">
                    <a:lumMod val="65000"/>
                  </a:schemeClr>
                </a:solidFill>
                <a:effectLst/>
                <a:uLnTx/>
                <a:uFillTx/>
                <a:latin typeface="+mn-lt"/>
                <a:ea typeface="Segoe UI" pitchFamily="34" charset="0"/>
                <a:cs typeface="Segoe UI" pitchFamily="34" charset="0"/>
              </a:rPr>
              <a:t> </a:t>
            </a: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12</a:t>
            </a:r>
          </a:p>
        </p:txBody>
      </p:sp>
      <p:sp>
        <p:nvSpPr>
          <p:cNvPr id="29" name="TextBox 89"/>
          <p:cNvSpPr txBox="1"/>
          <p:nvPr/>
        </p:nvSpPr>
        <p:spPr>
          <a:xfrm>
            <a:off x="5191401" y="2616421"/>
            <a:ext cx="432734" cy="215405"/>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Q4</a:t>
            </a:r>
            <a:r>
              <a:rPr kumimoji="0" lang="en-US" sz="800" b="1" i="0" u="none" strike="noStrike" kern="1200" cap="none" spc="-113" normalizeH="0" baseline="0" noProof="0" dirty="0">
                <a:ln>
                  <a:noFill/>
                </a:ln>
                <a:solidFill>
                  <a:schemeClr val="bg1">
                    <a:lumMod val="65000"/>
                  </a:schemeClr>
                </a:solidFill>
                <a:effectLst/>
                <a:uLnTx/>
                <a:uFillTx/>
                <a:latin typeface="+mn-lt"/>
                <a:ea typeface="Segoe UI" pitchFamily="34" charset="0"/>
                <a:cs typeface="Segoe UI" pitchFamily="34" charset="0"/>
              </a:rPr>
              <a:t> </a:t>
            </a: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12</a:t>
            </a:r>
          </a:p>
        </p:txBody>
      </p:sp>
      <p:sp>
        <p:nvSpPr>
          <p:cNvPr id="52" name="TextBox 61"/>
          <p:cNvSpPr txBox="1"/>
          <p:nvPr/>
        </p:nvSpPr>
        <p:spPr>
          <a:xfrm>
            <a:off x="5961334" y="2875843"/>
            <a:ext cx="432734" cy="215405"/>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Q3</a:t>
            </a:r>
            <a:r>
              <a:rPr kumimoji="0" lang="en-US" sz="800" b="1" i="0" u="none" strike="noStrike" kern="1200" cap="none" spc="-113" normalizeH="0" baseline="0" noProof="0" dirty="0">
                <a:ln>
                  <a:noFill/>
                </a:ln>
                <a:solidFill>
                  <a:schemeClr val="bg1">
                    <a:lumMod val="65000"/>
                  </a:schemeClr>
                </a:solidFill>
                <a:effectLst/>
                <a:uLnTx/>
                <a:uFillTx/>
                <a:latin typeface="+mn-lt"/>
                <a:ea typeface="Segoe UI" pitchFamily="34" charset="0"/>
                <a:cs typeface="Segoe UI" pitchFamily="34" charset="0"/>
              </a:rPr>
              <a:t> </a:t>
            </a: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13</a:t>
            </a:r>
          </a:p>
        </p:txBody>
      </p:sp>
      <p:sp>
        <p:nvSpPr>
          <p:cNvPr id="64" name="TextBox 61"/>
          <p:cNvSpPr txBox="1"/>
          <p:nvPr/>
        </p:nvSpPr>
        <p:spPr>
          <a:xfrm>
            <a:off x="6624189" y="2616421"/>
            <a:ext cx="432734" cy="215405"/>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Q4</a:t>
            </a:r>
            <a:r>
              <a:rPr kumimoji="0" lang="en-US" sz="800" b="1" i="0" u="none" strike="noStrike" kern="1200" cap="none" spc="-113" normalizeH="0" baseline="0" noProof="0" dirty="0">
                <a:ln>
                  <a:noFill/>
                </a:ln>
                <a:solidFill>
                  <a:schemeClr val="bg1">
                    <a:lumMod val="65000"/>
                  </a:schemeClr>
                </a:solidFill>
                <a:effectLst/>
                <a:uLnTx/>
                <a:uFillTx/>
                <a:latin typeface="+mn-lt"/>
                <a:ea typeface="Segoe UI" pitchFamily="34" charset="0"/>
                <a:cs typeface="Segoe UI" pitchFamily="34" charset="0"/>
              </a:rPr>
              <a:t> </a:t>
            </a: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14</a:t>
            </a:r>
          </a:p>
        </p:txBody>
      </p:sp>
      <p:sp>
        <p:nvSpPr>
          <p:cNvPr id="60" name="TextBox 61"/>
          <p:cNvSpPr txBox="1"/>
          <p:nvPr/>
        </p:nvSpPr>
        <p:spPr>
          <a:xfrm>
            <a:off x="7441913" y="2875843"/>
            <a:ext cx="432734" cy="215405"/>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Q4</a:t>
            </a:r>
            <a:r>
              <a:rPr kumimoji="0" lang="en-US" sz="800" b="1" i="0" u="none" strike="noStrike" kern="1200" cap="none" spc="-113" normalizeH="0" baseline="0" noProof="0" dirty="0">
                <a:ln>
                  <a:noFill/>
                </a:ln>
                <a:solidFill>
                  <a:schemeClr val="bg1">
                    <a:lumMod val="65000"/>
                  </a:schemeClr>
                </a:solidFill>
                <a:effectLst/>
                <a:uLnTx/>
                <a:uFillTx/>
                <a:latin typeface="+mn-lt"/>
                <a:ea typeface="Segoe UI" pitchFamily="34" charset="0"/>
                <a:cs typeface="Segoe UI" pitchFamily="34" charset="0"/>
              </a:rPr>
              <a:t> </a:t>
            </a: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15</a:t>
            </a:r>
          </a:p>
        </p:txBody>
      </p:sp>
      <p:sp>
        <p:nvSpPr>
          <p:cNvPr id="33" name="Title 32"/>
          <p:cNvSpPr>
            <a:spLocks noGrp="1"/>
          </p:cNvSpPr>
          <p:nvPr>
            <p:ph type="title"/>
          </p:nvPr>
        </p:nvSpPr>
        <p:spPr>
          <a:xfrm>
            <a:off x="389436" y="171450"/>
            <a:ext cx="8575052" cy="553998"/>
          </a:xfrm>
        </p:spPr>
        <p:txBody>
          <a:bodyPr/>
          <a:lstStyle/>
          <a:p>
            <a:r>
              <a:rPr lang="hu-HU" sz="3600" dirty="0"/>
              <a:t>Nyolc évnyi fejlesztés </a:t>
            </a:r>
            <a:r>
              <a:rPr lang="en-US" sz="3600" dirty="0"/>
              <a:t>– </a:t>
            </a:r>
            <a:r>
              <a:rPr lang="hu-HU" sz="3600" dirty="0"/>
              <a:t>első a piacon</a:t>
            </a:r>
            <a:endParaRPr lang="en-US" sz="3600" dirty="0"/>
          </a:p>
        </p:txBody>
      </p:sp>
      <p:cxnSp>
        <p:nvCxnSpPr>
          <p:cNvPr id="49" name="Straight Connector 48"/>
          <p:cNvCxnSpPr/>
          <p:nvPr/>
        </p:nvCxnSpPr>
        <p:spPr>
          <a:xfrm>
            <a:off x="240672" y="2850149"/>
            <a:ext cx="864295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378613" y="2816774"/>
            <a:ext cx="72000" cy="72000"/>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00" b="0" i="0" u="none" strike="noStrike" kern="0" cap="none" spc="0" normalizeH="0" baseline="0" noProof="0">
              <a:ln>
                <a:noFill/>
              </a:ln>
              <a:solidFill>
                <a:sysClr val="windowText" lastClr="000000"/>
              </a:solidFill>
              <a:effectLst/>
              <a:uLnTx/>
              <a:uFillTx/>
            </a:endParaRPr>
          </a:p>
        </p:txBody>
      </p:sp>
      <p:sp>
        <p:nvSpPr>
          <p:cNvPr id="99" name="Oval 98"/>
          <p:cNvSpPr/>
          <p:nvPr/>
        </p:nvSpPr>
        <p:spPr>
          <a:xfrm>
            <a:off x="1061103" y="2816774"/>
            <a:ext cx="72000" cy="72000"/>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00" b="0" i="0" u="none" strike="noStrike" kern="0" cap="none" spc="0" normalizeH="0" baseline="0" noProof="0">
              <a:ln>
                <a:noFill/>
              </a:ln>
              <a:solidFill>
                <a:sysClr val="windowText" lastClr="000000"/>
              </a:solidFill>
              <a:effectLst/>
              <a:uLnTx/>
              <a:uFillTx/>
            </a:endParaRPr>
          </a:p>
        </p:txBody>
      </p:sp>
      <p:sp>
        <p:nvSpPr>
          <p:cNvPr id="100" name="Oval 99"/>
          <p:cNvSpPr/>
          <p:nvPr/>
        </p:nvSpPr>
        <p:spPr>
          <a:xfrm>
            <a:off x="1777938" y="2816774"/>
            <a:ext cx="72000" cy="72000"/>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00" b="0" i="0" u="none" strike="noStrike" kern="0" cap="none" spc="0" normalizeH="0" baseline="0" noProof="0">
              <a:ln>
                <a:noFill/>
              </a:ln>
              <a:solidFill>
                <a:sysClr val="windowText" lastClr="000000"/>
              </a:solidFill>
              <a:effectLst/>
              <a:uLnTx/>
              <a:uFillTx/>
            </a:endParaRPr>
          </a:p>
        </p:txBody>
      </p:sp>
      <p:sp>
        <p:nvSpPr>
          <p:cNvPr id="101" name="Oval 100"/>
          <p:cNvSpPr/>
          <p:nvPr/>
        </p:nvSpPr>
        <p:spPr>
          <a:xfrm>
            <a:off x="2474877" y="2816774"/>
            <a:ext cx="72000" cy="72000"/>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00" b="0" i="0" u="none" strike="noStrike" kern="0" cap="none" spc="0" normalizeH="0" baseline="0" noProof="0">
              <a:ln>
                <a:noFill/>
              </a:ln>
              <a:solidFill>
                <a:sysClr val="windowText" lastClr="000000"/>
              </a:solidFill>
              <a:effectLst/>
              <a:uLnTx/>
              <a:uFillTx/>
            </a:endParaRPr>
          </a:p>
        </p:txBody>
      </p:sp>
      <p:sp>
        <p:nvSpPr>
          <p:cNvPr id="102" name="Oval 101"/>
          <p:cNvSpPr/>
          <p:nvPr/>
        </p:nvSpPr>
        <p:spPr>
          <a:xfrm>
            <a:off x="3174280" y="2816774"/>
            <a:ext cx="72000" cy="72000"/>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00" b="0" i="0" u="none" strike="noStrike" kern="0" cap="none" spc="0" normalizeH="0" baseline="0" noProof="0">
              <a:ln>
                <a:noFill/>
              </a:ln>
              <a:solidFill>
                <a:sysClr val="windowText" lastClr="000000"/>
              </a:solidFill>
              <a:effectLst/>
              <a:uLnTx/>
              <a:uFillTx/>
            </a:endParaRPr>
          </a:p>
        </p:txBody>
      </p:sp>
      <p:sp>
        <p:nvSpPr>
          <p:cNvPr id="23" name="TextBox 83"/>
          <p:cNvSpPr txBox="1"/>
          <p:nvPr/>
        </p:nvSpPr>
        <p:spPr>
          <a:xfrm>
            <a:off x="892980" y="2616421"/>
            <a:ext cx="432734" cy="215405"/>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Q3</a:t>
            </a:r>
            <a:r>
              <a:rPr kumimoji="0" lang="en-US" sz="800" b="1" i="0" u="none" strike="noStrike" kern="1200" cap="none" spc="-113" normalizeH="0" baseline="0" noProof="0" dirty="0">
                <a:ln>
                  <a:noFill/>
                </a:ln>
                <a:solidFill>
                  <a:schemeClr val="bg1">
                    <a:lumMod val="65000"/>
                  </a:schemeClr>
                </a:solidFill>
                <a:effectLst/>
                <a:uLnTx/>
                <a:uFillTx/>
                <a:latin typeface="+mn-lt"/>
                <a:ea typeface="Segoe UI" pitchFamily="34" charset="0"/>
                <a:cs typeface="Segoe UI" pitchFamily="34" charset="0"/>
              </a:rPr>
              <a:t> </a:t>
            </a: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08</a:t>
            </a:r>
          </a:p>
        </p:txBody>
      </p:sp>
      <p:sp>
        <p:nvSpPr>
          <p:cNvPr id="25" name="TextBox 85"/>
          <p:cNvSpPr txBox="1"/>
          <p:nvPr/>
        </p:nvSpPr>
        <p:spPr>
          <a:xfrm>
            <a:off x="2302908" y="2616421"/>
            <a:ext cx="432734" cy="215405"/>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Q4</a:t>
            </a:r>
            <a:r>
              <a:rPr kumimoji="0" lang="en-US" sz="800" b="1" i="0" u="none" strike="noStrike" kern="1200" cap="none" spc="-113" normalizeH="0" baseline="0" noProof="0" dirty="0">
                <a:ln>
                  <a:noFill/>
                </a:ln>
                <a:solidFill>
                  <a:schemeClr val="bg1">
                    <a:lumMod val="65000"/>
                  </a:schemeClr>
                </a:solidFill>
                <a:effectLst/>
                <a:uLnTx/>
                <a:uFillTx/>
                <a:latin typeface="+mn-lt"/>
                <a:ea typeface="Segoe UI" pitchFamily="34" charset="0"/>
                <a:cs typeface="Segoe UI" pitchFamily="34" charset="0"/>
              </a:rPr>
              <a:t> </a:t>
            </a:r>
            <a:r>
              <a:rPr kumimoji="0" lang="en-US" sz="800" b="1" i="0" u="none" strike="noStrike" kern="1200" cap="none" spc="-38" normalizeH="0" baseline="0" noProof="0" dirty="0">
                <a:ln>
                  <a:noFill/>
                </a:ln>
                <a:solidFill>
                  <a:schemeClr val="bg1">
                    <a:lumMod val="65000"/>
                  </a:schemeClr>
                </a:solidFill>
                <a:effectLst/>
                <a:uLnTx/>
                <a:uFillTx/>
                <a:latin typeface="+mn-lt"/>
                <a:ea typeface="Segoe UI" pitchFamily="34" charset="0"/>
                <a:cs typeface="Segoe UI" pitchFamily="34" charset="0"/>
              </a:rPr>
              <a:t>09</a:t>
            </a:r>
          </a:p>
        </p:txBody>
      </p:sp>
      <p:sp>
        <p:nvSpPr>
          <p:cNvPr id="4" name="Rounded Rectangle 4"/>
          <p:cNvSpPr/>
          <p:nvPr/>
        </p:nvSpPr>
        <p:spPr>
          <a:xfrm>
            <a:off x="481407" y="1292726"/>
            <a:ext cx="1161857" cy="1164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953" anchor="t"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88900" marR="0" lvl="0" indent="-8572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50000">
                      <a:srgbClr val="FF0000"/>
                    </a:gs>
                  </a:gsLst>
                  <a:lin ang="5400000" scaled="0"/>
                </a:gradFill>
                <a:effectLst/>
                <a:uLnTx/>
                <a:uFillTx/>
                <a:latin typeface="+mn-lt"/>
                <a:ea typeface="Segoe UI" pitchFamily="34" charset="0"/>
                <a:cs typeface="Arial" pitchFamily="34" charset="0"/>
              </a:rPr>
              <a:t>2-in-1: backup</a:t>
            </a:r>
            <a:br>
              <a:rPr kumimoji="0" lang="en-US" sz="800" b="0" i="0" u="none" strike="noStrike" kern="1200" cap="none" spc="0" normalizeH="0" baseline="0" noProof="0" dirty="0">
                <a:ln>
                  <a:noFill/>
                </a:ln>
                <a:gradFill>
                  <a:gsLst>
                    <a:gs pos="0">
                      <a:srgbClr val="FF0000"/>
                    </a:gs>
                    <a:gs pos="50000">
                      <a:srgbClr val="FF0000"/>
                    </a:gs>
                  </a:gsLst>
                  <a:lin ang="5400000" scaled="0"/>
                </a:gradFill>
                <a:effectLst/>
                <a:uLnTx/>
                <a:uFillTx/>
                <a:latin typeface="+mn-lt"/>
                <a:ea typeface="Segoe UI" pitchFamily="34" charset="0"/>
                <a:cs typeface="Arial" pitchFamily="34" charset="0"/>
              </a:rPr>
            </a:br>
            <a:r>
              <a:rPr kumimoji="0" lang="en-US" sz="800" b="0" i="0" u="none" strike="noStrike" kern="1200" cap="none" spc="0" normalizeH="0" baseline="0" noProof="0" dirty="0">
                <a:ln>
                  <a:noFill/>
                </a:ln>
                <a:gradFill>
                  <a:gsLst>
                    <a:gs pos="0">
                      <a:srgbClr val="FF0000"/>
                    </a:gs>
                    <a:gs pos="50000">
                      <a:srgbClr val="FF0000"/>
                    </a:gs>
                  </a:gsLst>
                  <a:lin ang="5400000" scaled="0"/>
                </a:gradFill>
                <a:effectLst/>
                <a:uLnTx/>
                <a:uFillTx/>
                <a:latin typeface="+mn-lt"/>
                <a:ea typeface="Segoe UI" pitchFamily="34" charset="0"/>
                <a:cs typeface="Arial" pitchFamily="34" charset="0"/>
              </a:rPr>
              <a:t>and replication</a:t>
            </a:r>
          </a:p>
          <a:p>
            <a:pPr marL="88900" marR="0" lvl="0" indent="-8572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50000">
                      <a:srgbClr val="FF0000"/>
                    </a:gs>
                  </a:gsLst>
                  <a:lin ang="5400000" scaled="0"/>
                </a:gradFill>
                <a:effectLst/>
                <a:uLnTx/>
                <a:uFillTx/>
                <a:latin typeface="+mn-lt"/>
                <a:ea typeface="Segoe UI" pitchFamily="34" charset="0"/>
                <a:cs typeface="Arial" pitchFamily="34" charset="0"/>
              </a:rPr>
              <a:t>Instant File-Level Recovery</a:t>
            </a:r>
          </a:p>
          <a:p>
            <a:pPr marL="88900" marR="0" lvl="0" indent="-8572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50000">
                      <a:srgbClr val="FF0000"/>
                    </a:gs>
                  </a:gsLst>
                  <a:lin ang="5400000" scaled="0"/>
                </a:gradFill>
                <a:effectLst/>
                <a:uLnTx/>
                <a:uFillTx/>
                <a:latin typeface="+mn-lt"/>
                <a:ea typeface="Segoe UI" pitchFamily="34" charset="0"/>
                <a:cs typeface="Arial" pitchFamily="34" charset="0"/>
              </a:rPr>
              <a:t>Built-in deduplication</a:t>
            </a:r>
          </a:p>
          <a:p>
            <a:pPr marL="88900" marR="0" lvl="0" indent="-8572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Arial" pitchFamily="34" charset="0"/>
              </a:rPr>
              <a:t>Synthetic full backups</a:t>
            </a:r>
          </a:p>
          <a:p>
            <a:pPr marL="88900" marR="0" lvl="0" indent="-8572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Arial" pitchFamily="34" charset="0"/>
              </a:rPr>
              <a:t>VM replication with multiple restore points</a:t>
            </a:r>
          </a:p>
        </p:txBody>
      </p:sp>
      <p:sp>
        <p:nvSpPr>
          <p:cNvPr id="5" name="TextBox 63"/>
          <p:cNvSpPr txBox="1"/>
          <p:nvPr/>
        </p:nvSpPr>
        <p:spPr>
          <a:xfrm>
            <a:off x="400808" y="1059582"/>
            <a:ext cx="341683" cy="261572"/>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mn-lt"/>
                <a:ea typeface="Segoe UI" pitchFamily="34" charset="0"/>
                <a:cs typeface="Segoe UI" pitchFamily="34" charset="0"/>
              </a:rPr>
              <a:t>v1</a:t>
            </a:r>
          </a:p>
        </p:txBody>
      </p:sp>
      <p:sp>
        <p:nvSpPr>
          <p:cNvPr id="116" name="Rounded Rectangle 4"/>
          <p:cNvSpPr/>
          <p:nvPr/>
        </p:nvSpPr>
        <p:spPr>
          <a:xfrm>
            <a:off x="1880321" y="1292726"/>
            <a:ext cx="1161857" cy="1164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953" anchor="t"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88900" marR="0" lvl="0" indent="-88900"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50000">
                      <a:srgbClr val="FF0000"/>
                    </a:gs>
                  </a:gsLst>
                  <a:lin ang="5400000" scaled="0"/>
                </a:gradFill>
                <a:effectLst/>
                <a:uLnTx/>
                <a:uFillTx/>
                <a:latin typeface="+mn-lt"/>
                <a:ea typeface="Segoe UI" pitchFamily="34" charset="0"/>
                <a:cs typeface="Segoe UI" pitchFamily="34" charset="0"/>
              </a:rPr>
              <a:t>Instant File-Level</a:t>
            </a:r>
            <a:br>
              <a:rPr kumimoji="0" lang="en-US" sz="800" b="0" i="0" u="none" strike="noStrike" kern="1200" cap="none" spc="0" normalizeH="0" baseline="0" noProof="0" dirty="0">
                <a:ln>
                  <a:noFill/>
                </a:ln>
                <a:gradFill>
                  <a:gsLst>
                    <a:gs pos="0">
                      <a:srgbClr val="FF0000"/>
                    </a:gs>
                    <a:gs pos="50000">
                      <a:srgbClr val="FF0000"/>
                    </a:gs>
                  </a:gsLst>
                  <a:lin ang="5400000" scaled="0"/>
                </a:gradFill>
                <a:effectLst/>
                <a:uLnTx/>
                <a:uFillTx/>
                <a:latin typeface="+mn-lt"/>
                <a:ea typeface="Segoe UI" pitchFamily="34" charset="0"/>
                <a:cs typeface="Segoe UI" pitchFamily="34" charset="0"/>
              </a:rPr>
            </a:br>
            <a:r>
              <a:rPr kumimoji="0" lang="en-US" sz="800" b="0" i="0" u="none" strike="noStrike" kern="1200" cap="none" spc="0" normalizeH="0" baseline="0" noProof="0" dirty="0">
                <a:ln>
                  <a:noFill/>
                </a:ln>
                <a:gradFill>
                  <a:gsLst>
                    <a:gs pos="0">
                      <a:srgbClr val="FF0000"/>
                    </a:gs>
                    <a:gs pos="50000">
                      <a:srgbClr val="FF0000"/>
                    </a:gs>
                  </a:gsLst>
                  <a:lin ang="5400000" scaled="0"/>
                </a:gradFill>
                <a:effectLst/>
                <a:uLnTx/>
                <a:uFillTx/>
                <a:latin typeface="+mn-lt"/>
                <a:ea typeface="Segoe UI" pitchFamily="34" charset="0"/>
                <a:cs typeface="Segoe UI" pitchFamily="34" charset="0"/>
              </a:rPr>
              <a:t>Recovery for Linux</a:t>
            </a:r>
          </a:p>
          <a:p>
            <a:pPr marL="88900" marR="0" lvl="0" indent="-88900"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err="1">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ESXi</a:t>
            </a: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 support</a:t>
            </a:r>
            <a:b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b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without VCB</a:t>
            </a:r>
          </a:p>
        </p:txBody>
      </p:sp>
      <p:sp>
        <p:nvSpPr>
          <p:cNvPr id="117" name="TextBox 63"/>
          <p:cNvSpPr txBox="1"/>
          <p:nvPr/>
        </p:nvSpPr>
        <p:spPr>
          <a:xfrm>
            <a:off x="1799722" y="1059582"/>
            <a:ext cx="341683" cy="261572"/>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mn-lt"/>
                <a:ea typeface="Segoe UI" pitchFamily="34" charset="0"/>
                <a:cs typeface="Segoe UI" pitchFamily="34" charset="0"/>
              </a:rPr>
              <a:t>v3</a:t>
            </a:r>
          </a:p>
        </p:txBody>
      </p:sp>
      <p:sp>
        <p:nvSpPr>
          <p:cNvPr id="120" name="Rounded Rectangle 4"/>
          <p:cNvSpPr/>
          <p:nvPr/>
        </p:nvSpPr>
        <p:spPr>
          <a:xfrm>
            <a:off x="3279235" y="1292726"/>
            <a:ext cx="1243520" cy="1164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953" anchor="t"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50000">
                      <a:srgbClr val="FF0000"/>
                    </a:gs>
                  </a:gsLst>
                  <a:lin ang="5400000" scaled="0"/>
                </a:gradFill>
                <a:effectLst/>
                <a:uLnTx/>
                <a:uFillTx/>
                <a:latin typeface="+mn-lt"/>
                <a:ea typeface="Segoe UI" pitchFamily="34" charset="0"/>
                <a:cs typeface="Segoe UI" pitchFamily="34" charset="0"/>
              </a:rPr>
              <a:t>Instant VM Recovery</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err="1">
                <a:ln>
                  <a:noFill/>
                </a:ln>
                <a:gradFill>
                  <a:gsLst>
                    <a:gs pos="0">
                      <a:srgbClr val="FF0000"/>
                    </a:gs>
                    <a:gs pos="50000">
                      <a:srgbClr val="FF0000"/>
                    </a:gs>
                  </a:gsLst>
                  <a:lin ang="5400000" scaled="0"/>
                </a:gradFill>
                <a:effectLst/>
                <a:uLnTx/>
                <a:uFillTx/>
                <a:latin typeface="+mn-lt"/>
                <a:ea typeface="Segoe UI" pitchFamily="34" charset="0"/>
                <a:cs typeface="Segoe UI" pitchFamily="34" charset="0"/>
              </a:rPr>
              <a:t>SureBackup</a:t>
            </a:r>
            <a:endParaRPr kumimoji="0" lang="en-US" sz="800" b="0" i="0" u="none" strike="noStrike" kern="1200" cap="none" spc="0" normalizeH="0" baseline="0" noProof="0" dirty="0">
              <a:ln>
                <a:noFill/>
              </a:ln>
              <a:gradFill>
                <a:gsLst>
                  <a:gs pos="0">
                    <a:srgbClr val="FF0000"/>
                  </a:gs>
                  <a:gs pos="50000">
                    <a:srgbClr val="FF0000"/>
                  </a:gs>
                </a:gsLst>
                <a:lin ang="5400000" scaled="0"/>
              </a:gradFill>
              <a:effectLst/>
              <a:uLnTx/>
              <a:uFillTx/>
              <a:latin typeface="+mn-lt"/>
              <a:ea typeface="Segoe UI" pitchFamily="34" charset="0"/>
              <a:cs typeface="Segoe UI" pitchFamily="34" charset="0"/>
            </a:endParaRP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Universal Application Item Recovery (U-AIR)</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On-Demand Sandbox</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Instant indexing</a:t>
            </a:r>
          </a:p>
        </p:txBody>
      </p:sp>
      <p:sp>
        <p:nvSpPr>
          <p:cNvPr id="121" name="TextBox 63"/>
          <p:cNvSpPr txBox="1"/>
          <p:nvPr/>
        </p:nvSpPr>
        <p:spPr>
          <a:xfrm>
            <a:off x="3198636" y="1059582"/>
            <a:ext cx="341683" cy="261572"/>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mn-lt"/>
                <a:ea typeface="Segoe UI" pitchFamily="34" charset="0"/>
                <a:cs typeface="Segoe UI" pitchFamily="34" charset="0"/>
              </a:rPr>
              <a:t>v5</a:t>
            </a:r>
          </a:p>
        </p:txBody>
      </p:sp>
      <p:sp>
        <p:nvSpPr>
          <p:cNvPr id="124" name="Rounded Rectangle 4"/>
          <p:cNvSpPr/>
          <p:nvPr/>
        </p:nvSpPr>
        <p:spPr>
          <a:xfrm>
            <a:off x="4759812" y="1292726"/>
            <a:ext cx="1243520" cy="1164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953" anchor="t"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err="1">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VeeamZIP</a:t>
            </a:r>
            <a:endPar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endParaRP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Instant VM Recovery for Hyper-V</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Veeam Backup</a:t>
            </a:r>
            <a:b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b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Free Edition</a:t>
            </a:r>
          </a:p>
        </p:txBody>
      </p:sp>
      <p:sp>
        <p:nvSpPr>
          <p:cNvPr id="125" name="TextBox 63"/>
          <p:cNvSpPr txBox="1"/>
          <p:nvPr/>
        </p:nvSpPr>
        <p:spPr>
          <a:xfrm>
            <a:off x="4679213" y="1059582"/>
            <a:ext cx="458703" cy="261572"/>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mn-lt"/>
                <a:ea typeface="Segoe UI" pitchFamily="34" charset="0"/>
                <a:cs typeface="Segoe UI" pitchFamily="34" charset="0"/>
              </a:rPr>
              <a:t>v6.1</a:t>
            </a:r>
          </a:p>
        </p:txBody>
      </p:sp>
      <p:sp>
        <p:nvSpPr>
          <p:cNvPr id="128" name="Rounded Rectangle 4"/>
          <p:cNvSpPr/>
          <p:nvPr/>
        </p:nvSpPr>
        <p:spPr>
          <a:xfrm>
            <a:off x="6240389" y="1292726"/>
            <a:ext cx="1243520" cy="1164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953" anchor="t"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Built-in WAN Acceleration</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Backup directly from Storage Snapshots</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Veeam Explorer </a:t>
            </a:r>
            <a:r>
              <a:rPr kumimoji="0" lang="en-US" sz="800" b="0" i="1"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for Microsoft SharePoint</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Virtual Lab for Replicas</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Virtual Lab for Hyper-V</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endPar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endParaRPr>
          </a:p>
        </p:txBody>
      </p:sp>
      <p:sp>
        <p:nvSpPr>
          <p:cNvPr id="129" name="TextBox 63"/>
          <p:cNvSpPr txBox="1"/>
          <p:nvPr/>
        </p:nvSpPr>
        <p:spPr>
          <a:xfrm>
            <a:off x="6159790" y="1059582"/>
            <a:ext cx="341683" cy="261572"/>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mn-lt"/>
                <a:ea typeface="Segoe UI" pitchFamily="34" charset="0"/>
                <a:cs typeface="Segoe UI" pitchFamily="34" charset="0"/>
              </a:rPr>
              <a:t>v7</a:t>
            </a:r>
          </a:p>
        </p:txBody>
      </p:sp>
      <p:sp>
        <p:nvSpPr>
          <p:cNvPr id="132" name="Rounded Rectangle 4"/>
          <p:cNvSpPr/>
          <p:nvPr/>
        </p:nvSpPr>
        <p:spPr>
          <a:xfrm>
            <a:off x="7720968" y="1292726"/>
            <a:ext cx="1243520" cy="1164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953" anchor="t"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Scale-out Backup Repository</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err="1">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BitLooker</a:t>
            </a:r>
            <a:endPar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endParaRP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Veeam Explorer</a:t>
            </a:r>
            <a:b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br>
            <a:r>
              <a:rPr kumimoji="0" lang="en-US" sz="800" b="0" i="1"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for Oracle</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On-Demand Sandbox for Storage Snapshots</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Veeam Cloud Connect Replication</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endPar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endParaRPr>
          </a:p>
        </p:txBody>
      </p:sp>
      <p:sp>
        <p:nvSpPr>
          <p:cNvPr id="133" name="TextBox 63"/>
          <p:cNvSpPr txBox="1"/>
          <p:nvPr/>
        </p:nvSpPr>
        <p:spPr>
          <a:xfrm>
            <a:off x="7640369" y="1059582"/>
            <a:ext cx="341683" cy="261572"/>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mn-lt"/>
                <a:ea typeface="Segoe UI" pitchFamily="34" charset="0"/>
                <a:cs typeface="Segoe UI" pitchFamily="34" charset="0"/>
              </a:rPr>
              <a:t>v9</a:t>
            </a:r>
          </a:p>
        </p:txBody>
      </p:sp>
      <p:sp>
        <p:nvSpPr>
          <p:cNvPr id="136" name="Rounded Rectangle 4"/>
          <p:cNvSpPr/>
          <p:nvPr/>
        </p:nvSpPr>
        <p:spPr>
          <a:xfrm>
            <a:off x="1165379" y="3326609"/>
            <a:ext cx="1161857" cy="1164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953" anchor="t"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Advanced VSS</a:t>
            </a:r>
            <a:b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b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integration</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err="1">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ESXi</a:t>
            </a: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 support</a:t>
            </a:r>
          </a:p>
        </p:txBody>
      </p:sp>
      <p:sp>
        <p:nvSpPr>
          <p:cNvPr id="137" name="TextBox 63"/>
          <p:cNvSpPr txBox="1"/>
          <p:nvPr/>
        </p:nvSpPr>
        <p:spPr>
          <a:xfrm>
            <a:off x="1084780" y="3093465"/>
            <a:ext cx="341683" cy="261572"/>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mn-lt"/>
                <a:ea typeface="Segoe UI" pitchFamily="34" charset="0"/>
                <a:cs typeface="Segoe UI" pitchFamily="34" charset="0"/>
              </a:rPr>
              <a:t>v2</a:t>
            </a:r>
          </a:p>
        </p:txBody>
      </p:sp>
      <p:sp>
        <p:nvSpPr>
          <p:cNvPr id="140" name="Rounded Rectangle 4"/>
          <p:cNvSpPr/>
          <p:nvPr/>
        </p:nvSpPr>
        <p:spPr>
          <a:xfrm>
            <a:off x="2564293" y="3326609"/>
            <a:ext cx="1273539" cy="1164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953" anchor="t"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err="1">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vStorage</a:t>
            </a: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 APIs (VADP)</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Support for Changed Block Tracking</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Support for thin-</a:t>
            </a:r>
            <a:b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b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provisioned disks</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Replication </a:t>
            </a:r>
            <a:b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b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to </a:t>
            </a:r>
            <a:r>
              <a:rPr kumimoji="0" lang="en-US" sz="800" b="0" i="0" u="none" strike="noStrike" kern="1200" cap="none" spc="0" normalizeH="0" baseline="0" noProof="0" dirty="0" err="1">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ESXi</a:t>
            </a:r>
            <a:endPar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endParaRPr>
          </a:p>
        </p:txBody>
      </p:sp>
      <p:sp>
        <p:nvSpPr>
          <p:cNvPr id="141" name="TextBox 63"/>
          <p:cNvSpPr txBox="1"/>
          <p:nvPr/>
        </p:nvSpPr>
        <p:spPr>
          <a:xfrm>
            <a:off x="2483694" y="3093465"/>
            <a:ext cx="341683" cy="261572"/>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mn-lt"/>
                <a:ea typeface="Segoe UI" pitchFamily="34" charset="0"/>
                <a:cs typeface="Segoe UI" pitchFamily="34" charset="0"/>
              </a:rPr>
              <a:t>v4</a:t>
            </a:r>
          </a:p>
        </p:txBody>
      </p:sp>
      <p:sp>
        <p:nvSpPr>
          <p:cNvPr id="144" name="Rounded Rectangle 4"/>
          <p:cNvSpPr/>
          <p:nvPr/>
        </p:nvSpPr>
        <p:spPr>
          <a:xfrm>
            <a:off x="3963207" y="3326609"/>
            <a:ext cx="1243520" cy="1164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953" anchor="t"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Intelligent load balancing</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Hyper-V Changed Block Tracking</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1-Click File Restore</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Advanced replication</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endParaRPr kumimoji="0" lang="en-US" sz="800" b="0" i="0" u="none" strike="noStrike" kern="1200" cap="none" spc="0" normalizeH="0" baseline="0" noProof="0" dirty="0">
              <a:ln>
                <a:noFill/>
              </a:ln>
              <a:gradFill>
                <a:gsLst>
                  <a:gs pos="0">
                    <a:srgbClr val="FF0000"/>
                  </a:gs>
                  <a:gs pos="50000">
                    <a:srgbClr val="FF0000"/>
                  </a:gs>
                </a:gsLst>
                <a:lin ang="5400000" scaled="0"/>
              </a:gradFill>
              <a:effectLst/>
              <a:uLnTx/>
              <a:uFillTx/>
              <a:latin typeface="+mn-lt"/>
              <a:ea typeface="Segoe UI" pitchFamily="34" charset="0"/>
              <a:cs typeface="Arial" pitchFamily="34" charset="0"/>
            </a:endParaRPr>
          </a:p>
        </p:txBody>
      </p:sp>
      <p:sp>
        <p:nvSpPr>
          <p:cNvPr id="145" name="TextBox 63"/>
          <p:cNvSpPr txBox="1"/>
          <p:nvPr/>
        </p:nvSpPr>
        <p:spPr>
          <a:xfrm>
            <a:off x="3882608" y="3093465"/>
            <a:ext cx="341683" cy="261572"/>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mn-lt"/>
                <a:ea typeface="Segoe UI" pitchFamily="34" charset="0"/>
                <a:cs typeface="Segoe UI" pitchFamily="34" charset="0"/>
              </a:rPr>
              <a:t>v6</a:t>
            </a:r>
          </a:p>
        </p:txBody>
      </p:sp>
      <p:sp>
        <p:nvSpPr>
          <p:cNvPr id="148" name="Rounded Rectangle 4"/>
          <p:cNvSpPr/>
          <p:nvPr/>
        </p:nvSpPr>
        <p:spPr>
          <a:xfrm>
            <a:off x="5443784" y="3326609"/>
            <a:ext cx="1243520" cy="1164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953" anchor="t"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Veeam Explorer </a:t>
            </a:r>
            <a:b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b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for Storage Snapshots</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Veeam Explorer </a:t>
            </a:r>
            <a:b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br>
            <a:r>
              <a:rPr kumimoji="0" lang="en-US" sz="800" b="0" i="1"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for Microsoft Exchange</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err="1">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ReFS</a:t>
            </a: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 support</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Advanced backup monitoring, reporting and capacity planning</a:t>
            </a:r>
          </a:p>
        </p:txBody>
      </p:sp>
      <p:sp>
        <p:nvSpPr>
          <p:cNvPr id="149" name="TextBox 63"/>
          <p:cNvSpPr txBox="1"/>
          <p:nvPr/>
        </p:nvSpPr>
        <p:spPr>
          <a:xfrm>
            <a:off x="5363185" y="3093465"/>
            <a:ext cx="458703" cy="261572"/>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mn-lt"/>
                <a:ea typeface="Segoe UI" pitchFamily="34" charset="0"/>
                <a:cs typeface="Segoe UI" pitchFamily="34" charset="0"/>
              </a:rPr>
              <a:t>v6.5</a:t>
            </a:r>
          </a:p>
        </p:txBody>
      </p:sp>
      <p:sp>
        <p:nvSpPr>
          <p:cNvPr id="152" name="Rounded Rectangle 4"/>
          <p:cNvSpPr/>
          <p:nvPr/>
        </p:nvSpPr>
        <p:spPr>
          <a:xfrm>
            <a:off x="6924360" y="3326609"/>
            <a:ext cx="1417889" cy="11641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953" anchor="t"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Backup I/O control</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Snapshot Hunter</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Password loss protection for encryption</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rPr>
              <a:t>Veeam Cloud Connect</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Veeam Explorer</a:t>
            </a:r>
            <a:b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br>
            <a:r>
              <a:rPr kumimoji="0" lang="en-US" sz="800" b="0" i="1"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for SQL Server</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Veeam Explorer </a:t>
            </a:r>
            <a:br>
              <a:rPr kumimoji="0" lang="en-US" sz="800" b="0" i="0"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br>
            <a:r>
              <a:rPr kumimoji="0" lang="en-US" sz="800" b="0" i="1" u="none" strike="noStrike" kern="1200" cap="none" spc="0" normalizeH="0" baseline="0" noProof="0" dirty="0">
                <a:ln>
                  <a:noFill/>
                </a:ln>
                <a:gradFill>
                  <a:gsLst>
                    <a:gs pos="0">
                      <a:srgbClr val="000000">
                        <a:lumMod val="75000"/>
                        <a:lumOff val="25000"/>
                      </a:srgbClr>
                    </a:gs>
                    <a:gs pos="100000">
                      <a:srgbClr val="000000">
                        <a:lumMod val="75000"/>
                        <a:lumOff val="25000"/>
                      </a:srgbClr>
                    </a:gs>
                  </a:gsLst>
                  <a:lin ang="5400000" scaled="0"/>
                </a:gradFill>
                <a:effectLst/>
                <a:uLnTx/>
                <a:uFillTx/>
                <a:latin typeface="+mn-lt"/>
                <a:ea typeface="Segoe UI" pitchFamily="34" charset="0"/>
                <a:cs typeface="Segoe UI" pitchFamily="34" charset="0"/>
              </a:rPr>
              <a:t>for Active Directory</a:t>
            </a:r>
          </a:p>
          <a:p>
            <a:pPr marL="92075" marR="0" lvl="0" indent="-92075" algn="l" defTabSz="366515" rtl="0" eaLnBrk="1" fontAlgn="auto" latinLnBrk="0" hangingPunct="1">
              <a:lnSpc>
                <a:spcPct val="90000"/>
              </a:lnSpc>
              <a:spcBef>
                <a:spcPct val="0"/>
              </a:spcBef>
              <a:spcAft>
                <a:spcPts val="375"/>
              </a:spcAft>
              <a:buClrTx/>
              <a:buSzTx/>
              <a:buFont typeface="Arial" panose="020B0604020202020204" pitchFamily="34" charset="0"/>
              <a:buChar char="•"/>
              <a:tabLst/>
              <a:defRPr/>
            </a:pPr>
            <a:endParaRPr kumimoji="0" lang="en-US" sz="800" b="0" i="0" u="none" strike="noStrike" kern="1200" cap="none" spc="0" normalizeH="0" baseline="0" noProof="0" dirty="0">
              <a:ln>
                <a:noFill/>
              </a:ln>
              <a:gradFill>
                <a:gsLst>
                  <a:gs pos="0">
                    <a:srgbClr val="FF0000"/>
                  </a:gs>
                  <a:gs pos="100000">
                    <a:srgbClr val="FF0000"/>
                  </a:gs>
                </a:gsLst>
                <a:lin ang="5400000" scaled="0"/>
              </a:gradFill>
              <a:effectLst/>
              <a:uLnTx/>
              <a:uFillTx/>
              <a:latin typeface="+mn-lt"/>
              <a:ea typeface="Segoe UI" pitchFamily="34" charset="0"/>
              <a:cs typeface="Segoe UI" pitchFamily="34" charset="0"/>
            </a:endParaRPr>
          </a:p>
        </p:txBody>
      </p:sp>
      <p:sp>
        <p:nvSpPr>
          <p:cNvPr id="153" name="TextBox 63"/>
          <p:cNvSpPr txBox="1"/>
          <p:nvPr/>
        </p:nvSpPr>
        <p:spPr>
          <a:xfrm>
            <a:off x="6843762" y="3093465"/>
            <a:ext cx="341683" cy="261572"/>
          </a:xfrm>
          <a:prstGeom prst="rect">
            <a:avLst/>
          </a:prstGeom>
          <a:noFill/>
        </p:spPr>
        <p:txBody>
          <a:bodyPr wrap="none" lIns="91402" tIns="45701" rIns="91402" bIns="45701"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mn-lt"/>
                <a:ea typeface="Segoe UI" pitchFamily="34" charset="0"/>
                <a:cs typeface="Segoe UI" pitchFamily="34" charset="0"/>
              </a:rPr>
              <a:t>v8</a:t>
            </a:r>
          </a:p>
        </p:txBody>
      </p:sp>
      <p:sp>
        <p:nvSpPr>
          <p:cNvPr id="164" name="Oval 163"/>
          <p:cNvSpPr/>
          <p:nvPr/>
        </p:nvSpPr>
        <p:spPr>
          <a:xfrm>
            <a:off x="3863504" y="2816774"/>
            <a:ext cx="72000" cy="72000"/>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00" b="0" i="0" u="none" strike="noStrike" kern="0" cap="none" spc="0" normalizeH="0" baseline="0" noProof="0">
              <a:ln>
                <a:noFill/>
              </a:ln>
              <a:solidFill>
                <a:sysClr val="windowText" lastClr="000000"/>
              </a:solidFill>
              <a:effectLst/>
              <a:uLnTx/>
              <a:uFillTx/>
            </a:endParaRPr>
          </a:p>
        </p:txBody>
      </p:sp>
      <p:sp>
        <p:nvSpPr>
          <p:cNvPr id="165" name="Oval 164"/>
          <p:cNvSpPr/>
          <p:nvPr/>
        </p:nvSpPr>
        <p:spPr>
          <a:xfrm>
            <a:off x="4660042" y="2816774"/>
            <a:ext cx="72000" cy="72000"/>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00" b="0" i="0" u="none" strike="noStrike" kern="0" cap="none" spc="0" normalizeH="0" baseline="0" noProof="0">
              <a:ln>
                <a:noFill/>
              </a:ln>
              <a:solidFill>
                <a:sysClr val="windowText" lastClr="000000"/>
              </a:solidFill>
              <a:effectLst/>
              <a:uLnTx/>
              <a:uFillTx/>
            </a:endParaRPr>
          </a:p>
        </p:txBody>
      </p:sp>
      <p:sp>
        <p:nvSpPr>
          <p:cNvPr id="166" name="Oval 165"/>
          <p:cNvSpPr/>
          <p:nvPr/>
        </p:nvSpPr>
        <p:spPr>
          <a:xfrm>
            <a:off x="6147693" y="2816774"/>
            <a:ext cx="72000" cy="72000"/>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00" b="0" i="0" u="none" strike="noStrike" kern="0" cap="none" spc="0" normalizeH="0" baseline="0" noProof="0">
              <a:ln>
                <a:noFill/>
              </a:ln>
              <a:solidFill>
                <a:sysClr val="windowText" lastClr="000000"/>
              </a:solidFill>
              <a:effectLst/>
              <a:uLnTx/>
              <a:uFillTx/>
            </a:endParaRPr>
          </a:p>
        </p:txBody>
      </p:sp>
      <p:sp>
        <p:nvSpPr>
          <p:cNvPr id="167" name="Oval 166"/>
          <p:cNvSpPr/>
          <p:nvPr/>
        </p:nvSpPr>
        <p:spPr>
          <a:xfrm>
            <a:off x="5366141" y="2816774"/>
            <a:ext cx="72000" cy="72000"/>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00" b="0" i="0" u="none" strike="noStrike" kern="0" cap="none" spc="0" normalizeH="0" baseline="0" noProof="0">
              <a:ln>
                <a:noFill/>
              </a:ln>
              <a:solidFill>
                <a:sysClr val="windowText" lastClr="000000"/>
              </a:solidFill>
              <a:effectLst/>
              <a:uLnTx/>
              <a:uFillTx/>
            </a:endParaRPr>
          </a:p>
        </p:txBody>
      </p:sp>
      <p:sp>
        <p:nvSpPr>
          <p:cNvPr id="168" name="Oval 167"/>
          <p:cNvSpPr/>
          <p:nvPr/>
        </p:nvSpPr>
        <p:spPr>
          <a:xfrm>
            <a:off x="6852360" y="2811492"/>
            <a:ext cx="72000" cy="72000"/>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00" b="0" i="0" u="none" strike="noStrike" kern="0" cap="none" spc="0" normalizeH="0" baseline="0" noProof="0">
              <a:ln>
                <a:noFill/>
              </a:ln>
              <a:solidFill>
                <a:sysClr val="windowText" lastClr="000000"/>
              </a:solidFill>
              <a:effectLst/>
              <a:uLnTx/>
              <a:uFillTx/>
            </a:endParaRPr>
          </a:p>
        </p:txBody>
      </p:sp>
      <p:sp>
        <p:nvSpPr>
          <p:cNvPr id="169" name="Oval 168"/>
          <p:cNvSpPr/>
          <p:nvPr/>
        </p:nvSpPr>
        <p:spPr>
          <a:xfrm>
            <a:off x="7629352" y="2816774"/>
            <a:ext cx="72000" cy="72000"/>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1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336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a:xfrm>
            <a:off x="389436" y="171450"/>
            <a:ext cx="8363938" cy="430887"/>
          </a:xfrm>
        </p:spPr>
        <p:txBody>
          <a:bodyPr/>
          <a:lstStyle/>
          <a:p>
            <a:r>
              <a:rPr lang="en-US" sz="2800" dirty="0"/>
              <a:t>Veeam Availability Platform </a:t>
            </a:r>
            <a:r>
              <a:rPr lang="hu-HU" sz="2800" dirty="0"/>
              <a:t>a </a:t>
            </a:r>
            <a:r>
              <a:rPr lang="en-US" sz="2800" dirty="0"/>
              <a:t>Hybrid Cloud</a:t>
            </a:r>
            <a:r>
              <a:rPr lang="hu-HU" sz="2800" dirty="0"/>
              <a:t> számára</a:t>
            </a:r>
            <a:endParaRPr lang="ru-RU" sz="2800" dirty="0"/>
          </a:p>
        </p:txBody>
      </p:sp>
      <p:sp>
        <p:nvSpPr>
          <p:cNvPr id="5" name="Oval 4"/>
          <p:cNvSpPr/>
          <p:nvPr/>
        </p:nvSpPr>
        <p:spPr>
          <a:xfrm>
            <a:off x="971600" y="1321688"/>
            <a:ext cx="7080863" cy="31921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en-US" sz="1823" b="0" i="0" u="none" strike="noStrike" kern="0" cap="none" spc="0" normalizeH="0" baseline="0" noProof="0">
              <a:ln>
                <a:noFill/>
              </a:ln>
              <a:solidFill>
                <a:sysClr val="windowText" lastClr="000000"/>
              </a:solidFill>
              <a:effectLst/>
              <a:uLnTx/>
              <a:uFillTx/>
            </a:endParaRPr>
          </a:p>
        </p:txBody>
      </p:sp>
      <p:sp>
        <p:nvSpPr>
          <p:cNvPr id="7" name="Rounded Rectangle 80"/>
          <p:cNvSpPr/>
          <p:nvPr/>
        </p:nvSpPr>
        <p:spPr>
          <a:xfrm>
            <a:off x="2491069" y="3685052"/>
            <a:ext cx="4184264" cy="1016791"/>
          </a:xfrm>
          <a:prstGeom prst="roundRect">
            <a:avLst>
              <a:gd name="adj" fmla="val 11334"/>
            </a:avLst>
          </a:prstGeom>
          <a:solidFill>
            <a:schemeClr val="bg1"/>
          </a:solidFill>
          <a:ln w="31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srgbClr val="5B9BD5"/>
              </a:solidFill>
              <a:effectLst/>
              <a:uLnTx/>
              <a:uFillTx/>
            </a:endParaRPr>
          </a:p>
        </p:txBody>
      </p:sp>
      <p:sp>
        <p:nvSpPr>
          <p:cNvPr id="8" name="Rounded Rectangle 125"/>
          <p:cNvSpPr/>
          <p:nvPr/>
        </p:nvSpPr>
        <p:spPr>
          <a:xfrm>
            <a:off x="2596405" y="4140969"/>
            <a:ext cx="3931758" cy="46092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srgbClr val="5B9BD5"/>
              </a:solidFill>
              <a:effectLst/>
              <a:uLnTx/>
              <a:uFillTx/>
            </a:endParaRPr>
          </a:p>
        </p:txBody>
      </p:sp>
      <p:grpSp>
        <p:nvGrpSpPr>
          <p:cNvPr id="10" name="Group 9"/>
          <p:cNvGrpSpPr/>
          <p:nvPr/>
        </p:nvGrpSpPr>
        <p:grpSpPr>
          <a:xfrm>
            <a:off x="2866571" y="4214145"/>
            <a:ext cx="3391427" cy="314577"/>
            <a:chOff x="2943240" y="4117285"/>
            <a:chExt cx="3391427" cy="314577"/>
          </a:xfrm>
        </p:grpSpPr>
        <p:pic>
          <p:nvPicPr>
            <p:cNvPr id="11" name="Picture 126"/>
            <p:cNvPicPr>
              <a:picLocks noChangeAspect="1"/>
            </p:cNvPicPr>
            <p:nvPr/>
          </p:nvPicPr>
          <p:blipFill>
            <a:blip r:embed="rId3"/>
            <a:stretch>
              <a:fillRect/>
            </a:stretch>
          </p:blipFill>
          <p:spPr>
            <a:xfrm>
              <a:off x="5859325" y="4259373"/>
              <a:ext cx="170496" cy="169435"/>
            </a:xfrm>
            <a:prstGeom prst="rect">
              <a:avLst/>
            </a:prstGeom>
          </p:spPr>
        </p:pic>
        <p:pic>
          <p:nvPicPr>
            <p:cNvPr id="12" name="Picture 127"/>
            <p:cNvPicPr>
              <a:picLocks noChangeAspect="1"/>
            </p:cNvPicPr>
            <p:nvPr/>
          </p:nvPicPr>
          <p:blipFill>
            <a:blip r:embed="rId4"/>
            <a:stretch>
              <a:fillRect/>
            </a:stretch>
          </p:blipFill>
          <p:spPr>
            <a:xfrm>
              <a:off x="3080428" y="4256318"/>
              <a:ext cx="174008" cy="175544"/>
            </a:xfrm>
            <a:prstGeom prst="rect">
              <a:avLst/>
            </a:prstGeom>
          </p:spPr>
        </p:pic>
        <p:pic>
          <p:nvPicPr>
            <p:cNvPr id="13" name="Picture 128"/>
            <p:cNvPicPr>
              <a:picLocks noChangeAspect="1"/>
            </p:cNvPicPr>
            <p:nvPr/>
          </p:nvPicPr>
          <p:blipFill>
            <a:blip r:embed="rId5"/>
            <a:stretch>
              <a:fillRect/>
            </a:stretch>
          </p:blipFill>
          <p:spPr>
            <a:xfrm>
              <a:off x="3945916" y="4269664"/>
              <a:ext cx="144271" cy="148852"/>
            </a:xfrm>
            <a:prstGeom prst="rect">
              <a:avLst/>
            </a:prstGeom>
          </p:spPr>
        </p:pic>
        <p:pic>
          <p:nvPicPr>
            <p:cNvPr id="14" name="Picture 129"/>
            <p:cNvPicPr>
              <a:picLocks noChangeAspect="1"/>
            </p:cNvPicPr>
            <p:nvPr/>
          </p:nvPicPr>
          <p:blipFill>
            <a:blip r:embed="rId6"/>
            <a:stretch>
              <a:fillRect/>
            </a:stretch>
          </p:blipFill>
          <p:spPr>
            <a:xfrm>
              <a:off x="4824505" y="4267517"/>
              <a:ext cx="132288" cy="153146"/>
            </a:xfrm>
            <a:prstGeom prst="rect">
              <a:avLst/>
            </a:prstGeom>
          </p:spPr>
        </p:pic>
        <p:sp>
          <p:nvSpPr>
            <p:cNvPr id="15" name="TextBox 14"/>
            <p:cNvSpPr txBox="1"/>
            <p:nvPr/>
          </p:nvSpPr>
          <p:spPr>
            <a:xfrm>
              <a:off x="3777339" y="4117285"/>
              <a:ext cx="476166"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Storage</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6" name="TextBox 15"/>
            <p:cNvSpPr txBox="1"/>
            <p:nvPr/>
          </p:nvSpPr>
          <p:spPr>
            <a:xfrm>
              <a:off x="5554480" y="4117285"/>
              <a:ext cx="780187"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Hyperconverged</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7" name="TextBox 16"/>
            <p:cNvSpPr txBox="1"/>
            <p:nvPr/>
          </p:nvSpPr>
          <p:spPr>
            <a:xfrm>
              <a:off x="2943240" y="4117285"/>
              <a:ext cx="455628"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Compute</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8" name="TextBox 17"/>
            <p:cNvSpPr txBox="1"/>
            <p:nvPr/>
          </p:nvSpPr>
          <p:spPr>
            <a:xfrm>
              <a:off x="4631976" y="4117285"/>
              <a:ext cx="544034"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Networking</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grpSp>
      <p:sp>
        <p:nvSpPr>
          <p:cNvPr id="19" name="Freeform 138"/>
          <p:cNvSpPr/>
          <p:nvPr/>
        </p:nvSpPr>
        <p:spPr>
          <a:xfrm>
            <a:off x="3753139" y="699542"/>
            <a:ext cx="1512959" cy="936592"/>
          </a:xfrm>
          <a:custGeom>
            <a:avLst/>
            <a:gdLst>
              <a:gd name="connsiteX0" fmla="*/ 1074026 w 2035661"/>
              <a:gd name="connsiteY0" fmla="*/ 0 h 1260170"/>
              <a:gd name="connsiteX1" fmla="*/ 1691310 w 2035661"/>
              <a:gd name="connsiteY1" fmla="*/ 503101 h 1260170"/>
              <a:gd name="connsiteX2" fmla="*/ 1692248 w 2035661"/>
              <a:gd name="connsiteY2" fmla="*/ 512409 h 1260170"/>
              <a:gd name="connsiteX3" fmla="*/ 1736346 w 2035661"/>
              <a:gd name="connsiteY3" fmla="*/ 516854 h 1260170"/>
              <a:gd name="connsiteX4" fmla="*/ 2035661 w 2035661"/>
              <a:gd name="connsiteY4" fmla="*/ 884101 h 1260170"/>
              <a:gd name="connsiteX5" fmla="*/ 1736346 w 2035661"/>
              <a:gd name="connsiteY5" fmla="*/ 1251348 h 1260170"/>
              <a:gd name="connsiteX6" fmla="*/ 1704110 w 2035661"/>
              <a:gd name="connsiteY6" fmla="*/ 1254598 h 1260170"/>
              <a:gd name="connsiteX7" fmla="*/ 1704110 w 2035661"/>
              <a:gd name="connsiteY7" fmla="*/ 1258963 h 1260170"/>
              <a:gd name="connsiteX8" fmla="*/ 1660808 w 2035661"/>
              <a:gd name="connsiteY8" fmla="*/ 1258963 h 1260170"/>
              <a:gd name="connsiteX9" fmla="*/ 1660798 w 2035661"/>
              <a:gd name="connsiteY9" fmla="*/ 1258964 h 1260170"/>
              <a:gd name="connsiteX10" fmla="*/ 1660788 w 2035661"/>
              <a:gd name="connsiteY10" fmla="*/ 1258963 h 1260170"/>
              <a:gd name="connsiteX11" fmla="*/ 1085999 w 2035661"/>
              <a:gd name="connsiteY11" fmla="*/ 1258963 h 1260170"/>
              <a:gd name="connsiteX12" fmla="*/ 1074026 w 2035661"/>
              <a:gd name="connsiteY12" fmla="*/ 1260170 h 1260170"/>
              <a:gd name="connsiteX13" fmla="*/ 1062053 w 2035661"/>
              <a:gd name="connsiteY13" fmla="*/ 1258963 h 1260170"/>
              <a:gd name="connsiteX14" fmla="*/ 448898 w 2035661"/>
              <a:gd name="connsiteY14" fmla="*/ 1258963 h 1260170"/>
              <a:gd name="connsiteX15" fmla="*/ 448888 w 2035661"/>
              <a:gd name="connsiteY15" fmla="*/ 1258964 h 1260170"/>
              <a:gd name="connsiteX16" fmla="*/ 448878 w 2035661"/>
              <a:gd name="connsiteY16" fmla="*/ 1258963 h 1260170"/>
              <a:gd name="connsiteX17" fmla="*/ 382386 w 2035661"/>
              <a:gd name="connsiteY17" fmla="*/ 1258963 h 1260170"/>
              <a:gd name="connsiteX18" fmla="*/ 382386 w 2035661"/>
              <a:gd name="connsiteY18" fmla="*/ 1252260 h 1260170"/>
              <a:gd name="connsiteX19" fmla="*/ 358421 w 2035661"/>
              <a:gd name="connsiteY19" fmla="*/ 1249844 h 1260170"/>
              <a:gd name="connsiteX20" fmla="*/ 0 w 2035661"/>
              <a:gd name="connsiteY20" fmla="*/ 810076 h 1260170"/>
              <a:gd name="connsiteX21" fmla="*/ 448888 w 2035661"/>
              <a:gd name="connsiteY21" fmla="*/ 361188 h 1260170"/>
              <a:gd name="connsiteX22" fmla="*/ 503310 w 2035661"/>
              <a:gd name="connsiteY22" fmla="*/ 366674 h 1260170"/>
              <a:gd name="connsiteX23" fmla="*/ 551550 w 2035661"/>
              <a:gd name="connsiteY23" fmla="*/ 277799 h 1260170"/>
              <a:gd name="connsiteX24" fmla="*/ 1074026 w 2035661"/>
              <a:gd name="connsiteY24" fmla="*/ 0 h 12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5661" h="1260170">
                <a:moveTo>
                  <a:pt x="1074026" y="0"/>
                </a:moveTo>
                <a:cubicBezTo>
                  <a:pt x="1378514" y="0"/>
                  <a:pt x="1632557" y="215982"/>
                  <a:pt x="1691310" y="503101"/>
                </a:cubicBezTo>
                <a:lnTo>
                  <a:pt x="1692248" y="512409"/>
                </a:lnTo>
                <a:lnTo>
                  <a:pt x="1736346" y="516854"/>
                </a:lnTo>
                <a:cubicBezTo>
                  <a:pt x="1907165" y="551809"/>
                  <a:pt x="2035661" y="702949"/>
                  <a:pt x="2035661" y="884101"/>
                </a:cubicBezTo>
                <a:cubicBezTo>
                  <a:pt x="2035661" y="1065253"/>
                  <a:pt x="1907165" y="1216394"/>
                  <a:pt x="1736346" y="1251348"/>
                </a:cubicBezTo>
                <a:lnTo>
                  <a:pt x="1704110" y="1254598"/>
                </a:lnTo>
                <a:lnTo>
                  <a:pt x="1704110" y="1258963"/>
                </a:lnTo>
                <a:lnTo>
                  <a:pt x="1660808" y="1258963"/>
                </a:lnTo>
                <a:lnTo>
                  <a:pt x="1660798" y="1258964"/>
                </a:lnTo>
                <a:lnTo>
                  <a:pt x="1660788" y="1258963"/>
                </a:lnTo>
                <a:lnTo>
                  <a:pt x="1085999" y="1258963"/>
                </a:lnTo>
                <a:lnTo>
                  <a:pt x="1074026" y="1260170"/>
                </a:lnTo>
                <a:lnTo>
                  <a:pt x="1062053" y="1258963"/>
                </a:lnTo>
                <a:lnTo>
                  <a:pt x="448898" y="1258963"/>
                </a:lnTo>
                <a:lnTo>
                  <a:pt x="448888" y="1258964"/>
                </a:lnTo>
                <a:lnTo>
                  <a:pt x="448878" y="1258963"/>
                </a:lnTo>
                <a:lnTo>
                  <a:pt x="382386" y="1258963"/>
                </a:lnTo>
                <a:lnTo>
                  <a:pt x="382386" y="1252260"/>
                </a:lnTo>
                <a:lnTo>
                  <a:pt x="358421" y="1249844"/>
                </a:lnTo>
                <a:cubicBezTo>
                  <a:pt x="153871" y="1207987"/>
                  <a:pt x="0" y="1027001"/>
                  <a:pt x="0" y="810076"/>
                </a:cubicBezTo>
                <a:cubicBezTo>
                  <a:pt x="0" y="562162"/>
                  <a:pt x="200974" y="361188"/>
                  <a:pt x="448888" y="361188"/>
                </a:cubicBezTo>
                <a:lnTo>
                  <a:pt x="503310" y="366674"/>
                </a:lnTo>
                <a:lnTo>
                  <a:pt x="551550" y="277799"/>
                </a:lnTo>
                <a:cubicBezTo>
                  <a:pt x="664781" y="110195"/>
                  <a:pt x="856535" y="0"/>
                  <a:pt x="1074026"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prstClr val="white"/>
              </a:solidFill>
              <a:effectLst/>
              <a:uLnTx/>
              <a:uFillTx/>
            </a:endParaRPr>
          </a:p>
        </p:txBody>
      </p:sp>
      <p:grpSp>
        <p:nvGrpSpPr>
          <p:cNvPr id="20" name="Group 2"/>
          <p:cNvGrpSpPr/>
          <p:nvPr/>
        </p:nvGrpSpPr>
        <p:grpSpPr>
          <a:xfrm>
            <a:off x="318506" y="2844852"/>
            <a:ext cx="8393551" cy="1255934"/>
            <a:chOff x="2192575" y="3039243"/>
            <a:chExt cx="13787964" cy="2063104"/>
          </a:xfrm>
        </p:grpSpPr>
        <p:sp>
          <p:nvSpPr>
            <p:cNvPr id="21" name="Freeform 110"/>
            <p:cNvSpPr/>
            <p:nvPr/>
          </p:nvSpPr>
          <p:spPr>
            <a:xfrm>
              <a:off x="2192575" y="3039243"/>
              <a:ext cx="2536108" cy="1596128"/>
            </a:xfrm>
            <a:custGeom>
              <a:avLst/>
              <a:gdLst>
                <a:gd name="connsiteX0" fmla="*/ 1074026 w 2035661"/>
                <a:gd name="connsiteY0" fmla="*/ 0 h 1260170"/>
                <a:gd name="connsiteX1" fmla="*/ 1691310 w 2035661"/>
                <a:gd name="connsiteY1" fmla="*/ 503101 h 1260170"/>
                <a:gd name="connsiteX2" fmla="*/ 1692248 w 2035661"/>
                <a:gd name="connsiteY2" fmla="*/ 512409 h 1260170"/>
                <a:gd name="connsiteX3" fmla="*/ 1736346 w 2035661"/>
                <a:gd name="connsiteY3" fmla="*/ 516854 h 1260170"/>
                <a:gd name="connsiteX4" fmla="*/ 2035661 w 2035661"/>
                <a:gd name="connsiteY4" fmla="*/ 884101 h 1260170"/>
                <a:gd name="connsiteX5" fmla="*/ 1736346 w 2035661"/>
                <a:gd name="connsiteY5" fmla="*/ 1251348 h 1260170"/>
                <a:gd name="connsiteX6" fmla="*/ 1704110 w 2035661"/>
                <a:gd name="connsiteY6" fmla="*/ 1254598 h 1260170"/>
                <a:gd name="connsiteX7" fmla="*/ 1704110 w 2035661"/>
                <a:gd name="connsiteY7" fmla="*/ 1258963 h 1260170"/>
                <a:gd name="connsiteX8" fmla="*/ 1660808 w 2035661"/>
                <a:gd name="connsiteY8" fmla="*/ 1258963 h 1260170"/>
                <a:gd name="connsiteX9" fmla="*/ 1660798 w 2035661"/>
                <a:gd name="connsiteY9" fmla="*/ 1258964 h 1260170"/>
                <a:gd name="connsiteX10" fmla="*/ 1660788 w 2035661"/>
                <a:gd name="connsiteY10" fmla="*/ 1258963 h 1260170"/>
                <a:gd name="connsiteX11" fmla="*/ 1085999 w 2035661"/>
                <a:gd name="connsiteY11" fmla="*/ 1258963 h 1260170"/>
                <a:gd name="connsiteX12" fmla="*/ 1074026 w 2035661"/>
                <a:gd name="connsiteY12" fmla="*/ 1260170 h 1260170"/>
                <a:gd name="connsiteX13" fmla="*/ 1062053 w 2035661"/>
                <a:gd name="connsiteY13" fmla="*/ 1258963 h 1260170"/>
                <a:gd name="connsiteX14" fmla="*/ 448898 w 2035661"/>
                <a:gd name="connsiteY14" fmla="*/ 1258963 h 1260170"/>
                <a:gd name="connsiteX15" fmla="*/ 448888 w 2035661"/>
                <a:gd name="connsiteY15" fmla="*/ 1258964 h 1260170"/>
                <a:gd name="connsiteX16" fmla="*/ 448878 w 2035661"/>
                <a:gd name="connsiteY16" fmla="*/ 1258963 h 1260170"/>
                <a:gd name="connsiteX17" fmla="*/ 382386 w 2035661"/>
                <a:gd name="connsiteY17" fmla="*/ 1258963 h 1260170"/>
                <a:gd name="connsiteX18" fmla="*/ 382386 w 2035661"/>
                <a:gd name="connsiteY18" fmla="*/ 1252260 h 1260170"/>
                <a:gd name="connsiteX19" fmla="*/ 358421 w 2035661"/>
                <a:gd name="connsiteY19" fmla="*/ 1249844 h 1260170"/>
                <a:gd name="connsiteX20" fmla="*/ 0 w 2035661"/>
                <a:gd name="connsiteY20" fmla="*/ 810076 h 1260170"/>
                <a:gd name="connsiteX21" fmla="*/ 448888 w 2035661"/>
                <a:gd name="connsiteY21" fmla="*/ 361188 h 1260170"/>
                <a:gd name="connsiteX22" fmla="*/ 503310 w 2035661"/>
                <a:gd name="connsiteY22" fmla="*/ 366674 h 1260170"/>
                <a:gd name="connsiteX23" fmla="*/ 551550 w 2035661"/>
                <a:gd name="connsiteY23" fmla="*/ 277799 h 1260170"/>
                <a:gd name="connsiteX24" fmla="*/ 1074026 w 2035661"/>
                <a:gd name="connsiteY24" fmla="*/ 0 h 12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5661" h="1260170">
                  <a:moveTo>
                    <a:pt x="1074026" y="0"/>
                  </a:moveTo>
                  <a:cubicBezTo>
                    <a:pt x="1378514" y="0"/>
                    <a:pt x="1632557" y="215982"/>
                    <a:pt x="1691310" y="503101"/>
                  </a:cubicBezTo>
                  <a:lnTo>
                    <a:pt x="1692248" y="512409"/>
                  </a:lnTo>
                  <a:lnTo>
                    <a:pt x="1736346" y="516854"/>
                  </a:lnTo>
                  <a:cubicBezTo>
                    <a:pt x="1907165" y="551809"/>
                    <a:pt x="2035661" y="702949"/>
                    <a:pt x="2035661" y="884101"/>
                  </a:cubicBezTo>
                  <a:cubicBezTo>
                    <a:pt x="2035661" y="1065253"/>
                    <a:pt x="1907165" y="1216394"/>
                    <a:pt x="1736346" y="1251348"/>
                  </a:cubicBezTo>
                  <a:lnTo>
                    <a:pt x="1704110" y="1254598"/>
                  </a:lnTo>
                  <a:lnTo>
                    <a:pt x="1704110" y="1258963"/>
                  </a:lnTo>
                  <a:lnTo>
                    <a:pt x="1660808" y="1258963"/>
                  </a:lnTo>
                  <a:lnTo>
                    <a:pt x="1660798" y="1258964"/>
                  </a:lnTo>
                  <a:lnTo>
                    <a:pt x="1660788" y="1258963"/>
                  </a:lnTo>
                  <a:lnTo>
                    <a:pt x="1085999" y="1258963"/>
                  </a:lnTo>
                  <a:lnTo>
                    <a:pt x="1074026" y="1260170"/>
                  </a:lnTo>
                  <a:lnTo>
                    <a:pt x="1062053" y="1258963"/>
                  </a:lnTo>
                  <a:lnTo>
                    <a:pt x="448898" y="1258963"/>
                  </a:lnTo>
                  <a:lnTo>
                    <a:pt x="448888" y="1258964"/>
                  </a:lnTo>
                  <a:lnTo>
                    <a:pt x="448878" y="1258963"/>
                  </a:lnTo>
                  <a:lnTo>
                    <a:pt x="382386" y="1258963"/>
                  </a:lnTo>
                  <a:lnTo>
                    <a:pt x="382386" y="1252260"/>
                  </a:lnTo>
                  <a:lnTo>
                    <a:pt x="358421" y="1249844"/>
                  </a:lnTo>
                  <a:cubicBezTo>
                    <a:pt x="153871" y="1207987"/>
                    <a:pt x="0" y="1027001"/>
                    <a:pt x="0" y="810076"/>
                  </a:cubicBezTo>
                  <a:cubicBezTo>
                    <a:pt x="0" y="562162"/>
                    <a:pt x="200974" y="361188"/>
                    <a:pt x="448888" y="361188"/>
                  </a:cubicBezTo>
                  <a:lnTo>
                    <a:pt x="503310" y="366674"/>
                  </a:lnTo>
                  <a:lnTo>
                    <a:pt x="551550" y="277799"/>
                  </a:lnTo>
                  <a:cubicBezTo>
                    <a:pt x="664781" y="110195"/>
                    <a:pt x="856535" y="0"/>
                    <a:pt x="1074026"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dirty="0">
                <a:ln>
                  <a:noFill/>
                </a:ln>
                <a:solidFill>
                  <a:prstClr val="white"/>
                </a:solidFill>
                <a:effectLst/>
                <a:uLnTx/>
                <a:uFillTx/>
              </a:endParaRPr>
            </a:p>
          </p:txBody>
        </p:sp>
        <p:sp>
          <p:nvSpPr>
            <p:cNvPr id="22" name="TextBox 21"/>
            <p:cNvSpPr txBox="1"/>
            <p:nvPr/>
          </p:nvSpPr>
          <p:spPr>
            <a:xfrm>
              <a:off x="2520808" y="4681662"/>
              <a:ext cx="1975405" cy="420685"/>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Managed Cloud</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sp>
          <p:nvSpPr>
            <p:cNvPr id="23" name="TextBox 22"/>
            <p:cNvSpPr txBox="1"/>
            <p:nvPr/>
          </p:nvSpPr>
          <p:spPr>
            <a:xfrm>
              <a:off x="14005134" y="4681662"/>
              <a:ext cx="1975405" cy="420685"/>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Public Cloud</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grpSp>
      <p:sp>
        <p:nvSpPr>
          <p:cNvPr id="24" name="Rectangle 23"/>
          <p:cNvSpPr/>
          <p:nvPr/>
        </p:nvSpPr>
        <p:spPr>
          <a:xfrm>
            <a:off x="2491069" y="2611781"/>
            <a:ext cx="4184264" cy="1013682"/>
          </a:xfrm>
          <a:prstGeom prst="rect">
            <a:avLst/>
          </a:prstGeom>
          <a:solidFill>
            <a:srgbClr val="1E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215"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 name="Rectangle 24"/>
          <p:cNvSpPr/>
          <p:nvPr/>
        </p:nvSpPr>
        <p:spPr>
          <a:xfrm>
            <a:off x="2603071" y="2799764"/>
            <a:ext cx="3947028" cy="708943"/>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620" b="0" i="0" u="none" strike="noStrike" kern="0" cap="none" spc="0" normalizeH="0" baseline="0" noProof="0" dirty="0">
              <a:ln>
                <a:noFill/>
              </a:ln>
              <a:solidFill>
                <a:srgbClr val="FFFFFF"/>
              </a:solidFill>
              <a:effectLst/>
              <a:uLnTx/>
              <a:uFillTx/>
              <a:cs typeface="Arial" panose="020B0604020202020204" pitchFamily="34" charset="0"/>
            </a:endParaRPr>
          </a:p>
        </p:txBody>
      </p:sp>
      <p:pic>
        <p:nvPicPr>
          <p:cNvPr id="26" name="Picture 25"/>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96193" y="3453808"/>
            <a:ext cx="503351" cy="323717"/>
          </a:xfrm>
          <a:prstGeom prst="rect">
            <a:avLst/>
          </a:prstGeom>
        </p:spPr>
      </p:pic>
      <p:sp>
        <p:nvSpPr>
          <p:cNvPr id="30" name="TextBox 29"/>
          <p:cNvSpPr txBox="1"/>
          <p:nvPr/>
        </p:nvSpPr>
        <p:spPr>
          <a:xfrm>
            <a:off x="5075972" y="802470"/>
            <a:ext cx="2850015" cy="419859"/>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Private Cloud / </a:t>
            </a:r>
            <a:br>
              <a:rPr kumimoji="0" lang="en-US" sz="1064" b="0" i="0" u="none" strike="noStrike" kern="0" cap="none" spc="0" normalizeH="0" baseline="0" noProof="0" dirty="0">
                <a:ln>
                  <a:noFill/>
                </a:ln>
                <a:solidFill>
                  <a:srgbClr val="00A2E8"/>
                </a:solidFill>
                <a:effectLst/>
                <a:uLnTx/>
                <a:uFillTx/>
                <a:cs typeface="Arial" panose="020B0604020202020204" pitchFamily="34" charset="0"/>
              </a:rPr>
            </a:br>
            <a:r>
              <a:rPr kumimoji="0" lang="en-US" sz="1064" b="0" i="0" u="none" strike="noStrike" kern="0" cap="none" spc="0" normalizeH="0" baseline="0" noProof="0" dirty="0">
                <a:ln>
                  <a:noFill/>
                </a:ln>
                <a:solidFill>
                  <a:srgbClr val="00A2E8"/>
                </a:solidFill>
                <a:effectLst/>
                <a:uLnTx/>
                <a:uFillTx/>
                <a:cs typeface="Arial" panose="020B0604020202020204" pitchFamily="34" charset="0"/>
              </a:rPr>
              <a:t>On-Premises</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cxnSp>
        <p:nvCxnSpPr>
          <p:cNvPr id="31" name="Straight Arrow Connector 30"/>
          <p:cNvCxnSpPr/>
          <p:nvPr/>
        </p:nvCxnSpPr>
        <p:spPr>
          <a:xfrm flipH="1">
            <a:off x="1763688" y="3129073"/>
            <a:ext cx="629584" cy="4726"/>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769762" y="3122250"/>
            <a:ext cx="610550" cy="0"/>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18438" y="1722919"/>
            <a:ext cx="1655090"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sp>
        <p:nvSpPr>
          <p:cNvPr id="34" name="TextBox 33"/>
          <p:cNvSpPr txBox="1"/>
          <p:nvPr/>
        </p:nvSpPr>
        <p:spPr>
          <a:xfrm>
            <a:off x="1612764" y="2748948"/>
            <a:ext cx="890552"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sp>
        <p:nvSpPr>
          <p:cNvPr id="35" name="TextBox 34"/>
          <p:cNvSpPr txBox="1"/>
          <p:nvPr/>
        </p:nvSpPr>
        <p:spPr>
          <a:xfrm>
            <a:off x="434197" y="3200559"/>
            <a:ext cx="1226575" cy="466281"/>
          </a:xfrm>
          <a:prstGeom prst="rect">
            <a:avLst/>
          </a:prstGeom>
          <a:noFill/>
        </p:spPr>
        <p:txBody>
          <a:bodyPr wrap="square" rtlCol="0">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Cloud </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&amp; Service Providers</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(VCSPs)</a:t>
            </a:r>
            <a:endParaRPr kumimoji="0" lang="ru-RU" sz="810" b="0" i="0" u="none" strike="noStrike" kern="0" cap="none" spc="0" normalizeH="0" baseline="0" noProof="0" dirty="0">
              <a:ln>
                <a:noFill/>
              </a:ln>
              <a:solidFill>
                <a:prstClr val="white"/>
              </a:solidFill>
              <a:effectLst/>
              <a:uLnTx/>
              <a:uFillTx/>
              <a:cs typeface="Arial" panose="020B0604020202020204" pitchFamily="34" charset="0"/>
            </a:endParaRPr>
          </a:p>
        </p:txBody>
      </p:sp>
      <p:cxnSp>
        <p:nvCxnSpPr>
          <p:cNvPr id="36" name="Straight Arrow Connector 35"/>
          <p:cNvCxnSpPr/>
          <p:nvPr/>
        </p:nvCxnSpPr>
        <p:spPr>
          <a:xfrm flipV="1">
            <a:off x="4543114" y="1668829"/>
            <a:ext cx="0" cy="409075"/>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973192" y="3434409"/>
            <a:ext cx="475199" cy="305611"/>
          </a:xfrm>
          <a:prstGeom prst="rect">
            <a:avLst/>
          </a:prstGeom>
        </p:spPr>
      </p:pic>
      <p:grpSp>
        <p:nvGrpSpPr>
          <p:cNvPr id="38" name="Group 37"/>
          <p:cNvGrpSpPr/>
          <p:nvPr/>
        </p:nvGrpSpPr>
        <p:grpSpPr>
          <a:xfrm>
            <a:off x="2603070" y="2077904"/>
            <a:ext cx="3947029" cy="527028"/>
            <a:chOff x="2679852" y="2032105"/>
            <a:chExt cx="3947029" cy="527028"/>
          </a:xfrm>
        </p:grpSpPr>
        <p:sp>
          <p:nvSpPr>
            <p:cNvPr id="39" name="Rectangle 38"/>
            <p:cNvSpPr/>
            <p:nvPr/>
          </p:nvSpPr>
          <p:spPr bwMode="auto">
            <a:xfrm>
              <a:off x="2679852" y="2076870"/>
              <a:ext cx="3947029" cy="467499"/>
            </a:xfrm>
            <a:prstGeom prst="rect">
              <a:avLst/>
            </a:prstGeom>
            <a:solidFill>
              <a:srgbClr val="54B94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0" name="Rectangle 39"/>
            <p:cNvSpPr/>
            <p:nvPr/>
          </p:nvSpPr>
          <p:spPr>
            <a:xfrm>
              <a:off x="2955009" y="2032105"/>
              <a:ext cx="3396715" cy="450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18" b="0" i="0" u="none" strike="noStrike" kern="0" cap="none" spc="0" normalizeH="0" baseline="0" noProof="0" dirty="0">
                  <a:ln>
                    <a:noFill/>
                  </a:ln>
                  <a:solidFill>
                    <a:srgbClr val="FFFFFF"/>
                  </a:solidFill>
                  <a:effectLst/>
                  <a:uLnTx/>
                  <a:uFillTx/>
                  <a:ea typeface="Roboto" panose="02000000000000000000" pitchFamily="2" charset="0"/>
                  <a:cs typeface="Roboto" panose="02000000000000000000" pitchFamily="2" charset="0"/>
                </a:rPr>
                <a:t>Veeam Availability Orchestrator</a:t>
              </a:r>
            </a:p>
          </p:txBody>
        </p:sp>
        <p:sp>
          <p:nvSpPr>
            <p:cNvPr id="41" name="Rectangle 40"/>
            <p:cNvSpPr/>
            <p:nvPr/>
          </p:nvSpPr>
          <p:spPr>
            <a:xfrm>
              <a:off x="3365193" y="2328301"/>
              <a:ext cx="2576346" cy="2308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Roboto" panose="02000000000000000000" pitchFamily="2" charset="0"/>
                  <a:cs typeface="Roboto" panose="02000000000000000000" pitchFamily="2" charset="0"/>
                </a:rPr>
                <a:t>Disaster Recovery Orchestration for Enterprise</a:t>
              </a:r>
            </a:p>
          </p:txBody>
        </p:sp>
      </p:grpSp>
      <p:sp>
        <p:nvSpPr>
          <p:cNvPr id="42" name="Rectangle 41"/>
          <p:cNvSpPr/>
          <p:nvPr/>
        </p:nvSpPr>
        <p:spPr>
          <a:xfrm>
            <a:off x="2636049" y="3050102"/>
            <a:ext cx="1832038" cy="418669"/>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Veeam Availability Suite</a:t>
            </a:r>
          </a:p>
        </p:txBody>
      </p:sp>
      <p:sp>
        <p:nvSpPr>
          <p:cNvPr id="43" name="Rectangle 42"/>
          <p:cNvSpPr/>
          <p:nvPr/>
        </p:nvSpPr>
        <p:spPr>
          <a:xfrm>
            <a:off x="4654501" y="3047120"/>
            <a:ext cx="912121" cy="421651"/>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Agent </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for Microsoft Windows</a:t>
            </a:r>
          </a:p>
        </p:txBody>
      </p:sp>
      <p:sp>
        <p:nvSpPr>
          <p:cNvPr id="44" name="Rectangle 43"/>
          <p:cNvSpPr/>
          <p:nvPr/>
        </p:nvSpPr>
        <p:spPr>
          <a:xfrm>
            <a:off x="5609453" y="3047120"/>
            <a:ext cx="899780" cy="421651"/>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Agent</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for Linux</a:t>
            </a:r>
          </a:p>
        </p:txBody>
      </p:sp>
      <p:sp>
        <p:nvSpPr>
          <p:cNvPr id="45" name="Rectangle 44"/>
          <p:cNvSpPr/>
          <p:nvPr/>
        </p:nvSpPr>
        <p:spPr>
          <a:xfrm>
            <a:off x="2587747" y="2825642"/>
            <a:ext cx="1922321"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Private Cloud &amp; Virtual Workloads</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46" name="Rectangle 45"/>
          <p:cNvSpPr/>
          <p:nvPr/>
        </p:nvSpPr>
        <p:spPr>
          <a:xfrm>
            <a:off x="4544499" y="2827986"/>
            <a:ext cx="1980030"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Public Cloud &amp; Physical Workloads</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47" name="TextBox 46"/>
          <p:cNvSpPr txBox="1"/>
          <p:nvPr/>
        </p:nvSpPr>
        <p:spPr>
          <a:xfrm>
            <a:off x="6633776" y="2748948"/>
            <a:ext cx="890552"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sp>
        <p:nvSpPr>
          <p:cNvPr id="48" name="Rectangle 47"/>
          <p:cNvSpPr/>
          <p:nvPr/>
        </p:nvSpPr>
        <p:spPr>
          <a:xfrm>
            <a:off x="3780758" y="2604932"/>
            <a:ext cx="1582484"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Veeam Availability Console</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grpSp>
        <p:nvGrpSpPr>
          <p:cNvPr id="49" name="Group 48"/>
          <p:cNvGrpSpPr/>
          <p:nvPr/>
        </p:nvGrpSpPr>
        <p:grpSpPr>
          <a:xfrm>
            <a:off x="7154974" y="2856961"/>
            <a:ext cx="1575593" cy="969106"/>
            <a:chOff x="4524541" y="4417705"/>
            <a:chExt cx="1331815" cy="819165"/>
          </a:xfrm>
        </p:grpSpPr>
        <p:sp>
          <p:nvSpPr>
            <p:cNvPr id="50" name="Freeform 49"/>
            <p:cNvSpPr/>
            <p:nvPr/>
          </p:nvSpPr>
          <p:spPr>
            <a:xfrm>
              <a:off x="4524541" y="4417705"/>
              <a:ext cx="1331815" cy="819165"/>
            </a:xfrm>
            <a:custGeom>
              <a:avLst/>
              <a:gdLst>
                <a:gd name="connsiteX0" fmla="*/ 983449 w 1863986"/>
                <a:gd name="connsiteY0" fmla="*/ 0 h 1146489"/>
                <a:gd name="connsiteX1" fmla="*/ 1548675 w 1863986"/>
                <a:gd name="connsiteY1" fmla="*/ 460672 h 1146489"/>
                <a:gd name="connsiteX2" fmla="*/ 1549534 w 1863986"/>
                <a:gd name="connsiteY2" fmla="*/ 469195 h 1146489"/>
                <a:gd name="connsiteX3" fmla="*/ 1589913 w 1863986"/>
                <a:gd name="connsiteY3" fmla="*/ 473265 h 1146489"/>
                <a:gd name="connsiteX4" fmla="*/ 1863986 w 1863986"/>
                <a:gd name="connsiteY4" fmla="*/ 809541 h 1146489"/>
                <a:gd name="connsiteX5" fmla="*/ 1589913 w 1863986"/>
                <a:gd name="connsiteY5" fmla="*/ 1145816 h 1146489"/>
                <a:gd name="connsiteX6" fmla="*/ 1583238 w 1863986"/>
                <a:gd name="connsiteY6" fmla="*/ 1146489 h 1146489"/>
                <a:gd name="connsiteX7" fmla="*/ 348531 w 1863986"/>
                <a:gd name="connsiteY7" fmla="*/ 1146489 h 1146489"/>
                <a:gd name="connsiteX8" fmla="*/ 328194 w 1863986"/>
                <a:gd name="connsiteY8" fmla="*/ 1144439 h 1146489"/>
                <a:gd name="connsiteX9" fmla="*/ 0 w 1863986"/>
                <a:gd name="connsiteY9" fmla="*/ 741759 h 1146489"/>
                <a:gd name="connsiteX10" fmla="*/ 411032 w 1863986"/>
                <a:gd name="connsiteY10" fmla="*/ 330727 h 1146489"/>
                <a:gd name="connsiteX11" fmla="*/ 460864 w 1863986"/>
                <a:gd name="connsiteY11" fmla="*/ 335751 h 1146489"/>
                <a:gd name="connsiteX12" fmla="*/ 505036 w 1863986"/>
                <a:gd name="connsiteY12" fmla="*/ 254371 h 1146489"/>
                <a:gd name="connsiteX13" fmla="*/ 983449 w 1863986"/>
                <a:gd name="connsiteY13" fmla="*/ 0 h 114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986" h="1146489">
                  <a:moveTo>
                    <a:pt x="983449" y="0"/>
                  </a:moveTo>
                  <a:cubicBezTo>
                    <a:pt x="1262259" y="0"/>
                    <a:pt x="1494877" y="197767"/>
                    <a:pt x="1548675" y="460672"/>
                  </a:cubicBezTo>
                  <a:lnTo>
                    <a:pt x="1549534" y="469195"/>
                  </a:lnTo>
                  <a:lnTo>
                    <a:pt x="1589913" y="473265"/>
                  </a:lnTo>
                  <a:cubicBezTo>
                    <a:pt x="1746327" y="505272"/>
                    <a:pt x="1863986" y="643666"/>
                    <a:pt x="1863986" y="809541"/>
                  </a:cubicBezTo>
                  <a:cubicBezTo>
                    <a:pt x="1863986" y="975415"/>
                    <a:pt x="1746327" y="1113810"/>
                    <a:pt x="1589913" y="1145816"/>
                  </a:cubicBezTo>
                  <a:lnTo>
                    <a:pt x="1583238" y="1146489"/>
                  </a:lnTo>
                  <a:lnTo>
                    <a:pt x="348531" y="1146489"/>
                  </a:lnTo>
                  <a:lnTo>
                    <a:pt x="328194" y="1144439"/>
                  </a:lnTo>
                  <a:cubicBezTo>
                    <a:pt x="140894" y="1106112"/>
                    <a:pt x="0" y="940389"/>
                    <a:pt x="0" y="741759"/>
                  </a:cubicBezTo>
                  <a:cubicBezTo>
                    <a:pt x="0" y="514752"/>
                    <a:pt x="184025" y="330727"/>
                    <a:pt x="411032" y="330727"/>
                  </a:cubicBezTo>
                  <a:lnTo>
                    <a:pt x="460864" y="335751"/>
                  </a:lnTo>
                  <a:lnTo>
                    <a:pt x="505036" y="254371"/>
                  </a:lnTo>
                  <a:cubicBezTo>
                    <a:pt x="608718" y="100902"/>
                    <a:pt x="784300" y="0"/>
                    <a:pt x="983449"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30" b="0" i="0" u="none" strike="noStrike" kern="0" cap="none" spc="0" normalizeH="0" baseline="0" noProof="0">
                <a:ln>
                  <a:noFill/>
                </a:ln>
                <a:solidFill>
                  <a:sysClr val="windowText" lastClr="000000"/>
                </a:solidFill>
                <a:effectLst/>
                <a:uLnTx/>
                <a:uFillTx/>
              </a:endParaRPr>
            </a:p>
          </p:txBody>
        </p:sp>
        <p:grpSp>
          <p:nvGrpSpPr>
            <p:cNvPr id="51" name="Group 50"/>
            <p:cNvGrpSpPr/>
            <p:nvPr/>
          </p:nvGrpSpPr>
          <p:grpSpPr>
            <a:xfrm>
              <a:off x="4642663" y="4701075"/>
              <a:ext cx="756627" cy="486373"/>
              <a:chOff x="4116245" y="3919101"/>
              <a:chExt cx="756627" cy="486373"/>
            </a:xfrm>
          </p:grpSpPr>
          <p:pic>
            <p:nvPicPr>
              <p:cNvPr id="52" name="Picture 4" descr="https://stevenjeffrey.files.wordpress.com/2015/01/image00115.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481056" y="3919101"/>
                <a:ext cx="391816" cy="23509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116245" y="4079826"/>
                <a:ext cx="607793" cy="325648"/>
              </a:xfrm>
              <a:prstGeom prst="rect">
                <a:avLst/>
              </a:prstGeom>
            </p:spPr>
          </p:pic>
        </p:grpSp>
      </p:grpSp>
      <p:pic>
        <p:nvPicPr>
          <p:cNvPr id="54" name="Picture 53"/>
          <p:cNvPicPr>
            <a:picLocks noChangeAspect="1"/>
          </p:cNvPicPr>
          <p:nvPr/>
        </p:nvPicPr>
        <p:blipFill>
          <a:blip r:embed="rId11" cstate="screen">
            <a:biLevel thresh="50000"/>
            <a:extLst>
              <a:ext uri="{28A0092B-C50C-407E-A947-70E740481C1C}">
                <a14:useLocalDpi xmlns:a14="http://schemas.microsoft.com/office/drawing/2010/main" val="0"/>
              </a:ext>
            </a:extLst>
          </a:blip>
          <a:stretch>
            <a:fillRect/>
          </a:stretch>
        </p:blipFill>
        <p:spPr>
          <a:xfrm>
            <a:off x="7673084" y="2996020"/>
            <a:ext cx="623280" cy="193217"/>
          </a:xfrm>
          <a:prstGeom prst="rect">
            <a:avLst/>
          </a:prstGeom>
        </p:spPr>
      </p:pic>
      <p:pic>
        <p:nvPicPr>
          <p:cNvPr id="55" name="Picture 54"/>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153504" y="3447668"/>
            <a:ext cx="293059" cy="260822"/>
          </a:xfrm>
          <a:prstGeom prst="rect">
            <a:avLst/>
          </a:prstGeom>
        </p:spPr>
      </p:pic>
      <p:pic>
        <p:nvPicPr>
          <p:cNvPr id="56" name="Picture 55"/>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3862490" y="3809135"/>
            <a:ext cx="476250" cy="259891"/>
          </a:xfrm>
          <a:prstGeom prst="rect">
            <a:avLst/>
          </a:prstGeom>
        </p:spPr>
      </p:pic>
      <p:pic>
        <p:nvPicPr>
          <p:cNvPr id="57" name="Picture 56"/>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149576" y="3816511"/>
            <a:ext cx="220344" cy="258960"/>
          </a:xfrm>
          <a:prstGeom prst="rect">
            <a:avLst/>
          </a:prstGeom>
        </p:spPr>
      </p:pic>
      <p:pic>
        <p:nvPicPr>
          <p:cNvPr id="58" name="Picture 57"/>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048024" y="3860773"/>
            <a:ext cx="458989" cy="147786"/>
          </a:xfrm>
          <a:prstGeom prst="rect">
            <a:avLst/>
          </a:prstGeom>
        </p:spPr>
      </p:pic>
      <p:pic>
        <p:nvPicPr>
          <p:cNvPr id="59" name="Picture 58"/>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2719826" y="3807806"/>
            <a:ext cx="629602" cy="265219"/>
          </a:xfrm>
          <a:prstGeom prst="rect">
            <a:avLst/>
          </a:prstGeom>
        </p:spPr>
      </p:pic>
      <p:pic>
        <p:nvPicPr>
          <p:cNvPr id="60" name="Picture 59"/>
          <p:cNvPicPr>
            <a:picLocks noChangeAspect="1"/>
          </p:cNvPicPr>
          <p:nvPr/>
        </p:nvPicPr>
        <p:blipFill>
          <a:blip r:embed="rId17" cstate="screen">
            <a:biLevel thresh="25000"/>
            <a:extLst>
              <a:ext uri="{28A0092B-C50C-407E-A947-70E740481C1C}">
                <a14:useLocalDpi xmlns:a14="http://schemas.microsoft.com/office/drawing/2010/main" val="0"/>
              </a:ext>
            </a:extLst>
          </a:blip>
          <a:stretch>
            <a:fillRect/>
          </a:stretch>
        </p:blipFill>
        <p:spPr>
          <a:xfrm>
            <a:off x="4076284" y="1180429"/>
            <a:ext cx="933660" cy="344506"/>
          </a:xfrm>
          <a:prstGeom prst="rect">
            <a:avLst/>
          </a:prstGeom>
        </p:spPr>
      </p:pic>
      <p:pic>
        <p:nvPicPr>
          <p:cNvPr id="61" name="Picture 60"/>
          <p:cNvPicPr>
            <a:picLocks noChangeAspect="1"/>
          </p:cNvPicPr>
          <p:nvPr/>
        </p:nvPicPr>
        <p:blipFill>
          <a:blip r:embed="rId18" cstate="screen">
            <a:biLevel thresh="25000"/>
            <a:extLst>
              <a:ext uri="{28A0092B-C50C-407E-A947-70E740481C1C}">
                <a14:useLocalDpi xmlns:a14="http://schemas.microsoft.com/office/drawing/2010/main" val="0"/>
              </a:ext>
            </a:extLst>
          </a:blip>
          <a:stretch>
            <a:fillRect/>
          </a:stretch>
        </p:blipFill>
        <p:spPr>
          <a:xfrm>
            <a:off x="4063535" y="1087233"/>
            <a:ext cx="823495" cy="134230"/>
          </a:xfrm>
          <a:prstGeom prst="rect">
            <a:avLst/>
          </a:prstGeom>
        </p:spPr>
      </p:pic>
    </p:spTree>
    <p:extLst>
      <p:ext uri="{BB962C8B-B14F-4D97-AF65-F5344CB8AC3E}">
        <p14:creationId xmlns:p14="http://schemas.microsoft.com/office/powerpoint/2010/main" val="1073515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
                                        </p:tgtEl>
                                        <p:attrNameLst>
                                          <p:attrName>style.opacity</p:attrName>
                                        </p:attrNameLst>
                                      </p:cBhvr>
                                      <p:to>
                                        <p:strVal val="0.2"/>
                                      </p:to>
                                    </p:set>
                                    <p:animEffect filter="image" prLst="opacity: 0.2">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7"/>
                                        </p:tgtEl>
                                        <p:attrNameLst>
                                          <p:attrName>style.opacity</p:attrName>
                                        </p:attrNameLst>
                                      </p:cBhvr>
                                      <p:to>
                                        <p:strVal val="0.2"/>
                                      </p:to>
                                    </p:set>
                                    <p:animEffect filter="image" prLst="opacity: 0.2">
                                      <p:cBhvr rctx="IE">
                                        <p:cTn id="10" dur="indefinite"/>
                                        <p:tgtEl>
                                          <p:spTgt spid="7"/>
                                        </p:tgtEl>
                                      </p:cBhvr>
                                    </p:animEffect>
                                  </p:childTnLst>
                                </p:cTn>
                              </p:par>
                              <p:par>
                                <p:cTn id="11" presetID="9" presetClass="emph" presetSubtype="0" grpId="0" nodeType="withEffect">
                                  <p:stCondLst>
                                    <p:cond delay="0"/>
                                  </p:stCondLst>
                                  <p:childTnLst>
                                    <p:set>
                                      <p:cBhvr rctx="PPT">
                                        <p:cTn id="12" dur="indefinite"/>
                                        <p:tgtEl>
                                          <p:spTgt spid="8"/>
                                        </p:tgtEl>
                                        <p:attrNameLst>
                                          <p:attrName>style.opacity</p:attrName>
                                        </p:attrNameLst>
                                      </p:cBhvr>
                                      <p:to>
                                        <p:strVal val="0.2"/>
                                      </p:to>
                                    </p:set>
                                    <p:animEffect filter="image" prLst="opacity: 0.2">
                                      <p:cBhvr rctx="IE">
                                        <p:cTn id="13" dur="indefinite"/>
                                        <p:tgtEl>
                                          <p:spTgt spid="8"/>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2"/>
                                      </p:to>
                                    </p:set>
                                    <p:animEffect filter="image" prLst="opacity: 0.2">
                                      <p:cBhvr rctx="IE">
                                        <p:cTn id="16" dur="indefinite"/>
                                        <p:tgtEl>
                                          <p:spTgt spid="10"/>
                                        </p:tgtEl>
                                      </p:cBhvr>
                                    </p:animEffect>
                                  </p:childTnLst>
                                </p:cTn>
                              </p:par>
                              <p:par>
                                <p:cTn id="17" presetID="9" presetClass="emph" presetSubtype="0" grpId="0" nodeType="withEffect">
                                  <p:stCondLst>
                                    <p:cond delay="0"/>
                                  </p:stCondLst>
                                  <p:childTnLst>
                                    <p:set>
                                      <p:cBhvr rctx="PPT">
                                        <p:cTn id="18" dur="indefinite"/>
                                        <p:tgtEl>
                                          <p:spTgt spid="19"/>
                                        </p:tgtEl>
                                        <p:attrNameLst>
                                          <p:attrName>style.opacity</p:attrName>
                                        </p:attrNameLst>
                                      </p:cBhvr>
                                      <p:to>
                                        <p:strVal val="0.2"/>
                                      </p:to>
                                    </p:set>
                                    <p:animEffect filter="image" prLst="opacity: 0.2">
                                      <p:cBhvr rctx="IE">
                                        <p:cTn id="19" dur="indefinite"/>
                                        <p:tgtEl>
                                          <p:spTgt spid="19"/>
                                        </p:tgtEl>
                                      </p:cBhvr>
                                    </p:animEffect>
                                  </p:childTnLst>
                                </p:cTn>
                              </p:par>
                              <p:par>
                                <p:cTn id="20" presetID="9" presetClass="emph" presetSubtype="0" nodeType="withEffect">
                                  <p:stCondLst>
                                    <p:cond delay="0"/>
                                  </p:stCondLst>
                                  <p:childTnLst>
                                    <p:set>
                                      <p:cBhvr rctx="PPT">
                                        <p:cTn id="21" dur="indefinite"/>
                                        <p:tgtEl>
                                          <p:spTgt spid="20"/>
                                        </p:tgtEl>
                                        <p:attrNameLst>
                                          <p:attrName>style.opacity</p:attrName>
                                        </p:attrNameLst>
                                      </p:cBhvr>
                                      <p:to>
                                        <p:strVal val="0.2"/>
                                      </p:to>
                                    </p:set>
                                    <p:animEffect filter="image" prLst="opacity: 0.2">
                                      <p:cBhvr rctx="IE">
                                        <p:cTn id="22" dur="indefinite"/>
                                        <p:tgtEl>
                                          <p:spTgt spid="20"/>
                                        </p:tgtEl>
                                      </p:cBhvr>
                                    </p:animEffect>
                                  </p:childTnLst>
                                </p:cTn>
                              </p:par>
                              <p:par>
                                <p:cTn id="23" presetID="9" presetClass="emph" presetSubtype="0" grpId="0" nodeType="withEffect">
                                  <p:stCondLst>
                                    <p:cond delay="0"/>
                                  </p:stCondLst>
                                  <p:childTnLst>
                                    <p:set>
                                      <p:cBhvr rctx="PPT">
                                        <p:cTn id="24" dur="indefinite"/>
                                        <p:tgtEl>
                                          <p:spTgt spid="24"/>
                                        </p:tgtEl>
                                        <p:attrNameLst>
                                          <p:attrName>style.opacity</p:attrName>
                                        </p:attrNameLst>
                                      </p:cBhvr>
                                      <p:to>
                                        <p:strVal val="0.2"/>
                                      </p:to>
                                    </p:set>
                                    <p:animEffect filter="image" prLst="opacity: 0.2">
                                      <p:cBhvr rctx="IE">
                                        <p:cTn id="25" dur="indefinite"/>
                                        <p:tgtEl>
                                          <p:spTgt spid="24"/>
                                        </p:tgtEl>
                                      </p:cBhvr>
                                    </p:animEffect>
                                  </p:childTnLst>
                                </p:cTn>
                              </p:par>
                              <p:par>
                                <p:cTn id="26" presetID="9" presetClass="emph" presetSubtype="0" nodeType="withEffect">
                                  <p:stCondLst>
                                    <p:cond delay="0"/>
                                  </p:stCondLst>
                                  <p:childTnLst>
                                    <p:set>
                                      <p:cBhvr rctx="PPT">
                                        <p:cTn id="27" dur="indefinite"/>
                                        <p:tgtEl>
                                          <p:spTgt spid="26"/>
                                        </p:tgtEl>
                                        <p:attrNameLst>
                                          <p:attrName>style.opacity</p:attrName>
                                        </p:attrNameLst>
                                      </p:cBhvr>
                                      <p:to>
                                        <p:strVal val="0.2"/>
                                      </p:to>
                                    </p:set>
                                    <p:animEffect filter="image" prLst="opacity: 0.2">
                                      <p:cBhvr rctx="IE">
                                        <p:cTn id="28" dur="indefinite"/>
                                        <p:tgtEl>
                                          <p:spTgt spid="26"/>
                                        </p:tgtEl>
                                      </p:cBhvr>
                                    </p:animEffect>
                                  </p:childTnLst>
                                </p:cTn>
                              </p:par>
                              <p:par>
                                <p:cTn id="29" presetID="9" presetClass="emph" presetSubtype="0" grpId="0" nodeType="withEffect">
                                  <p:stCondLst>
                                    <p:cond delay="0"/>
                                  </p:stCondLst>
                                  <p:childTnLst>
                                    <p:set>
                                      <p:cBhvr rctx="PPT">
                                        <p:cTn id="30" dur="indefinite"/>
                                        <p:tgtEl>
                                          <p:spTgt spid="30"/>
                                        </p:tgtEl>
                                        <p:attrNameLst>
                                          <p:attrName>style.opacity</p:attrName>
                                        </p:attrNameLst>
                                      </p:cBhvr>
                                      <p:to>
                                        <p:strVal val="0.2"/>
                                      </p:to>
                                    </p:set>
                                    <p:animEffect filter="image" prLst="opacity: 0.2">
                                      <p:cBhvr rctx="IE">
                                        <p:cTn id="31" dur="indefinite"/>
                                        <p:tgtEl>
                                          <p:spTgt spid="30"/>
                                        </p:tgtEl>
                                      </p:cBhvr>
                                    </p:animEffect>
                                  </p:childTnLst>
                                </p:cTn>
                              </p:par>
                              <p:par>
                                <p:cTn id="32" presetID="9" presetClass="emph" presetSubtype="0" nodeType="withEffect">
                                  <p:stCondLst>
                                    <p:cond delay="0"/>
                                  </p:stCondLst>
                                  <p:childTnLst>
                                    <p:set>
                                      <p:cBhvr rctx="PPT">
                                        <p:cTn id="33" dur="indefinite"/>
                                        <p:tgtEl>
                                          <p:spTgt spid="31"/>
                                        </p:tgtEl>
                                        <p:attrNameLst>
                                          <p:attrName>style.opacity</p:attrName>
                                        </p:attrNameLst>
                                      </p:cBhvr>
                                      <p:to>
                                        <p:strVal val="0.2"/>
                                      </p:to>
                                    </p:set>
                                    <p:animEffect filter="image" prLst="opacity: 0.2">
                                      <p:cBhvr rctx="IE">
                                        <p:cTn id="34" dur="indefinite"/>
                                        <p:tgtEl>
                                          <p:spTgt spid="31"/>
                                        </p:tgtEl>
                                      </p:cBhvr>
                                    </p:animEffect>
                                  </p:childTnLst>
                                </p:cTn>
                              </p:par>
                              <p:par>
                                <p:cTn id="35" presetID="9" presetClass="emph" presetSubtype="0" nodeType="withEffect">
                                  <p:stCondLst>
                                    <p:cond delay="0"/>
                                  </p:stCondLst>
                                  <p:childTnLst>
                                    <p:set>
                                      <p:cBhvr rctx="PPT">
                                        <p:cTn id="36" dur="indefinite"/>
                                        <p:tgtEl>
                                          <p:spTgt spid="32"/>
                                        </p:tgtEl>
                                        <p:attrNameLst>
                                          <p:attrName>style.opacity</p:attrName>
                                        </p:attrNameLst>
                                      </p:cBhvr>
                                      <p:to>
                                        <p:strVal val="0.2"/>
                                      </p:to>
                                    </p:set>
                                    <p:animEffect filter="image" prLst="opacity: 0.2">
                                      <p:cBhvr rctx="IE">
                                        <p:cTn id="37" dur="indefinite"/>
                                        <p:tgtEl>
                                          <p:spTgt spid="32"/>
                                        </p:tgtEl>
                                      </p:cBhvr>
                                    </p:animEffect>
                                  </p:childTnLst>
                                </p:cTn>
                              </p:par>
                              <p:par>
                                <p:cTn id="38" presetID="9" presetClass="emph" presetSubtype="0" grpId="0" nodeType="withEffect">
                                  <p:stCondLst>
                                    <p:cond delay="0"/>
                                  </p:stCondLst>
                                  <p:childTnLst>
                                    <p:set>
                                      <p:cBhvr rctx="PPT">
                                        <p:cTn id="39" dur="indefinite"/>
                                        <p:tgtEl>
                                          <p:spTgt spid="33"/>
                                        </p:tgtEl>
                                        <p:attrNameLst>
                                          <p:attrName>style.opacity</p:attrName>
                                        </p:attrNameLst>
                                      </p:cBhvr>
                                      <p:to>
                                        <p:strVal val="0.2"/>
                                      </p:to>
                                    </p:set>
                                    <p:animEffect filter="image" prLst="opacity: 0.2">
                                      <p:cBhvr rctx="IE">
                                        <p:cTn id="40" dur="indefinite"/>
                                        <p:tgtEl>
                                          <p:spTgt spid="33"/>
                                        </p:tgtEl>
                                      </p:cBhvr>
                                    </p:animEffect>
                                  </p:childTnLst>
                                </p:cTn>
                              </p:par>
                              <p:par>
                                <p:cTn id="41" presetID="9" presetClass="emph" presetSubtype="0" grpId="0" nodeType="withEffect">
                                  <p:stCondLst>
                                    <p:cond delay="0"/>
                                  </p:stCondLst>
                                  <p:childTnLst>
                                    <p:set>
                                      <p:cBhvr rctx="PPT">
                                        <p:cTn id="42" dur="indefinite"/>
                                        <p:tgtEl>
                                          <p:spTgt spid="34"/>
                                        </p:tgtEl>
                                        <p:attrNameLst>
                                          <p:attrName>style.opacity</p:attrName>
                                        </p:attrNameLst>
                                      </p:cBhvr>
                                      <p:to>
                                        <p:strVal val="0.2"/>
                                      </p:to>
                                    </p:set>
                                    <p:animEffect filter="image" prLst="opacity: 0.2">
                                      <p:cBhvr rctx="IE">
                                        <p:cTn id="43" dur="indefinite"/>
                                        <p:tgtEl>
                                          <p:spTgt spid="34"/>
                                        </p:tgtEl>
                                      </p:cBhvr>
                                    </p:animEffect>
                                  </p:childTnLst>
                                </p:cTn>
                              </p:par>
                              <p:par>
                                <p:cTn id="44" presetID="9" presetClass="emph" presetSubtype="0" grpId="0" nodeType="withEffect">
                                  <p:stCondLst>
                                    <p:cond delay="0"/>
                                  </p:stCondLst>
                                  <p:childTnLst>
                                    <p:set>
                                      <p:cBhvr rctx="PPT">
                                        <p:cTn id="45" dur="indefinite"/>
                                        <p:tgtEl>
                                          <p:spTgt spid="35"/>
                                        </p:tgtEl>
                                        <p:attrNameLst>
                                          <p:attrName>style.opacity</p:attrName>
                                        </p:attrNameLst>
                                      </p:cBhvr>
                                      <p:to>
                                        <p:strVal val="0.2"/>
                                      </p:to>
                                    </p:set>
                                    <p:animEffect filter="image" prLst="opacity: 0.2">
                                      <p:cBhvr rctx="IE">
                                        <p:cTn id="46" dur="indefinite"/>
                                        <p:tgtEl>
                                          <p:spTgt spid="35"/>
                                        </p:tgtEl>
                                      </p:cBhvr>
                                    </p:animEffect>
                                  </p:childTnLst>
                                </p:cTn>
                              </p:par>
                              <p:par>
                                <p:cTn id="47" presetID="9" presetClass="emph" presetSubtype="0" nodeType="withEffect">
                                  <p:stCondLst>
                                    <p:cond delay="0"/>
                                  </p:stCondLst>
                                  <p:childTnLst>
                                    <p:set>
                                      <p:cBhvr rctx="PPT">
                                        <p:cTn id="48" dur="indefinite"/>
                                        <p:tgtEl>
                                          <p:spTgt spid="36"/>
                                        </p:tgtEl>
                                        <p:attrNameLst>
                                          <p:attrName>style.opacity</p:attrName>
                                        </p:attrNameLst>
                                      </p:cBhvr>
                                      <p:to>
                                        <p:strVal val="0.2"/>
                                      </p:to>
                                    </p:set>
                                    <p:animEffect filter="image" prLst="opacity: 0.2">
                                      <p:cBhvr rctx="IE">
                                        <p:cTn id="49" dur="indefinite"/>
                                        <p:tgtEl>
                                          <p:spTgt spid="36"/>
                                        </p:tgtEl>
                                      </p:cBhvr>
                                    </p:animEffect>
                                  </p:childTnLst>
                                </p:cTn>
                              </p:par>
                              <p:par>
                                <p:cTn id="50" presetID="9" presetClass="emph" presetSubtype="0" nodeType="withEffect">
                                  <p:stCondLst>
                                    <p:cond delay="0"/>
                                  </p:stCondLst>
                                  <p:childTnLst>
                                    <p:set>
                                      <p:cBhvr rctx="PPT">
                                        <p:cTn id="51" dur="indefinite"/>
                                        <p:tgtEl>
                                          <p:spTgt spid="37"/>
                                        </p:tgtEl>
                                        <p:attrNameLst>
                                          <p:attrName>style.opacity</p:attrName>
                                        </p:attrNameLst>
                                      </p:cBhvr>
                                      <p:to>
                                        <p:strVal val="0.2"/>
                                      </p:to>
                                    </p:set>
                                    <p:animEffect filter="image" prLst="opacity: 0.2">
                                      <p:cBhvr rctx="IE">
                                        <p:cTn id="52" dur="indefinite"/>
                                        <p:tgtEl>
                                          <p:spTgt spid="37"/>
                                        </p:tgtEl>
                                      </p:cBhvr>
                                    </p:animEffect>
                                  </p:childTnLst>
                                </p:cTn>
                              </p:par>
                              <p:par>
                                <p:cTn id="53" presetID="9" presetClass="emph" presetSubtype="0" nodeType="withEffect">
                                  <p:stCondLst>
                                    <p:cond delay="0"/>
                                  </p:stCondLst>
                                  <p:childTnLst>
                                    <p:set>
                                      <p:cBhvr rctx="PPT">
                                        <p:cTn id="54" dur="indefinite"/>
                                        <p:tgtEl>
                                          <p:spTgt spid="38"/>
                                        </p:tgtEl>
                                        <p:attrNameLst>
                                          <p:attrName>style.opacity</p:attrName>
                                        </p:attrNameLst>
                                      </p:cBhvr>
                                      <p:to>
                                        <p:strVal val="0.2"/>
                                      </p:to>
                                    </p:set>
                                    <p:animEffect filter="image" prLst="opacity: 0.2">
                                      <p:cBhvr rctx="IE">
                                        <p:cTn id="55" dur="indefinite"/>
                                        <p:tgtEl>
                                          <p:spTgt spid="38"/>
                                        </p:tgtEl>
                                      </p:cBhvr>
                                    </p:animEffect>
                                  </p:childTnLst>
                                </p:cTn>
                              </p:par>
                              <p:par>
                                <p:cTn id="56" presetID="9" presetClass="emph" presetSubtype="0" grpId="0" nodeType="withEffect">
                                  <p:stCondLst>
                                    <p:cond delay="0"/>
                                  </p:stCondLst>
                                  <p:childTnLst>
                                    <p:set>
                                      <p:cBhvr rctx="PPT">
                                        <p:cTn id="57" dur="indefinite"/>
                                        <p:tgtEl>
                                          <p:spTgt spid="43"/>
                                        </p:tgtEl>
                                        <p:attrNameLst>
                                          <p:attrName>style.opacity</p:attrName>
                                        </p:attrNameLst>
                                      </p:cBhvr>
                                      <p:to>
                                        <p:strVal val="0.2"/>
                                      </p:to>
                                    </p:set>
                                    <p:animEffect filter="image" prLst="opacity: 0.2">
                                      <p:cBhvr rctx="IE">
                                        <p:cTn id="58" dur="indefinite"/>
                                        <p:tgtEl>
                                          <p:spTgt spid="43"/>
                                        </p:tgtEl>
                                      </p:cBhvr>
                                    </p:animEffect>
                                  </p:childTnLst>
                                </p:cTn>
                              </p:par>
                              <p:par>
                                <p:cTn id="59" presetID="9" presetClass="emph" presetSubtype="0" grpId="0" nodeType="withEffect">
                                  <p:stCondLst>
                                    <p:cond delay="0"/>
                                  </p:stCondLst>
                                  <p:childTnLst>
                                    <p:set>
                                      <p:cBhvr rctx="PPT">
                                        <p:cTn id="60" dur="indefinite"/>
                                        <p:tgtEl>
                                          <p:spTgt spid="44"/>
                                        </p:tgtEl>
                                        <p:attrNameLst>
                                          <p:attrName>style.opacity</p:attrName>
                                        </p:attrNameLst>
                                      </p:cBhvr>
                                      <p:to>
                                        <p:strVal val="0.2"/>
                                      </p:to>
                                    </p:set>
                                    <p:animEffect filter="image" prLst="opacity: 0.2">
                                      <p:cBhvr rctx="IE">
                                        <p:cTn id="61" dur="indefinite"/>
                                        <p:tgtEl>
                                          <p:spTgt spid="44"/>
                                        </p:tgtEl>
                                      </p:cBhvr>
                                    </p:animEffect>
                                  </p:childTnLst>
                                </p:cTn>
                              </p:par>
                              <p:par>
                                <p:cTn id="62" presetID="9" presetClass="emph" presetSubtype="0" grpId="0" nodeType="withEffect">
                                  <p:stCondLst>
                                    <p:cond delay="0"/>
                                  </p:stCondLst>
                                  <p:childTnLst>
                                    <p:set>
                                      <p:cBhvr rctx="PPT">
                                        <p:cTn id="63" dur="indefinite"/>
                                        <p:tgtEl>
                                          <p:spTgt spid="46"/>
                                        </p:tgtEl>
                                        <p:attrNameLst>
                                          <p:attrName>style.opacity</p:attrName>
                                        </p:attrNameLst>
                                      </p:cBhvr>
                                      <p:to>
                                        <p:strVal val="0.2"/>
                                      </p:to>
                                    </p:set>
                                    <p:animEffect filter="image" prLst="opacity: 0.2">
                                      <p:cBhvr rctx="IE">
                                        <p:cTn id="64" dur="indefinite"/>
                                        <p:tgtEl>
                                          <p:spTgt spid="46"/>
                                        </p:tgtEl>
                                      </p:cBhvr>
                                    </p:animEffect>
                                  </p:childTnLst>
                                </p:cTn>
                              </p:par>
                              <p:par>
                                <p:cTn id="65" presetID="9" presetClass="emph" presetSubtype="0" grpId="0" nodeType="withEffect">
                                  <p:stCondLst>
                                    <p:cond delay="0"/>
                                  </p:stCondLst>
                                  <p:childTnLst>
                                    <p:set>
                                      <p:cBhvr rctx="PPT">
                                        <p:cTn id="66" dur="indefinite"/>
                                        <p:tgtEl>
                                          <p:spTgt spid="47"/>
                                        </p:tgtEl>
                                        <p:attrNameLst>
                                          <p:attrName>style.opacity</p:attrName>
                                        </p:attrNameLst>
                                      </p:cBhvr>
                                      <p:to>
                                        <p:strVal val="0.2"/>
                                      </p:to>
                                    </p:set>
                                    <p:animEffect filter="image" prLst="opacity: 0.2">
                                      <p:cBhvr rctx="IE">
                                        <p:cTn id="67" dur="indefinite"/>
                                        <p:tgtEl>
                                          <p:spTgt spid="47"/>
                                        </p:tgtEl>
                                      </p:cBhvr>
                                    </p:animEffect>
                                  </p:childTnLst>
                                </p:cTn>
                              </p:par>
                              <p:par>
                                <p:cTn id="68" presetID="9" presetClass="emph" presetSubtype="0" grpId="0" nodeType="withEffect">
                                  <p:stCondLst>
                                    <p:cond delay="0"/>
                                  </p:stCondLst>
                                  <p:childTnLst>
                                    <p:set>
                                      <p:cBhvr rctx="PPT">
                                        <p:cTn id="69" dur="indefinite"/>
                                        <p:tgtEl>
                                          <p:spTgt spid="48"/>
                                        </p:tgtEl>
                                        <p:attrNameLst>
                                          <p:attrName>style.opacity</p:attrName>
                                        </p:attrNameLst>
                                      </p:cBhvr>
                                      <p:to>
                                        <p:strVal val="0.2"/>
                                      </p:to>
                                    </p:set>
                                    <p:animEffect filter="image" prLst="opacity: 0.2">
                                      <p:cBhvr rctx="IE">
                                        <p:cTn id="70" dur="indefinite"/>
                                        <p:tgtEl>
                                          <p:spTgt spid="48"/>
                                        </p:tgtEl>
                                      </p:cBhvr>
                                    </p:animEffect>
                                  </p:childTnLst>
                                </p:cTn>
                              </p:par>
                              <p:par>
                                <p:cTn id="71" presetID="9" presetClass="emph" presetSubtype="0" nodeType="withEffect">
                                  <p:stCondLst>
                                    <p:cond delay="0"/>
                                  </p:stCondLst>
                                  <p:childTnLst>
                                    <p:set>
                                      <p:cBhvr rctx="PPT">
                                        <p:cTn id="72" dur="indefinite"/>
                                        <p:tgtEl>
                                          <p:spTgt spid="49"/>
                                        </p:tgtEl>
                                        <p:attrNameLst>
                                          <p:attrName>style.opacity</p:attrName>
                                        </p:attrNameLst>
                                      </p:cBhvr>
                                      <p:to>
                                        <p:strVal val="0.2"/>
                                      </p:to>
                                    </p:set>
                                    <p:animEffect filter="image" prLst="opacity: 0.2">
                                      <p:cBhvr rctx="IE">
                                        <p:cTn id="73" dur="indefinite"/>
                                        <p:tgtEl>
                                          <p:spTgt spid="49"/>
                                        </p:tgtEl>
                                      </p:cBhvr>
                                    </p:animEffect>
                                  </p:childTnLst>
                                </p:cTn>
                              </p:par>
                              <p:par>
                                <p:cTn id="74" presetID="9" presetClass="emph" presetSubtype="0" nodeType="withEffect">
                                  <p:stCondLst>
                                    <p:cond delay="0"/>
                                  </p:stCondLst>
                                  <p:childTnLst>
                                    <p:set>
                                      <p:cBhvr rctx="PPT">
                                        <p:cTn id="75" dur="indefinite"/>
                                        <p:tgtEl>
                                          <p:spTgt spid="54"/>
                                        </p:tgtEl>
                                        <p:attrNameLst>
                                          <p:attrName>style.opacity</p:attrName>
                                        </p:attrNameLst>
                                      </p:cBhvr>
                                      <p:to>
                                        <p:strVal val="0.2"/>
                                      </p:to>
                                    </p:set>
                                    <p:animEffect filter="image" prLst="opacity: 0.2">
                                      <p:cBhvr rctx="IE">
                                        <p:cTn id="76" dur="indefinite"/>
                                        <p:tgtEl>
                                          <p:spTgt spid="54"/>
                                        </p:tgtEl>
                                      </p:cBhvr>
                                    </p:animEffect>
                                  </p:childTnLst>
                                </p:cTn>
                              </p:par>
                              <p:par>
                                <p:cTn id="77" presetID="9" presetClass="emph" presetSubtype="0" nodeType="withEffect">
                                  <p:stCondLst>
                                    <p:cond delay="0"/>
                                  </p:stCondLst>
                                  <p:childTnLst>
                                    <p:set>
                                      <p:cBhvr rctx="PPT">
                                        <p:cTn id="78" dur="indefinite"/>
                                        <p:tgtEl>
                                          <p:spTgt spid="55"/>
                                        </p:tgtEl>
                                        <p:attrNameLst>
                                          <p:attrName>style.opacity</p:attrName>
                                        </p:attrNameLst>
                                      </p:cBhvr>
                                      <p:to>
                                        <p:strVal val="0.2"/>
                                      </p:to>
                                    </p:set>
                                    <p:animEffect filter="image" prLst="opacity: 0.2">
                                      <p:cBhvr rctx="IE">
                                        <p:cTn id="79" dur="indefinite"/>
                                        <p:tgtEl>
                                          <p:spTgt spid="55"/>
                                        </p:tgtEl>
                                      </p:cBhvr>
                                    </p:animEffect>
                                  </p:childTnLst>
                                </p:cTn>
                              </p:par>
                              <p:par>
                                <p:cTn id="80" presetID="9" presetClass="emph" presetSubtype="0" nodeType="withEffect">
                                  <p:stCondLst>
                                    <p:cond delay="0"/>
                                  </p:stCondLst>
                                  <p:childTnLst>
                                    <p:set>
                                      <p:cBhvr rctx="PPT">
                                        <p:cTn id="81" dur="indefinite"/>
                                        <p:tgtEl>
                                          <p:spTgt spid="56"/>
                                        </p:tgtEl>
                                        <p:attrNameLst>
                                          <p:attrName>style.opacity</p:attrName>
                                        </p:attrNameLst>
                                      </p:cBhvr>
                                      <p:to>
                                        <p:strVal val="0.2"/>
                                      </p:to>
                                    </p:set>
                                    <p:animEffect filter="image" prLst="opacity: 0.2">
                                      <p:cBhvr rctx="IE">
                                        <p:cTn id="82" dur="indefinite"/>
                                        <p:tgtEl>
                                          <p:spTgt spid="56"/>
                                        </p:tgtEl>
                                      </p:cBhvr>
                                    </p:animEffect>
                                  </p:childTnLst>
                                </p:cTn>
                              </p:par>
                              <p:par>
                                <p:cTn id="83" presetID="9" presetClass="emph" presetSubtype="0" nodeType="withEffect">
                                  <p:stCondLst>
                                    <p:cond delay="0"/>
                                  </p:stCondLst>
                                  <p:childTnLst>
                                    <p:set>
                                      <p:cBhvr rctx="PPT">
                                        <p:cTn id="84" dur="indefinite"/>
                                        <p:tgtEl>
                                          <p:spTgt spid="57"/>
                                        </p:tgtEl>
                                        <p:attrNameLst>
                                          <p:attrName>style.opacity</p:attrName>
                                        </p:attrNameLst>
                                      </p:cBhvr>
                                      <p:to>
                                        <p:strVal val="0.2"/>
                                      </p:to>
                                    </p:set>
                                    <p:animEffect filter="image" prLst="opacity: 0.2">
                                      <p:cBhvr rctx="IE">
                                        <p:cTn id="85" dur="indefinite"/>
                                        <p:tgtEl>
                                          <p:spTgt spid="57"/>
                                        </p:tgtEl>
                                      </p:cBhvr>
                                    </p:animEffect>
                                  </p:childTnLst>
                                </p:cTn>
                              </p:par>
                              <p:par>
                                <p:cTn id="86" presetID="9" presetClass="emph" presetSubtype="0" nodeType="withEffect">
                                  <p:stCondLst>
                                    <p:cond delay="0"/>
                                  </p:stCondLst>
                                  <p:childTnLst>
                                    <p:set>
                                      <p:cBhvr rctx="PPT">
                                        <p:cTn id="87" dur="indefinite"/>
                                        <p:tgtEl>
                                          <p:spTgt spid="58"/>
                                        </p:tgtEl>
                                        <p:attrNameLst>
                                          <p:attrName>style.opacity</p:attrName>
                                        </p:attrNameLst>
                                      </p:cBhvr>
                                      <p:to>
                                        <p:strVal val="0.2"/>
                                      </p:to>
                                    </p:set>
                                    <p:animEffect filter="image" prLst="opacity: 0.2">
                                      <p:cBhvr rctx="IE">
                                        <p:cTn id="88" dur="indefinite"/>
                                        <p:tgtEl>
                                          <p:spTgt spid="58"/>
                                        </p:tgtEl>
                                      </p:cBhvr>
                                    </p:animEffect>
                                  </p:childTnLst>
                                </p:cTn>
                              </p:par>
                              <p:par>
                                <p:cTn id="89" presetID="9" presetClass="emph" presetSubtype="0" nodeType="withEffect">
                                  <p:stCondLst>
                                    <p:cond delay="0"/>
                                  </p:stCondLst>
                                  <p:childTnLst>
                                    <p:set>
                                      <p:cBhvr rctx="PPT">
                                        <p:cTn id="90" dur="indefinite"/>
                                        <p:tgtEl>
                                          <p:spTgt spid="59"/>
                                        </p:tgtEl>
                                        <p:attrNameLst>
                                          <p:attrName>style.opacity</p:attrName>
                                        </p:attrNameLst>
                                      </p:cBhvr>
                                      <p:to>
                                        <p:strVal val="0.2"/>
                                      </p:to>
                                    </p:set>
                                    <p:animEffect filter="image" prLst="opacity: 0.2">
                                      <p:cBhvr rctx="IE">
                                        <p:cTn id="91" dur="indefinite"/>
                                        <p:tgtEl>
                                          <p:spTgt spid="59"/>
                                        </p:tgtEl>
                                      </p:cBhvr>
                                    </p:animEffect>
                                  </p:childTnLst>
                                </p:cTn>
                              </p:par>
                              <p:par>
                                <p:cTn id="92" presetID="9" presetClass="emph" presetSubtype="0" nodeType="withEffect">
                                  <p:stCondLst>
                                    <p:cond delay="0"/>
                                  </p:stCondLst>
                                  <p:childTnLst>
                                    <p:set>
                                      <p:cBhvr rctx="PPT">
                                        <p:cTn id="93" dur="indefinite"/>
                                        <p:tgtEl>
                                          <p:spTgt spid="60"/>
                                        </p:tgtEl>
                                        <p:attrNameLst>
                                          <p:attrName>style.opacity</p:attrName>
                                        </p:attrNameLst>
                                      </p:cBhvr>
                                      <p:to>
                                        <p:strVal val="0.2"/>
                                      </p:to>
                                    </p:set>
                                    <p:animEffect filter="image" prLst="opacity: 0.2">
                                      <p:cBhvr rctx="IE">
                                        <p:cTn id="94" dur="indefinite"/>
                                        <p:tgtEl>
                                          <p:spTgt spid="60"/>
                                        </p:tgtEl>
                                      </p:cBhvr>
                                    </p:animEffect>
                                  </p:childTnLst>
                                </p:cTn>
                              </p:par>
                              <p:par>
                                <p:cTn id="95" presetID="9" presetClass="emph" presetSubtype="0" nodeType="withEffect">
                                  <p:stCondLst>
                                    <p:cond delay="0"/>
                                  </p:stCondLst>
                                  <p:childTnLst>
                                    <p:set>
                                      <p:cBhvr rctx="PPT">
                                        <p:cTn id="96" dur="indefinite"/>
                                        <p:tgtEl>
                                          <p:spTgt spid="61"/>
                                        </p:tgtEl>
                                        <p:attrNameLst>
                                          <p:attrName>style.opacity</p:attrName>
                                        </p:attrNameLst>
                                      </p:cBhvr>
                                      <p:to>
                                        <p:strVal val="0.2"/>
                                      </p:to>
                                    </p:set>
                                    <p:animEffect filter="image" prLst="opacity: 0.2">
                                      <p:cBhvr rctx="IE">
                                        <p:cTn id="97" dur="indefinite"/>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9" grpId="0" animBg="1"/>
      <p:bldP spid="24" grpId="0" animBg="1"/>
      <p:bldP spid="30" grpId="0"/>
      <p:bldP spid="33" grpId="0"/>
      <p:bldP spid="34" grpId="0"/>
      <p:bldP spid="35" grpId="0"/>
      <p:bldP spid="43" grpId="0" animBg="1"/>
      <p:bldP spid="44" grpId="0" animBg="1"/>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07" y="1862694"/>
            <a:ext cx="9148507" cy="3280807"/>
            <a:chOff x="-4507" y="1862694"/>
            <a:chExt cx="9148507" cy="3280807"/>
          </a:xfrm>
        </p:grpSpPr>
        <p:pic>
          <p:nvPicPr>
            <p:cNvPr id="11" name="Picture 10"/>
            <p:cNvPicPr>
              <a:picLocks noChangeAspect="1"/>
            </p:cNvPicPr>
            <p:nvPr/>
          </p:nvPicPr>
          <p:blipFill rotWithShape="1">
            <a:blip r:embed="rId3" cstate="hqprint">
              <a:extLst>
                <a:ext uri="{28A0092B-C50C-407E-A947-70E740481C1C}">
                  <a14:useLocalDpi xmlns:a14="http://schemas.microsoft.com/office/drawing/2010/main" val="0"/>
                </a:ext>
              </a:extLst>
            </a:blip>
            <a:srcRect l="-25" t="27597" r="25" b="12054"/>
            <a:stretch/>
          </p:blipFill>
          <p:spPr>
            <a:xfrm>
              <a:off x="2718209" y="1864999"/>
              <a:ext cx="3505047" cy="1570847"/>
            </a:xfrm>
            <a:prstGeom prst="rect">
              <a:avLst/>
            </a:prstGeom>
          </p:spPr>
        </p:pic>
        <p:pic>
          <p:nvPicPr>
            <p:cNvPr id="12" name="Picture 11"/>
            <p:cNvPicPr>
              <a:picLocks noChangeAspect="1"/>
            </p:cNvPicPr>
            <p:nvPr/>
          </p:nvPicPr>
          <p:blipFill rotWithShape="1">
            <a:blip r:embed="rId4" cstate="hqprint">
              <a:extLst>
                <a:ext uri="{28A0092B-C50C-407E-A947-70E740481C1C}">
                  <a14:useLocalDpi xmlns:a14="http://schemas.microsoft.com/office/drawing/2010/main" val="0"/>
                </a:ext>
              </a:extLst>
            </a:blip>
            <a:srcRect t="12006" b="11562"/>
            <a:stretch/>
          </p:blipFill>
          <p:spPr>
            <a:xfrm>
              <a:off x="-4507" y="1862694"/>
              <a:ext cx="3132138" cy="1968809"/>
            </a:xfrm>
            <a:prstGeom prst="rect">
              <a:avLst/>
            </a:prstGeom>
          </p:spPr>
        </p:pic>
        <p:pic>
          <p:nvPicPr>
            <p:cNvPr id="13" name="Picture 12"/>
            <p:cNvPicPr>
              <a:picLocks noChangeAspect="1"/>
            </p:cNvPicPr>
            <p:nvPr/>
          </p:nvPicPr>
          <p:blipFill rotWithShape="1">
            <a:blip r:embed="rId5" cstate="hqprint">
              <a:extLst>
                <a:ext uri="{28A0092B-C50C-407E-A947-70E740481C1C}">
                  <a14:useLocalDpi xmlns:a14="http://schemas.microsoft.com/office/drawing/2010/main" val="0"/>
                </a:ext>
              </a:extLst>
            </a:blip>
            <a:srcRect t="22740"/>
            <a:stretch/>
          </p:blipFill>
          <p:spPr>
            <a:xfrm>
              <a:off x="6223256" y="1864999"/>
              <a:ext cx="2916237" cy="2056358"/>
            </a:xfrm>
            <a:prstGeom prst="rect">
              <a:avLst/>
            </a:prstGeom>
          </p:spPr>
        </p:pic>
        <p:pic>
          <p:nvPicPr>
            <p:cNvPr id="14" name="Picture 13"/>
            <p:cNvPicPr>
              <a:picLocks noChangeAspect="1"/>
            </p:cNvPicPr>
            <p:nvPr/>
          </p:nvPicPr>
          <p:blipFill rotWithShape="1">
            <a:blip r:embed="rId6" cstate="screen">
              <a:extLst>
                <a:ext uri="{28A0092B-C50C-407E-A947-70E740481C1C}">
                  <a14:useLocalDpi xmlns:a14="http://schemas.microsoft.com/office/drawing/2010/main" val="0"/>
                </a:ext>
              </a:extLst>
            </a:blip>
            <a:srcRect l="-1567" t="22402" r="1567" b="5589"/>
            <a:stretch/>
          </p:blipFill>
          <p:spPr>
            <a:xfrm>
              <a:off x="2658523" y="3291830"/>
              <a:ext cx="3809116" cy="1851671"/>
            </a:xfrm>
            <a:prstGeom prst="rect">
              <a:avLst/>
            </a:prstGeom>
          </p:spPr>
        </p:pic>
        <p:pic>
          <p:nvPicPr>
            <p:cNvPr id="15" name="Picture 14"/>
            <p:cNvPicPr>
              <a:picLocks noChangeAspect="1"/>
            </p:cNvPicPr>
            <p:nvPr/>
          </p:nvPicPr>
          <p:blipFill rotWithShape="1">
            <a:blip r:embed="rId7" cstate="hqprint">
              <a:extLst>
                <a:ext uri="{28A0092B-C50C-407E-A947-70E740481C1C}">
                  <a14:useLocalDpi xmlns:a14="http://schemas.microsoft.com/office/drawing/2010/main" val="0"/>
                </a:ext>
              </a:extLst>
            </a:blip>
            <a:srcRect t="-172" b="28491"/>
            <a:stretch/>
          </p:blipFill>
          <p:spPr>
            <a:xfrm>
              <a:off x="-4507" y="3291831"/>
              <a:ext cx="3132138" cy="1851670"/>
            </a:xfrm>
            <a:prstGeom prst="rect">
              <a:avLst/>
            </a:prstGeom>
          </p:spPr>
        </p:pic>
        <p:pic>
          <p:nvPicPr>
            <p:cNvPr id="16" name="Picture 15"/>
            <p:cNvPicPr>
              <a:picLocks noChangeAspect="1"/>
            </p:cNvPicPr>
            <p:nvPr/>
          </p:nvPicPr>
          <p:blipFill rotWithShape="1">
            <a:blip r:embed="rId8" cstate="hqprint">
              <a:extLst>
                <a:ext uri="{28A0092B-C50C-407E-A947-70E740481C1C}">
                  <a14:useLocalDpi xmlns:a14="http://schemas.microsoft.com/office/drawing/2010/main" val="0"/>
                </a:ext>
              </a:extLst>
            </a:blip>
            <a:srcRect l="457" t="13748" r="-457" b="14191"/>
            <a:stretch/>
          </p:blipFill>
          <p:spPr>
            <a:xfrm>
              <a:off x="6227762" y="3280370"/>
              <a:ext cx="2916238" cy="1863131"/>
            </a:xfrm>
            <a:prstGeom prst="rect">
              <a:avLst/>
            </a:prstGeom>
          </p:spPr>
        </p:pic>
      </p:grpSp>
      <p:sp>
        <p:nvSpPr>
          <p:cNvPr id="18" name="Rectangle 17"/>
          <p:cNvSpPr/>
          <p:nvPr/>
        </p:nvSpPr>
        <p:spPr>
          <a:xfrm>
            <a:off x="0" y="1862694"/>
            <a:ext cx="9144000" cy="3280806"/>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3" name="TextBox 2"/>
          <p:cNvSpPr txBox="1"/>
          <p:nvPr/>
        </p:nvSpPr>
        <p:spPr>
          <a:xfrm>
            <a:off x="275719" y="2210950"/>
            <a:ext cx="8390026" cy="1815882"/>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800" b="0" i="0" u="none" strike="noStrike" kern="0" cap="none" spc="0" normalizeH="0" baseline="0" noProof="0" dirty="0">
                <a:ln>
                  <a:noFill/>
                </a:ln>
                <a:solidFill>
                  <a:schemeClr val="bg1"/>
                </a:solidFill>
                <a:effectLst/>
                <a:uLnTx/>
                <a:uFillTx/>
                <a:latin typeface="Arial" panose="020B0604020202020204" pitchFamily="34" charset="0"/>
              </a:rPr>
              <a:t>Minden alkalmazás és adat számára</a:t>
            </a:r>
            <a:endParaRPr kumimoji="0" lang="en-US" sz="2800" b="0" i="0" u="none" strike="noStrike" kern="0" cap="none" spc="0" normalizeH="0" baseline="0" noProof="0" dirty="0">
              <a:ln>
                <a:noFill/>
              </a:ln>
              <a:solidFill>
                <a:schemeClr val="bg1"/>
              </a:solidFill>
              <a:effectLst/>
              <a:uLnTx/>
              <a:uFillTx/>
              <a:latin typeface="Arial" panose="020B0604020202020204" pitchFamily="34" charset="0"/>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800" b="0" i="0" u="none" strike="noStrike" kern="0" cap="none" spc="0" normalizeH="0" baseline="0" noProof="0" dirty="0">
                <a:ln>
                  <a:noFill/>
                </a:ln>
                <a:solidFill>
                  <a:schemeClr val="bg1"/>
                </a:solidFill>
                <a:effectLst/>
                <a:uLnTx/>
                <a:uFillTx/>
                <a:latin typeface="Arial" panose="020B0604020202020204" pitchFamily="34" charset="0"/>
              </a:rPr>
              <a:t>15 perces</a:t>
            </a:r>
            <a:r>
              <a:rPr kumimoji="0" lang="hu-HU" sz="2800" b="0" i="0" u="none" strike="noStrike" kern="0" cap="none" spc="0" normalizeH="0" noProof="0" dirty="0">
                <a:ln>
                  <a:noFill/>
                </a:ln>
                <a:solidFill>
                  <a:schemeClr val="bg1"/>
                </a:solidFill>
                <a:effectLst/>
                <a:uLnTx/>
                <a:uFillTx/>
                <a:latin typeface="Arial" panose="020B0604020202020204" pitchFamily="34" charset="0"/>
              </a:rPr>
              <a:t> </a:t>
            </a:r>
            <a:r>
              <a:rPr kumimoji="0" lang="en-US" sz="2800" b="0" i="0" u="none" strike="noStrike" kern="0" cap="none" spc="0" normalizeH="0" baseline="0" noProof="0" dirty="0">
                <a:ln>
                  <a:noFill/>
                </a:ln>
                <a:solidFill>
                  <a:schemeClr val="bg1"/>
                </a:solidFill>
                <a:effectLst/>
                <a:uLnTx/>
                <a:uFillTx/>
                <a:latin typeface="Arial" panose="020B0604020202020204" pitchFamily="34" charset="0"/>
              </a:rPr>
              <a:t>SLA</a:t>
            </a:r>
            <a:r>
              <a:rPr kumimoji="0" lang="hu-HU" sz="2800" b="0" i="0" u="none" strike="noStrike" kern="0" cap="none" spc="0" normalizeH="0" noProof="0" dirty="0">
                <a:ln>
                  <a:noFill/>
                </a:ln>
                <a:solidFill>
                  <a:schemeClr val="bg1"/>
                </a:solidFill>
                <a:effectLst/>
                <a:uLnTx/>
                <a:uFillTx/>
                <a:latin typeface="Arial" panose="020B0604020202020204" pitchFamily="34" charset="0"/>
              </a:rPr>
              <a:t> – RPO, RTO</a:t>
            </a:r>
            <a:endParaRPr kumimoji="0" lang="en-US" sz="2800" b="0" i="0" u="none" strike="noStrike" kern="0" cap="none" spc="0" normalizeH="0" baseline="0" noProof="0" dirty="0">
              <a:ln>
                <a:noFill/>
              </a:ln>
              <a:solidFill>
                <a:schemeClr val="bg1"/>
              </a:solidFill>
              <a:effectLst/>
              <a:uLnTx/>
              <a:uFillTx/>
              <a:latin typeface="Arial" panose="020B0604020202020204" pitchFamily="34" charset="0"/>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800" b="0" i="0" u="none" strike="noStrike" kern="0" cap="none" spc="0" normalizeH="0" baseline="0" noProof="0" dirty="0">
                <a:ln>
                  <a:noFill/>
                </a:ln>
                <a:solidFill>
                  <a:schemeClr val="bg1"/>
                </a:solidFill>
                <a:effectLst/>
                <a:uLnTx/>
                <a:uFillTx/>
                <a:latin typeface="Arial" panose="020B0604020202020204" pitchFamily="34" charset="0"/>
              </a:rPr>
              <a:t>Üzemeltetési költségek csökkentése, átlátható licencelés, kiváló</a:t>
            </a:r>
            <a:r>
              <a:rPr kumimoji="0" lang="hu-HU" sz="2800" b="0" i="0" u="none" strike="noStrike" kern="0" cap="none" spc="0" normalizeH="0" noProof="0" dirty="0">
                <a:ln>
                  <a:noFill/>
                </a:ln>
                <a:solidFill>
                  <a:schemeClr val="bg1"/>
                </a:solidFill>
                <a:effectLst/>
                <a:uLnTx/>
                <a:uFillTx/>
                <a:latin typeface="Arial" panose="020B0604020202020204" pitchFamily="34" charset="0"/>
              </a:rPr>
              <a:t> skálázhatóság</a:t>
            </a:r>
            <a:endParaRPr kumimoji="0" lang="en-US" sz="2800" b="0" i="0" u="none" strike="noStrike" kern="0" cap="none" spc="0" normalizeH="0" baseline="0" noProof="0" dirty="0">
              <a:ln>
                <a:noFill/>
              </a:ln>
              <a:solidFill>
                <a:schemeClr val="bg1"/>
              </a:solidFill>
              <a:effectLst/>
              <a:uLnTx/>
              <a:uFillTx/>
              <a:latin typeface="Arial" panose="020B0604020202020204" pitchFamily="34" charset="0"/>
            </a:endParaRPr>
          </a:p>
        </p:txBody>
      </p:sp>
      <p:sp>
        <p:nvSpPr>
          <p:cNvPr id="17" name="Title 7"/>
          <p:cNvSpPr txBox="1">
            <a:spLocks/>
          </p:cNvSpPr>
          <p:nvPr/>
        </p:nvSpPr>
        <p:spPr>
          <a:xfrm>
            <a:off x="395288" y="569815"/>
            <a:ext cx="8208912" cy="923330"/>
          </a:xfrm>
          <a:prstGeom prst="rect">
            <a:avLst/>
          </a:prstGeom>
        </p:spPr>
        <p:txBody>
          <a:bodyPr vert="horz" wrap="square" lIns="0" tIns="0" rIns="0" bIns="0" rtlCol="0" anchor="t">
            <a:spAutoFit/>
          </a:bodyPr>
          <a:lstStyle>
            <a:lvl1pPr algn="l" defTabSz="686047" rtl="0" eaLnBrk="1" latinLnBrk="0" hangingPunct="1">
              <a:lnSpc>
                <a:spcPct val="100000"/>
              </a:lnSpc>
              <a:spcBef>
                <a:spcPct val="0"/>
              </a:spcBef>
              <a:buNone/>
              <a:defRPr lang="en-US" sz="4400" b="0" kern="1200" cap="none" spc="0" baseline="0" dirty="0" smtClean="0">
                <a:ln w="3175">
                  <a:noFill/>
                </a:ln>
                <a:solidFill>
                  <a:schemeClr val="tx2"/>
                </a:solidFill>
                <a:effectLst/>
                <a:latin typeface="+mj-lt"/>
                <a:ea typeface="+mn-ea"/>
                <a:cs typeface="Arial" charset="0"/>
              </a:defRPr>
            </a:lvl1pPr>
          </a:lstStyle>
          <a:p>
            <a:pPr marL="0" marR="0" lvl="0" indent="0" algn="l" defTabSz="685800" rtl="0" eaLnBrk="1" fontAlgn="auto" latinLnBrk="0" hangingPunct="1">
              <a:lnSpc>
                <a:spcPct val="100000"/>
              </a:lnSpc>
              <a:spcBef>
                <a:spcPct val="0"/>
              </a:spcBef>
              <a:spcAft>
                <a:spcPts val="0"/>
              </a:spcAft>
              <a:buClrTx/>
              <a:buSzTx/>
              <a:buFontTx/>
              <a:buNone/>
              <a:tabLst>
                <a:tab pos="180975" algn="l"/>
              </a:tabLst>
              <a:defRPr/>
            </a:pPr>
            <a:r>
              <a:rPr kumimoji="0" lang="en-US" sz="6000" b="0" i="0" u="none" strike="noStrike" kern="0" cap="none" spc="0" normalizeH="0" baseline="0" noProof="0" dirty="0">
                <a:ln w="3175">
                  <a:noFill/>
                </a:ln>
                <a:solidFill>
                  <a:schemeClr val="bg1"/>
                </a:solidFill>
                <a:effectLst/>
                <a:uLnTx/>
                <a:uFillTx/>
                <a:latin typeface="+mj-lt"/>
                <a:ea typeface="+mn-ea"/>
                <a:cs typeface="Arial" panose="020B0604020202020204" pitchFamily="34" charset="0"/>
              </a:rPr>
              <a:t>Availability 24.7.365</a:t>
            </a:r>
          </a:p>
        </p:txBody>
      </p:sp>
    </p:spTree>
    <p:extLst>
      <p:ext uri="{BB962C8B-B14F-4D97-AF65-F5344CB8AC3E}">
        <p14:creationId xmlns:p14="http://schemas.microsoft.com/office/powerpoint/2010/main" val="17784150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p:txBody>
          <a:bodyPr/>
          <a:lstStyle/>
          <a:p>
            <a:r>
              <a:rPr lang="en-US" sz="2800" dirty="0" err="1"/>
              <a:t>Veeam</a:t>
            </a:r>
            <a:r>
              <a:rPr lang="en-US" sz="2800" dirty="0"/>
              <a:t> Availability Platform for the Hybrid Cloud</a:t>
            </a:r>
            <a:endParaRPr lang="ru-RU" sz="2800" dirty="0"/>
          </a:p>
        </p:txBody>
      </p:sp>
      <p:sp>
        <p:nvSpPr>
          <p:cNvPr id="5" name="Oval 4"/>
          <p:cNvSpPr/>
          <p:nvPr/>
        </p:nvSpPr>
        <p:spPr>
          <a:xfrm>
            <a:off x="971600" y="1321688"/>
            <a:ext cx="7080863" cy="31921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en-US" sz="1823" b="0" i="0" u="none" strike="noStrike" kern="0" cap="none" spc="0" normalizeH="0" baseline="0" noProof="0">
              <a:ln>
                <a:noFill/>
              </a:ln>
              <a:solidFill>
                <a:sysClr val="windowText" lastClr="000000"/>
              </a:solidFill>
              <a:effectLst/>
              <a:uLnTx/>
              <a:uFillTx/>
            </a:endParaRPr>
          </a:p>
        </p:txBody>
      </p:sp>
      <p:sp>
        <p:nvSpPr>
          <p:cNvPr id="7" name="Rounded Rectangle 80"/>
          <p:cNvSpPr/>
          <p:nvPr/>
        </p:nvSpPr>
        <p:spPr>
          <a:xfrm>
            <a:off x="2491069" y="3685052"/>
            <a:ext cx="4184264" cy="1016791"/>
          </a:xfrm>
          <a:prstGeom prst="roundRect">
            <a:avLst>
              <a:gd name="adj" fmla="val 11334"/>
            </a:avLst>
          </a:prstGeom>
          <a:solidFill>
            <a:schemeClr val="bg1"/>
          </a:solidFill>
          <a:ln w="31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srgbClr val="5B9BD5"/>
              </a:solidFill>
              <a:effectLst/>
              <a:uLnTx/>
              <a:uFillTx/>
            </a:endParaRPr>
          </a:p>
        </p:txBody>
      </p:sp>
      <p:sp>
        <p:nvSpPr>
          <p:cNvPr id="8" name="Rounded Rectangle 125"/>
          <p:cNvSpPr/>
          <p:nvPr/>
        </p:nvSpPr>
        <p:spPr>
          <a:xfrm>
            <a:off x="2596405" y="4140969"/>
            <a:ext cx="3931758" cy="46092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srgbClr val="5B9BD5"/>
              </a:solidFill>
              <a:effectLst/>
              <a:uLnTx/>
              <a:uFillTx/>
            </a:endParaRPr>
          </a:p>
        </p:txBody>
      </p:sp>
      <p:grpSp>
        <p:nvGrpSpPr>
          <p:cNvPr id="10" name="Group 9"/>
          <p:cNvGrpSpPr/>
          <p:nvPr/>
        </p:nvGrpSpPr>
        <p:grpSpPr>
          <a:xfrm>
            <a:off x="2866571" y="4214145"/>
            <a:ext cx="3391427" cy="314577"/>
            <a:chOff x="2943240" y="4117285"/>
            <a:chExt cx="3391427" cy="314577"/>
          </a:xfrm>
        </p:grpSpPr>
        <p:pic>
          <p:nvPicPr>
            <p:cNvPr id="11" name="Picture 126"/>
            <p:cNvPicPr>
              <a:picLocks noChangeAspect="1"/>
            </p:cNvPicPr>
            <p:nvPr/>
          </p:nvPicPr>
          <p:blipFill>
            <a:blip r:embed="rId3"/>
            <a:stretch>
              <a:fillRect/>
            </a:stretch>
          </p:blipFill>
          <p:spPr>
            <a:xfrm>
              <a:off x="5859325" y="4259373"/>
              <a:ext cx="170496" cy="169435"/>
            </a:xfrm>
            <a:prstGeom prst="rect">
              <a:avLst/>
            </a:prstGeom>
          </p:spPr>
        </p:pic>
        <p:pic>
          <p:nvPicPr>
            <p:cNvPr id="12" name="Picture 127"/>
            <p:cNvPicPr>
              <a:picLocks noChangeAspect="1"/>
            </p:cNvPicPr>
            <p:nvPr/>
          </p:nvPicPr>
          <p:blipFill>
            <a:blip r:embed="rId4"/>
            <a:stretch>
              <a:fillRect/>
            </a:stretch>
          </p:blipFill>
          <p:spPr>
            <a:xfrm>
              <a:off x="3080428" y="4256318"/>
              <a:ext cx="174008" cy="175544"/>
            </a:xfrm>
            <a:prstGeom prst="rect">
              <a:avLst/>
            </a:prstGeom>
          </p:spPr>
        </p:pic>
        <p:pic>
          <p:nvPicPr>
            <p:cNvPr id="13" name="Picture 128"/>
            <p:cNvPicPr>
              <a:picLocks noChangeAspect="1"/>
            </p:cNvPicPr>
            <p:nvPr/>
          </p:nvPicPr>
          <p:blipFill>
            <a:blip r:embed="rId5"/>
            <a:stretch>
              <a:fillRect/>
            </a:stretch>
          </p:blipFill>
          <p:spPr>
            <a:xfrm>
              <a:off x="3945916" y="4269664"/>
              <a:ext cx="144271" cy="148852"/>
            </a:xfrm>
            <a:prstGeom prst="rect">
              <a:avLst/>
            </a:prstGeom>
          </p:spPr>
        </p:pic>
        <p:pic>
          <p:nvPicPr>
            <p:cNvPr id="14" name="Picture 129"/>
            <p:cNvPicPr>
              <a:picLocks noChangeAspect="1"/>
            </p:cNvPicPr>
            <p:nvPr/>
          </p:nvPicPr>
          <p:blipFill>
            <a:blip r:embed="rId6"/>
            <a:stretch>
              <a:fillRect/>
            </a:stretch>
          </p:blipFill>
          <p:spPr>
            <a:xfrm>
              <a:off x="4824505" y="4267517"/>
              <a:ext cx="132288" cy="153146"/>
            </a:xfrm>
            <a:prstGeom prst="rect">
              <a:avLst/>
            </a:prstGeom>
          </p:spPr>
        </p:pic>
        <p:sp>
          <p:nvSpPr>
            <p:cNvPr id="15" name="TextBox 14"/>
            <p:cNvSpPr txBox="1"/>
            <p:nvPr/>
          </p:nvSpPr>
          <p:spPr>
            <a:xfrm>
              <a:off x="3777339" y="4117285"/>
              <a:ext cx="476166"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Storage</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6" name="TextBox 15"/>
            <p:cNvSpPr txBox="1"/>
            <p:nvPr/>
          </p:nvSpPr>
          <p:spPr>
            <a:xfrm>
              <a:off x="5554480" y="4117285"/>
              <a:ext cx="780187"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Hyperconverged</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7" name="TextBox 16"/>
            <p:cNvSpPr txBox="1"/>
            <p:nvPr/>
          </p:nvSpPr>
          <p:spPr>
            <a:xfrm>
              <a:off x="2943240" y="4117285"/>
              <a:ext cx="455628"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Compute</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8" name="TextBox 17"/>
            <p:cNvSpPr txBox="1"/>
            <p:nvPr/>
          </p:nvSpPr>
          <p:spPr>
            <a:xfrm>
              <a:off x="4631976" y="4117285"/>
              <a:ext cx="544034"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Networking</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grpSp>
      <p:sp>
        <p:nvSpPr>
          <p:cNvPr id="19" name="Freeform 138"/>
          <p:cNvSpPr/>
          <p:nvPr/>
        </p:nvSpPr>
        <p:spPr>
          <a:xfrm>
            <a:off x="3753139" y="699542"/>
            <a:ext cx="1512959" cy="936592"/>
          </a:xfrm>
          <a:custGeom>
            <a:avLst/>
            <a:gdLst>
              <a:gd name="connsiteX0" fmla="*/ 1074026 w 2035661"/>
              <a:gd name="connsiteY0" fmla="*/ 0 h 1260170"/>
              <a:gd name="connsiteX1" fmla="*/ 1691310 w 2035661"/>
              <a:gd name="connsiteY1" fmla="*/ 503101 h 1260170"/>
              <a:gd name="connsiteX2" fmla="*/ 1692248 w 2035661"/>
              <a:gd name="connsiteY2" fmla="*/ 512409 h 1260170"/>
              <a:gd name="connsiteX3" fmla="*/ 1736346 w 2035661"/>
              <a:gd name="connsiteY3" fmla="*/ 516854 h 1260170"/>
              <a:gd name="connsiteX4" fmla="*/ 2035661 w 2035661"/>
              <a:gd name="connsiteY4" fmla="*/ 884101 h 1260170"/>
              <a:gd name="connsiteX5" fmla="*/ 1736346 w 2035661"/>
              <a:gd name="connsiteY5" fmla="*/ 1251348 h 1260170"/>
              <a:gd name="connsiteX6" fmla="*/ 1704110 w 2035661"/>
              <a:gd name="connsiteY6" fmla="*/ 1254598 h 1260170"/>
              <a:gd name="connsiteX7" fmla="*/ 1704110 w 2035661"/>
              <a:gd name="connsiteY7" fmla="*/ 1258963 h 1260170"/>
              <a:gd name="connsiteX8" fmla="*/ 1660808 w 2035661"/>
              <a:gd name="connsiteY8" fmla="*/ 1258963 h 1260170"/>
              <a:gd name="connsiteX9" fmla="*/ 1660798 w 2035661"/>
              <a:gd name="connsiteY9" fmla="*/ 1258964 h 1260170"/>
              <a:gd name="connsiteX10" fmla="*/ 1660788 w 2035661"/>
              <a:gd name="connsiteY10" fmla="*/ 1258963 h 1260170"/>
              <a:gd name="connsiteX11" fmla="*/ 1085999 w 2035661"/>
              <a:gd name="connsiteY11" fmla="*/ 1258963 h 1260170"/>
              <a:gd name="connsiteX12" fmla="*/ 1074026 w 2035661"/>
              <a:gd name="connsiteY12" fmla="*/ 1260170 h 1260170"/>
              <a:gd name="connsiteX13" fmla="*/ 1062053 w 2035661"/>
              <a:gd name="connsiteY13" fmla="*/ 1258963 h 1260170"/>
              <a:gd name="connsiteX14" fmla="*/ 448898 w 2035661"/>
              <a:gd name="connsiteY14" fmla="*/ 1258963 h 1260170"/>
              <a:gd name="connsiteX15" fmla="*/ 448888 w 2035661"/>
              <a:gd name="connsiteY15" fmla="*/ 1258964 h 1260170"/>
              <a:gd name="connsiteX16" fmla="*/ 448878 w 2035661"/>
              <a:gd name="connsiteY16" fmla="*/ 1258963 h 1260170"/>
              <a:gd name="connsiteX17" fmla="*/ 382386 w 2035661"/>
              <a:gd name="connsiteY17" fmla="*/ 1258963 h 1260170"/>
              <a:gd name="connsiteX18" fmla="*/ 382386 w 2035661"/>
              <a:gd name="connsiteY18" fmla="*/ 1252260 h 1260170"/>
              <a:gd name="connsiteX19" fmla="*/ 358421 w 2035661"/>
              <a:gd name="connsiteY19" fmla="*/ 1249844 h 1260170"/>
              <a:gd name="connsiteX20" fmla="*/ 0 w 2035661"/>
              <a:gd name="connsiteY20" fmla="*/ 810076 h 1260170"/>
              <a:gd name="connsiteX21" fmla="*/ 448888 w 2035661"/>
              <a:gd name="connsiteY21" fmla="*/ 361188 h 1260170"/>
              <a:gd name="connsiteX22" fmla="*/ 503310 w 2035661"/>
              <a:gd name="connsiteY22" fmla="*/ 366674 h 1260170"/>
              <a:gd name="connsiteX23" fmla="*/ 551550 w 2035661"/>
              <a:gd name="connsiteY23" fmla="*/ 277799 h 1260170"/>
              <a:gd name="connsiteX24" fmla="*/ 1074026 w 2035661"/>
              <a:gd name="connsiteY24" fmla="*/ 0 h 12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5661" h="1260170">
                <a:moveTo>
                  <a:pt x="1074026" y="0"/>
                </a:moveTo>
                <a:cubicBezTo>
                  <a:pt x="1378514" y="0"/>
                  <a:pt x="1632557" y="215982"/>
                  <a:pt x="1691310" y="503101"/>
                </a:cubicBezTo>
                <a:lnTo>
                  <a:pt x="1692248" y="512409"/>
                </a:lnTo>
                <a:lnTo>
                  <a:pt x="1736346" y="516854"/>
                </a:lnTo>
                <a:cubicBezTo>
                  <a:pt x="1907165" y="551809"/>
                  <a:pt x="2035661" y="702949"/>
                  <a:pt x="2035661" y="884101"/>
                </a:cubicBezTo>
                <a:cubicBezTo>
                  <a:pt x="2035661" y="1065253"/>
                  <a:pt x="1907165" y="1216394"/>
                  <a:pt x="1736346" y="1251348"/>
                </a:cubicBezTo>
                <a:lnTo>
                  <a:pt x="1704110" y="1254598"/>
                </a:lnTo>
                <a:lnTo>
                  <a:pt x="1704110" y="1258963"/>
                </a:lnTo>
                <a:lnTo>
                  <a:pt x="1660808" y="1258963"/>
                </a:lnTo>
                <a:lnTo>
                  <a:pt x="1660798" y="1258964"/>
                </a:lnTo>
                <a:lnTo>
                  <a:pt x="1660788" y="1258963"/>
                </a:lnTo>
                <a:lnTo>
                  <a:pt x="1085999" y="1258963"/>
                </a:lnTo>
                <a:lnTo>
                  <a:pt x="1074026" y="1260170"/>
                </a:lnTo>
                <a:lnTo>
                  <a:pt x="1062053" y="1258963"/>
                </a:lnTo>
                <a:lnTo>
                  <a:pt x="448898" y="1258963"/>
                </a:lnTo>
                <a:lnTo>
                  <a:pt x="448888" y="1258964"/>
                </a:lnTo>
                <a:lnTo>
                  <a:pt x="448878" y="1258963"/>
                </a:lnTo>
                <a:lnTo>
                  <a:pt x="382386" y="1258963"/>
                </a:lnTo>
                <a:lnTo>
                  <a:pt x="382386" y="1252260"/>
                </a:lnTo>
                <a:lnTo>
                  <a:pt x="358421" y="1249844"/>
                </a:lnTo>
                <a:cubicBezTo>
                  <a:pt x="153871" y="1207987"/>
                  <a:pt x="0" y="1027001"/>
                  <a:pt x="0" y="810076"/>
                </a:cubicBezTo>
                <a:cubicBezTo>
                  <a:pt x="0" y="562162"/>
                  <a:pt x="200974" y="361188"/>
                  <a:pt x="448888" y="361188"/>
                </a:cubicBezTo>
                <a:lnTo>
                  <a:pt x="503310" y="366674"/>
                </a:lnTo>
                <a:lnTo>
                  <a:pt x="551550" y="277799"/>
                </a:lnTo>
                <a:cubicBezTo>
                  <a:pt x="664781" y="110195"/>
                  <a:pt x="856535" y="0"/>
                  <a:pt x="1074026"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prstClr val="white"/>
              </a:solidFill>
              <a:effectLst/>
              <a:uLnTx/>
              <a:uFillTx/>
            </a:endParaRPr>
          </a:p>
        </p:txBody>
      </p:sp>
      <p:grpSp>
        <p:nvGrpSpPr>
          <p:cNvPr id="20" name="Group 2"/>
          <p:cNvGrpSpPr/>
          <p:nvPr/>
        </p:nvGrpSpPr>
        <p:grpSpPr>
          <a:xfrm>
            <a:off x="318506" y="2844852"/>
            <a:ext cx="8393551" cy="1255934"/>
            <a:chOff x="2192575" y="3039243"/>
            <a:chExt cx="13787964" cy="2063104"/>
          </a:xfrm>
        </p:grpSpPr>
        <p:sp>
          <p:nvSpPr>
            <p:cNvPr id="21" name="Freeform 110"/>
            <p:cNvSpPr/>
            <p:nvPr/>
          </p:nvSpPr>
          <p:spPr>
            <a:xfrm>
              <a:off x="2192575" y="3039243"/>
              <a:ext cx="2536108" cy="1596128"/>
            </a:xfrm>
            <a:custGeom>
              <a:avLst/>
              <a:gdLst>
                <a:gd name="connsiteX0" fmla="*/ 1074026 w 2035661"/>
                <a:gd name="connsiteY0" fmla="*/ 0 h 1260170"/>
                <a:gd name="connsiteX1" fmla="*/ 1691310 w 2035661"/>
                <a:gd name="connsiteY1" fmla="*/ 503101 h 1260170"/>
                <a:gd name="connsiteX2" fmla="*/ 1692248 w 2035661"/>
                <a:gd name="connsiteY2" fmla="*/ 512409 h 1260170"/>
                <a:gd name="connsiteX3" fmla="*/ 1736346 w 2035661"/>
                <a:gd name="connsiteY3" fmla="*/ 516854 h 1260170"/>
                <a:gd name="connsiteX4" fmla="*/ 2035661 w 2035661"/>
                <a:gd name="connsiteY4" fmla="*/ 884101 h 1260170"/>
                <a:gd name="connsiteX5" fmla="*/ 1736346 w 2035661"/>
                <a:gd name="connsiteY5" fmla="*/ 1251348 h 1260170"/>
                <a:gd name="connsiteX6" fmla="*/ 1704110 w 2035661"/>
                <a:gd name="connsiteY6" fmla="*/ 1254598 h 1260170"/>
                <a:gd name="connsiteX7" fmla="*/ 1704110 w 2035661"/>
                <a:gd name="connsiteY7" fmla="*/ 1258963 h 1260170"/>
                <a:gd name="connsiteX8" fmla="*/ 1660808 w 2035661"/>
                <a:gd name="connsiteY8" fmla="*/ 1258963 h 1260170"/>
                <a:gd name="connsiteX9" fmla="*/ 1660798 w 2035661"/>
                <a:gd name="connsiteY9" fmla="*/ 1258964 h 1260170"/>
                <a:gd name="connsiteX10" fmla="*/ 1660788 w 2035661"/>
                <a:gd name="connsiteY10" fmla="*/ 1258963 h 1260170"/>
                <a:gd name="connsiteX11" fmla="*/ 1085999 w 2035661"/>
                <a:gd name="connsiteY11" fmla="*/ 1258963 h 1260170"/>
                <a:gd name="connsiteX12" fmla="*/ 1074026 w 2035661"/>
                <a:gd name="connsiteY12" fmla="*/ 1260170 h 1260170"/>
                <a:gd name="connsiteX13" fmla="*/ 1062053 w 2035661"/>
                <a:gd name="connsiteY13" fmla="*/ 1258963 h 1260170"/>
                <a:gd name="connsiteX14" fmla="*/ 448898 w 2035661"/>
                <a:gd name="connsiteY14" fmla="*/ 1258963 h 1260170"/>
                <a:gd name="connsiteX15" fmla="*/ 448888 w 2035661"/>
                <a:gd name="connsiteY15" fmla="*/ 1258964 h 1260170"/>
                <a:gd name="connsiteX16" fmla="*/ 448878 w 2035661"/>
                <a:gd name="connsiteY16" fmla="*/ 1258963 h 1260170"/>
                <a:gd name="connsiteX17" fmla="*/ 382386 w 2035661"/>
                <a:gd name="connsiteY17" fmla="*/ 1258963 h 1260170"/>
                <a:gd name="connsiteX18" fmla="*/ 382386 w 2035661"/>
                <a:gd name="connsiteY18" fmla="*/ 1252260 h 1260170"/>
                <a:gd name="connsiteX19" fmla="*/ 358421 w 2035661"/>
                <a:gd name="connsiteY19" fmla="*/ 1249844 h 1260170"/>
                <a:gd name="connsiteX20" fmla="*/ 0 w 2035661"/>
                <a:gd name="connsiteY20" fmla="*/ 810076 h 1260170"/>
                <a:gd name="connsiteX21" fmla="*/ 448888 w 2035661"/>
                <a:gd name="connsiteY21" fmla="*/ 361188 h 1260170"/>
                <a:gd name="connsiteX22" fmla="*/ 503310 w 2035661"/>
                <a:gd name="connsiteY22" fmla="*/ 366674 h 1260170"/>
                <a:gd name="connsiteX23" fmla="*/ 551550 w 2035661"/>
                <a:gd name="connsiteY23" fmla="*/ 277799 h 1260170"/>
                <a:gd name="connsiteX24" fmla="*/ 1074026 w 2035661"/>
                <a:gd name="connsiteY24" fmla="*/ 0 h 12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5661" h="1260170">
                  <a:moveTo>
                    <a:pt x="1074026" y="0"/>
                  </a:moveTo>
                  <a:cubicBezTo>
                    <a:pt x="1378514" y="0"/>
                    <a:pt x="1632557" y="215982"/>
                    <a:pt x="1691310" y="503101"/>
                  </a:cubicBezTo>
                  <a:lnTo>
                    <a:pt x="1692248" y="512409"/>
                  </a:lnTo>
                  <a:lnTo>
                    <a:pt x="1736346" y="516854"/>
                  </a:lnTo>
                  <a:cubicBezTo>
                    <a:pt x="1907165" y="551809"/>
                    <a:pt x="2035661" y="702949"/>
                    <a:pt x="2035661" y="884101"/>
                  </a:cubicBezTo>
                  <a:cubicBezTo>
                    <a:pt x="2035661" y="1065253"/>
                    <a:pt x="1907165" y="1216394"/>
                    <a:pt x="1736346" y="1251348"/>
                  </a:cubicBezTo>
                  <a:lnTo>
                    <a:pt x="1704110" y="1254598"/>
                  </a:lnTo>
                  <a:lnTo>
                    <a:pt x="1704110" y="1258963"/>
                  </a:lnTo>
                  <a:lnTo>
                    <a:pt x="1660808" y="1258963"/>
                  </a:lnTo>
                  <a:lnTo>
                    <a:pt x="1660798" y="1258964"/>
                  </a:lnTo>
                  <a:lnTo>
                    <a:pt x="1660788" y="1258963"/>
                  </a:lnTo>
                  <a:lnTo>
                    <a:pt x="1085999" y="1258963"/>
                  </a:lnTo>
                  <a:lnTo>
                    <a:pt x="1074026" y="1260170"/>
                  </a:lnTo>
                  <a:lnTo>
                    <a:pt x="1062053" y="1258963"/>
                  </a:lnTo>
                  <a:lnTo>
                    <a:pt x="448898" y="1258963"/>
                  </a:lnTo>
                  <a:lnTo>
                    <a:pt x="448888" y="1258964"/>
                  </a:lnTo>
                  <a:lnTo>
                    <a:pt x="448878" y="1258963"/>
                  </a:lnTo>
                  <a:lnTo>
                    <a:pt x="382386" y="1258963"/>
                  </a:lnTo>
                  <a:lnTo>
                    <a:pt x="382386" y="1252260"/>
                  </a:lnTo>
                  <a:lnTo>
                    <a:pt x="358421" y="1249844"/>
                  </a:lnTo>
                  <a:cubicBezTo>
                    <a:pt x="153871" y="1207987"/>
                    <a:pt x="0" y="1027001"/>
                    <a:pt x="0" y="810076"/>
                  </a:cubicBezTo>
                  <a:cubicBezTo>
                    <a:pt x="0" y="562162"/>
                    <a:pt x="200974" y="361188"/>
                    <a:pt x="448888" y="361188"/>
                  </a:cubicBezTo>
                  <a:lnTo>
                    <a:pt x="503310" y="366674"/>
                  </a:lnTo>
                  <a:lnTo>
                    <a:pt x="551550" y="277799"/>
                  </a:lnTo>
                  <a:cubicBezTo>
                    <a:pt x="664781" y="110195"/>
                    <a:pt x="856535" y="0"/>
                    <a:pt x="1074026"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dirty="0">
                <a:ln>
                  <a:noFill/>
                </a:ln>
                <a:solidFill>
                  <a:prstClr val="white"/>
                </a:solidFill>
                <a:effectLst/>
                <a:uLnTx/>
                <a:uFillTx/>
              </a:endParaRPr>
            </a:p>
          </p:txBody>
        </p:sp>
        <p:sp>
          <p:nvSpPr>
            <p:cNvPr id="22" name="TextBox 21"/>
            <p:cNvSpPr txBox="1"/>
            <p:nvPr/>
          </p:nvSpPr>
          <p:spPr>
            <a:xfrm>
              <a:off x="2520808" y="4681662"/>
              <a:ext cx="1975405" cy="420685"/>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Managed Cloud</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sp>
          <p:nvSpPr>
            <p:cNvPr id="23" name="TextBox 22"/>
            <p:cNvSpPr txBox="1"/>
            <p:nvPr/>
          </p:nvSpPr>
          <p:spPr>
            <a:xfrm>
              <a:off x="14005134" y="4681662"/>
              <a:ext cx="1975405" cy="420685"/>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Public Cloud</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grpSp>
      <p:sp>
        <p:nvSpPr>
          <p:cNvPr id="24" name="Rectangle 23"/>
          <p:cNvSpPr/>
          <p:nvPr/>
        </p:nvSpPr>
        <p:spPr>
          <a:xfrm>
            <a:off x="2491069" y="2611781"/>
            <a:ext cx="4184264" cy="1013682"/>
          </a:xfrm>
          <a:prstGeom prst="rect">
            <a:avLst/>
          </a:prstGeom>
          <a:solidFill>
            <a:srgbClr val="1E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215"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 name="Rectangle 24"/>
          <p:cNvSpPr/>
          <p:nvPr/>
        </p:nvSpPr>
        <p:spPr>
          <a:xfrm>
            <a:off x="2603071" y="2799764"/>
            <a:ext cx="3947028" cy="708943"/>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620" b="0" i="0" u="none" strike="noStrike" kern="0" cap="none" spc="0" normalizeH="0" baseline="0" noProof="0" dirty="0">
              <a:ln>
                <a:noFill/>
              </a:ln>
              <a:solidFill>
                <a:srgbClr val="FFFFFF"/>
              </a:solidFill>
              <a:effectLst/>
              <a:uLnTx/>
              <a:uFillTx/>
              <a:cs typeface="Arial" panose="020B0604020202020204" pitchFamily="34" charset="0"/>
            </a:endParaRPr>
          </a:p>
        </p:txBody>
      </p:sp>
      <p:pic>
        <p:nvPicPr>
          <p:cNvPr id="26" name="Picture 25"/>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96193" y="3453808"/>
            <a:ext cx="503351" cy="323717"/>
          </a:xfrm>
          <a:prstGeom prst="rect">
            <a:avLst/>
          </a:prstGeom>
        </p:spPr>
      </p:pic>
      <p:sp>
        <p:nvSpPr>
          <p:cNvPr id="30" name="TextBox 29"/>
          <p:cNvSpPr txBox="1"/>
          <p:nvPr/>
        </p:nvSpPr>
        <p:spPr>
          <a:xfrm>
            <a:off x="5075972" y="802470"/>
            <a:ext cx="2850015" cy="419859"/>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Private Cloud / </a:t>
            </a:r>
            <a:br>
              <a:rPr kumimoji="0" lang="en-US" sz="1064" b="0" i="0" u="none" strike="noStrike" kern="0" cap="none" spc="0" normalizeH="0" baseline="0" noProof="0" dirty="0">
                <a:ln>
                  <a:noFill/>
                </a:ln>
                <a:solidFill>
                  <a:srgbClr val="00A2E8"/>
                </a:solidFill>
                <a:effectLst/>
                <a:uLnTx/>
                <a:uFillTx/>
                <a:cs typeface="Arial" panose="020B0604020202020204" pitchFamily="34" charset="0"/>
              </a:rPr>
            </a:br>
            <a:r>
              <a:rPr kumimoji="0" lang="en-US" sz="1064" b="0" i="0" u="none" strike="noStrike" kern="0" cap="none" spc="0" normalizeH="0" baseline="0" noProof="0" dirty="0">
                <a:ln>
                  <a:noFill/>
                </a:ln>
                <a:solidFill>
                  <a:srgbClr val="00A2E8"/>
                </a:solidFill>
                <a:effectLst/>
                <a:uLnTx/>
                <a:uFillTx/>
                <a:cs typeface="Arial" panose="020B0604020202020204" pitchFamily="34" charset="0"/>
              </a:rPr>
              <a:t>On-Premises</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cxnSp>
        <p:nvCxnSpPr>
          <p:cNvPr id="31" name="Straight Arrow Connector 30"/>
          <p:cNvCxnSpPr/>
          <p:nvPr/>
        </p:nvCxnSpPr>
        <p:spPr>
          <a:xfrm flipH="1">
            <a:off x="1763688" y="3129073"/>
            <a:ext cx="629584" cy="4726"/>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769762" y="3122250"/>
            <a:ext cx="610550" cy="0"/>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18438" y="1722919"/>
            <a:ext cx="1655090"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sp>
        <p:nvSpPr>
          <p:cNvPr id="34" name="TextBox 33"/>
          <p:cNvSpPr txBox="1"/>
          <p:nvPr/>
        </p:nvSpPr>
        <p:spPr>
          <a:xfrm>
            <a:off x="1612764" y="2748948"/>
            <a:ext cx="890552"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sp>
        <p:nvSpPr>
          <p:cNvPr id="35" name="TextBox 34"/>
          <p:cNvSpPr txBox="1"/>
          <p:nvPr/>
        </p:nvSpPr>
        <p:spPr>
          <a:xfrm>
            <a:off x="434197" y="3200559"/>
            <a:ext cx="1226575" cy="466281"/>
          </a:xfrm>
          <a:prstGeom prst="rect">
            <a:avLst/>
          </a:prstGeom>
          <a:noFill/>
        </p:spPr>
        <p:txBody>
          <a:bodyPr wrap="square" rtlCol="0">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Cloud </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&amp; Service Providers</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(VCSPs)</a:t>
            </a:r>
            <a:endParaRPr kumimoji="0" lang="ru-RU" sz="810" b="0" i="0" u="none" strike="noStrike" kern="0" cap="none" spc="0" normalizeH="0" baseline="0" noProof="0" dirty="0">
              <a:ln>
                <a:noFill/>
              </a:ln>
              <a:solidFill>
                <a:prstClr val="white"/>
              </a:solidFill>
              <a:effectLst/>
              <a:uLnTx/>
              <a:uFillTx/>
              <a:cs typeface="Arial" panose="020B0604020202020204" pitchFamily="34" charset="0"/>
            </a:endParaRPr>
          </a:p>
        </p:txBody>
      </p:sp>
      <p:cxnSp>
        <p:nvCxnSpPr>
          <p:cNvPr id="36" name="Straight Arrow Connector 35"/>
          <p:cNvCxnSpPr/>
          <p:nvPr/>
        </p:nvCxnSpPr>
        <p:spPr>
          <a:xfrm flipV="1">
            <a:off x="4543114" y="1668829"/>
            <a:ext cx="0" cy="409075"/>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973192" y="3434409"/>
            <a:ext cx="475199" cy="305611"/>
          </a:xfrm>
          <a:prstGeom prst="rect">
            <a:avLst/>
          </a:prstGeom>
        </p:spPr>
      </p:pic>
      <p:grpSp>
        <p:nvGrpSpPr>
          <p:cNvPr id="38" name="Group 37"/>
          <p:cNvGrpSpPr/>
          <p:nvPr/>
        </p:nvGrpSpPr>
        <p:grpSpPr>
          <a:xfrm>
            <a:off x="2603070" y="2077904"/>
            <a:ext cx="3947029" cy="527028"/>
            <a:chOff x="2679852" y="2032105"/>
            <a:chExt cx="3947029" cy="527028"/>
          </a:xfrm>
        </p:grpSpPr>
        <p:sp>
          <p:nvSpPr>
            <p:cNvPr id="39" name="Rectangle 38"/>
            <p:cNvSpPr/>
            <p:nvPr/>
          </p:nvSpPr>
          <p:spPr bwMode="auto">
            <a:xfrm>
              <a:off x="2679852" y="2076870"/>
              <a:ext cx="3947029" cy="467499"/>
            </a:xfrm>
            <a:prstGeom prst="rect">
              <a:avLst/>
            </a:prstGeom>
            <a:solidFill>
              <a:srgbClr val="54B94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0" name="Rectangle 39"/>
            <p:cNvSpPr/>
            <p:nvPr/>
          </p:nvSpPr>
          <p:spPr>
            <a:xfrm>
              <a:off x="2955009" y="2032105"/>
              <a:ext cx="3396715" cy="450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18" b="0" i="0" u="none" strike="noStrike" kern="0" cap="none" spc="0" normalizeH="0" baseline="0" noProof="0" dirty="0">
                  <a:ln>
                    <a:noFill/>
                  </a:ln>
                  <a:solidFill>
                    <a:srgbClr val="FFFFFF"/>
                  </a:solidFill>
                  <a:effectLst/>
                  <a:uLnTx/>
                  <a:uFillTx/>
                  <a:ea typeface="Roboto" panose="02000000000000000000" pitchFamily="2" charset="0"/>
                  <a:cs typeface="Roboto" panose="02000000000000000000" pitchFamily="2" charset="0"/>
                </a:rPr>
                <a:t>Veeam Availability Orchestrator</a:t>
              </a:r>
            </a:p>
          </p:txBody>
        </p:sp>
        <p:sp>
          <p:nvSpPr>
            <p:cNvPr id="41" name="Rectangle 40"/>
            <p:cNvSpPr/>
            <p:nvPr/>
          </p:nvSpPr>
          <p:spPr>
            <a:xfrm>
              <a:off x="3365193" y="2328301"/>
              <a:ext cx="2576346" cy="2308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Roboto" panose="02000000000000000000" pitchFamily="2" charset="0"/>
                  <a:cs typeface="Roboto" panose="02000000000000000000" pitchFamily="2" charset="0"/>
                </a:rPr>
                <a:t>Disaster Recovery Orchestration for Enterprise</a:t>
              </a:r>
            </a:p>
          </p:txBody>
        </p:sp>
      </p:grpSp>
      <p:sp>
        <p:nvSpPr>
          <p:cNvPr id="42" name="Rectangle 41"/>
          <p:cNvSpPr/>
          <p:nvPr/>
        </p:nvSpPr>
        <p:spPr>
          <a:xfrm>
            <a:off x="2636049" y="3050102"/>
            <a:ext cx="1832038" cy="418669"/>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Veeam Availability Suite</a:t>
            </a:r>
          </a:p>
        </p:txBody>
      </p:sp>
      <p:sp>
        <p:nvSpPr>
          <p:cNvPr id="43" name="Rectangle 42"/>
          <p:cNvSpPr/>
          <p:nvPr/>
        </p:nvSpPr>
        <p:spPr>
          <a:xfrm>
            <a:off x="4654501" y="3047120"/>
            <a:ext cx="912121" cy="421651"/>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Agent </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for Microsoft Windows</a:t>
            </a:r>
          </a:p>
        </p:txBody>
      </p:sp>
      <p:sp>
        <p:nvSpPr>
          <p:cNvPr id="44" name="Rectangle 43"/>
          <p:cNvSpPr/>
          <p:nvPr/>
        </p:nvSpPr>
        <p:spPr>
          <a:xfrm>
            <a:off x="5609453" y="3047120"/>
            <a:ext cx="899780" cy="421651"/>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Agent</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for Linux</a:t>
            </a:r>
          </a:p>
        </p:txBody>
      </p:sp>
      <p:sp>
        <p:nvSpPr>
          <p:cNvPr id="45" name="Rectangle 44"/>
          <p:cNvSpPr/>
          <p:nvPr/>
        </p:nvSpPr>
        <p:spPr>
          <a:xfrm>
            <a:off x="2587747" y="2825642"/>
            <a:ext cx="1922321"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Private Cloud &amp; Virtual Workloads</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46" name="Rectangle 45"/>
          <p:cNvSpPr/>
          <p:nvPr/>
        </p:nvSpPr>
        <p:spPr>
          <a:xfrm>
            <a:off x="4544499" y="2827986"/>
            <a:ext cx="1980030"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Public Cloud &amp; Physical Workloads</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47" name="TextBox 46"/>
          <p:cNvSpPr txBox="1"/>
          <p:nvPr/>
        </p:nvSpPr>
        <p:spPr>
          <a:xfrm>
            <a:off x="6633776" y="2748948"/>
            <a:ext cx="890552"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sp>
        <p:nvSpPr>
          <p:cNvPr id="48" name="Rectangle 47"/>
          <p:cNvSpPr/>
          <p:nvPr/>
        </p:nvSpPr>
        <p:spPr>
          <a:xfrm>
            <a:off x="3780758" y="2604932"/>
            <a:ext cx="1582484"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Veeam Availability Console</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grpSp>
        <p:nvGrpSpPr>
          <p:cNvPr id="49" name="Group 48"/>
          <p:cNvGrpSpPr/>
          <p:nvPr/>
        </p:nvGrpSpPr>
        <p:grpSpPr>
          <a:xfrm>
            <a:off x="7154974" y="2856961"/>
            <a:ext cx="1575593" cy="969106"/>
            <a:chOff x="4524541" y="4417705"/>
            <a:chExt cx="1331815" cy="819165"/>
          </a:xfrm>
        </p:grpSpPr>
        <p:sp>
          <p:nvSpPr>
            <p:cNvPr id="50" name="Freeform 49"/>
            <p:cNvSpPr/>
            <p:nvPr/>
          </p:nvSpPr>
          <p:spPr>
            <a:xfrm>
              <a:off x="4524541" y="4417705"/>
              <a:ext cx="1331815" cy="819165"/>
            </a:xfrm>
            <a:custGeom>
              <a:avLst/>
              <a:gdLst>
                <a:gd name="connsiteX0" fmla="*/ 983449 w 1863986"/>
                <a:gd name="connsiteY0" fmla="*/ 0 h 1146489"/>
                <a:gd name="connsiteX1" fmla="*/ 1548675 w 1863986"/>
                <a:gd name="connsiteY1" fmla="*/ 460672 h 1146489"/>
                <a:gd name="connsiteX2" fmla="*/ 1549534 w 1863986"/>
                <a:gd name="connsiteY2" fmla="*/ 469195 h 1146489"/>
                <a:gd name="connsiteX3" fmla="*/ 1589913 w 1863986"/>
                <a:gd name="connsiteY3" fmla="*/ 473265 h 1146489"/>
                <a:gd name="connsiteX4" fmla="*/ 1863986 w 1863986"/>
                <a:gd name="connsiteY4" fmla="*/ 809541 h 1146489"/>
                <a:gd name="connsiteX5" fmla="*/ 1589913 w 1863986"/>
                <a:gd name="connsiteY5" fmla="*/ 1145816 h 1146489"/>
                <a:gd name="connsiteX6" fmla="*/ 1583238 w 1863986"/>
                <a:gd name="connsiteY6" fmla="*/ 1146489 h 1146489"/>
                <a:gd name="connsiteX7" fmla="*/ 348531 w 1863986"/>
                <a:gd name="connsiteY7" fmla="*/ 1146489 h 1146489"/>
                <a:gd name="connsiteX8" fmla="*/ 328194 w 1863986"/>
                <a:gd name="connsiteY8" fmla="*/ 1144439 h 1146489"/>
                <a:gd name="connsiteX9" fmla="*/ 0 w 1863986"/>
                <a:gd name="connsiteY9" fmla="*/ 741759 h 1146489"/>
                <a:gd name="connsiteX10" fmla="*/ 411032 w 1863986"/>
                <a:gd name="connsiteY10" fmla="*/ 330727 h 1146489"/>
                <a:gd name="connsiteX11" fmla="*/ 460864 w 1863986"/>
                <a:gd name="connsiteY11" fmla="*/ 335751 h 1146489"/>
                <a:gd name="connsiteX12" fmla="*/ 505036 w 1863986"/>
                <a:gd name="connsiteY12" fmla="*/ 254371 h 1146489"/>
                <a:gd name="connsiteX13" fmla="*/ 983449 w 1863986"/>
                <a:gd name="connsiteY13" fmla="*/ 0 h 114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986" h="1146489">
                  <a:moveTo>
                    <a:pt x="983449" y="0"/>
                  </a:moveTo>
                  <a:cubicBezTo>
                    <a:pt x="1262259" y="0"/>
                    <a:pt x="1494877" y="197767"/>
                    <a:pt x="1548675" y="460672"/>
                  </a:cubicBezTo>
                  <a:lnTo>
                    <a:pt x="1549534" y="469195"/>
                  </a:lnTo>
                  <a:lnTo>
                    <a:pt x="1589913" y="473265"/>
                  </a:lnTo>
                  <a:cubicBezTo>
                    <a:pt x="1746327" y="505272"/>
                    <a:pt x="1863986" y="643666"/>
                    <a:pt x="1863986" y="809541"/>
                  </a:cubicBezTo>
                  <a:cubicBezTo>
                    <a:pt x="1863986" y="975415"/>
                    <a:pt x="1746327" y="1113810"/>
                    <a:pt x="1589913" y="1145816"/>
                  </a:cubicBezTo>
                  <a:lnTo>
                    <a:pt x="1583238" y="1146489"/>
                  </a:lnTo>
                  <a:lnTo>
                    <a:pt x="348531" y="1146489"/>
                  </a:lnTo>
                  <a:lnTo>
                    <a:pt x="328194" y="1144439"/>
                  </a:lnTo>
                  <a:cubicBezTo>
                    <a:pt x="140894" y="1106112"/>
                    <a:pt x="0" y="940389"/>
                    <a:pt x="0" y="741759"/>
                  </a:cubicBezTo>
                  <a:cubicBezTo>
                    <a:pt x="0" y="514752"/>
                    <a:pt x="184025" y="330727"/>
                    <a:pt x="411032" y="330727"/>
                  </a:cubicBezTo>
                  <a:lnTo>
                    <a:pt x="460864" y="335751"/>
                  </a:lnTo>
                  <a:lnTo>
                    <a:pt x="505036" y="254371"/>
                  </a:lnTo>
                  <a:cubicBezTo>
                    <a:pt x="608718" y="100902"/>
                    <a:pt x="784300" y="0"/>
                    <a:pt x="983449"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30" b="0" i="0" u="none" strike="noStrike" kern="0" cap="none" spc="0" normalizeH="0" baseline="0" noProof="0">
                <a:ln>
                  <a:noFill/>
                </a:ln>
                <a:solidFill>
                  <a:sysClr val="windowText" lastClr="000000"/>
                </a:solidFill>
                <a:effectLst/>
                <a:uLnTx/>
                <a:uFillTx/>
              </a:endParaRPr>
            </a:p>
          </p:txBody>
        </p:sp>
        <p:grpSp>
          <p:nvGrpSpPr>
            <p:cNvPr id="51" name="Group 50"/>
            <p:cNvGrpSpPr/>
            <p:nvPr/>
          </p:nvGrpSpPr>
          <p:grpSpPr>
            <a:xfrm>
              <a:off x="4642663" y="4701075"/>
              <a:ext cx="756627" cy="486373"/>
              <a:chOff x="4116245" y="3919101"/>
              <a:chExt cx="756627" cy="486373"/>
            </a:xfrm>
          </p:grpSpPr>
          <p:pic>
            <p:nvPicPr>
              <p:cNvPr id="52" name="Picture 4" descr="https://stevenjeffrey.files.wordpress.com/2015/01/image00115.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481056" y="3919101"/>
                <a:ext cx="391816" cy="23509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116245" y="4079826"/>
                <a:ext cx="607793" cy="325648"/>
              </a:xfrm>
              <a:prstGeom prst="rect">
                <a:avLst/>
              </a:prstGeom>
            </p:spPr>
          </p:pic>
        </p:grpSp>
      </p:grpSp>
      <p:pic>
        <p:nvPicPr>
          <p:cNvPr id="54" name="Picture 53"/>
          <p:cNvPicPr>
            <a:picLocks noChangeAspect="1"/>
          </p:cNvPicPr>
          <p:nvPr/>
        </p:nvPicPr>
        <p:blipFill>
          <a:blip r:embed="rId11" cstate="screen">
            <a:biLevel thresh="50000"/>
            <a:extLst>
              <a:ext uri="{28A0092B-C50C-407E-A947-70E740481C1C}">
                <a14:useLocalDpi xmlns:a14="http://schemas.microsoft.com/office/drawing/2010/main" val="0"/>
              </a:ext>
            </a:extLst>
          </a:blip>
          <a:stretch>
            <a:fillRect/>
          </a:stretch>
        </p:blipFill>
        <p:spPr>
          <a:xfrm>
            <a:off x="7673084" y="2996020"/>
            <a:ext cx="623280" cy="193217"/>
          </a:xfrm>
          <a:prstGeom prst="rect">
            <a:avLst/>
          </a:prstGeom>
        </p:spPr>
      </p:pic>
      <p:pic>
        <p:nvPicPr>
          <p:cNvPr id="55" name="Picture 54"/>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153504" y="3447668"/>
            <a:ext cx="293059" cy="260822"/>
          </a:xfrm>
          <a:prstGeom prst="rect">
            <a:avLst/>
          </a:prstGeom>
        </p:spPr>
      </p:pic>
      <p:pic>
        <p:nvPicPr>
          <p:cNvPr id="56" name="Picture 55"/>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3862490" y="3809135"/>
            <a:ext cx="476250" cy="259891"/>
          </a:xfrm>
          <a:prstGeom prst="rect">
            <a:avLst/>
          </a:prstGeom>
        </p:spPr>
      </p:pic>
      <p:pic>
        <p:nvPicPr>
          <p:cNvPr id="57" name="Picture 56"/>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149576" y="3816511"/>
            <a:ext cx="220344" cy="258960"/>
          </a:xfrm>
          <a:prstGeom prst="rect">
            <a:avLst/>
          </a:prstGeom>
        </p:spPr>
      </p:pic>
      <p:pic>
        <p:nvPicPr>
          <p:cNvPr id="58" name="Picture 57"/>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048024" y="3860773"/>
            <a:ext cx="458989" cy="147786"/>
          </a:xfrm>
          <a:prstGeom prst="rect">
            <a:avLst/>
          </a:prstGeom>
        </p:spPr>
      </p:pic>
      <p:pic>
        <p:nvPicPr>
          <p:cNvPr id="59" name="Picture 58"/>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2719826" y="3807806"/>
            <a:ext cx="629602" cy="265219"/>
          </a:xfrm>
          <a:prstGeom prst="rect">
            <a:avLst/>
          </a:prstGeom>
        </p:spPr>
      </p:pic>
      <p:pic>
        <p:nvPicPr>
          <p:cNvPr id="60" name="Picture 59"/>
          <p:cNvPicPr>
            <a:picLocks noChangeAspect="1"/>
          </p:cNvPicPr>
          <p:nvPr/>
        </p:nvPicPr>
        <p:blipFill>
          <a:blip r:embed="rId17" cstate="screen">
            <a:biLevel thresh="25000"/>
            <a:extLst>
              <a:ext uri="{28A0092B-C50C-407E-A947-70E740481C1C}">
                <a14:useLocalDpi xmlns:a14="http://schemas.microsoft.com/office/drawing/2010/main" val="0"/>
              </a:ext>
            </a:extLst>
          </a:blip>
          <a:stretch>
            <a:fillRect/>
          </a:stretch>
        </p:blipFill>
        <p:spPr>
          <a:xfrm>
            <a:off x="4076284" y="1180429"/>
            <a:ext cx="933660" cy="344506"/>
          </a:xfrm>
          <a:prstGeom prst="rect">
            <a:avLst/>
          </a:prstGeom>
        </p:spPr>
      </p:pic>
      <p:pic>
        <p:nvPicPr>
          <p:cNvPr id="61" name="Picture 60"/>
          <p:cNvPicPr>
            <a:picLocks noChangeAspect="1"/>
          </p:cNvPicPr>
          <p:nvPr/>
        </p:nvPicPr>
        <p:blipFill>
          <a:blip r:embed="rId18" cstate="screen">
            <a:biLevel thresh="25000"/>
            <a:extLst>
              <a:ext uri="{28A0092B-C50C-407E-A947-70E740481C1C}">
                <a14:useLocalDpi xmlns:a14="http://schemas.microsoft.com/office/drawing/2010/main" val="0"/>
              </a:ext>
            </a:extLst>
          </a:blip>
          <a:stretch>
            <a:fillRect/>
          </a:stretch>
        </p:blipFill>
        <p:spPr>
          <a:xfrm>
            <a:off x="4063535" y="1087233"/>
            <a:ext cx="823495" cy="134230"/>
          </a:xfrm>
          <a:prstGeom prst="rect">
            <a:avLst/>
          </a:prstGeom>
        </p:spPr>
      </p:pic>
    </p:spTree>
    <p:extLst>
      <p:ext uri="{BB962C8B-B14F-4D97-AF65-F5344CB8AC3E}">
        <p14:creationId xmlns:p14="http://schemas.microsoft.com/office/powerpoint/2010/main" val="1849161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
                                        </p:tgtEl>
                                        <p:attrNameLst>
                                          <p:attrName>style.opacity</p:attrName>
                                        </p:attrNameLst>
                                      </p:cBhvr>
                                      <p:to>
                                        <p:strVal val="0.2"/>
                                      </p:to>
                                    </p:set>
                                    <p:animEffect filter="image" prLst="opacity: 0.2">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7"/>
                                        </p:tgtEl>
                                        <p:attrNameLst>
                                          <p:attrName>style.opacity</p:attrName>
                                        </p:attrNameLst>
                                      </p:cBhvr>
                                      <p:to>
                                        <p:strVal val="0.2"/>
                                      </p:to>
                                    </p:set>
                                    <p:animEffect filter="image" prLst="opacity: 0.2">
                                      <p:cBhvr rctx="IE">
                                        <p:cTn id="10" dur="indefinite"/>
                                        <p:tgtEl>
                                          <p:spTgt spid="7"/>
                                        </p:tgtEl>
                                      </p:cBhvr>
                                    </p:animEffect>
                                  </p:childTnLst>
                                </p:cTn>
                              </p:par>
                              <p:par>
                                <p:cTn id="11" presetID="9" presetClass="emph" presetSubtype="0" grpId="0" nodeType="withEffect">
                                  <p:stCondLst>
                                    <p:cond delay="0"/>
                                  </p:stCondLst>
                                  <p:childTnLst>
                                    <p:set>
                                      <p:cBhvr rctx="PPT">
                                        <p:cTn id="12" dur="indefinite"/>
                                        <p:tgtEl>
                                          <p:spTgt spid="8"/>
                                        </p:tgtEl>
                                        <p:attrNameLst>
                                          <p:attrName>style.opacity</p:attrName>
                                        </p:attrNameLst>
                                      </p:cBhvr>
                                      <p:to>
                                        <p:strVal val="0.2"/>
                                      </p:to>
                                    </p:set>
                                    <p:animEffect filter="image" prLst="opacity: 0.2">
                                      <p:cBhvr rctx="IE">
                                        <p:cTn id="13" dur="indefinite"/>
                                        <p:tgtEl>
                                          <p:spTgt spid="8"/>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2"/>
                                      </p:to>
                                    </p:set>
                                    <p:animEffect filter="image" prLst="opacity: 0.2">
                                      <p:cBhvr rctx="IE">
                                        <p:cTn id="16" dur="indefinite"/>
                                        <p:tgtEl>
                                          <p:spTgt spid="10"/>
                                        </p:tgtEl>
                                      </p:cBhvr>
                                    </p:animEffect>
                                  </p:childTnLst>
                                </p:cTn>
                              </p:par>
                              <p:par>
                                <p:cTn id="17" presetID="9" presetClass="emph" presetSubtype="0" grpId="0" nodeType="withEffect">
                                  <p:stCondLst>
                                    <p:cond delay="0"/>
                                  </p:stCondLst>
                                  <p:childTnLst>
                                    <p:set>
                                      <p:cBhvr rctx="PPT">
                                        <p:cTn id="18" dur="indefinite"/>
                                        <p:tgtEl>
                                          <p:spTgt spid="19"/>
                                        </p:tgtEl>
                                        <p:attrNameLst>
                                          <p:attrName>style.opacity</p:attrName>
                                        </p:attrNameLst>
                                      </p:cBhvr>
                                      <p:to>
                                        <p:strVal val="0.2"/>
                                      </p:to>
                                    </p:set>
                                    <p:animEffect filter="image" prLst="opacity: 0.2">
                                      <p:cBhvr rctx="IE">
                                        <p:cTn id="19" dur="indefinite"/>
                                        <p:tgtEl>
                                          <p:spTgt spid="19"/>
                                        </p:tgtEl>
                                      </p:cBhvr>
                                    </p:animEffect>
                                  </p:childTnLst>
                                </p:cTn>
                              </p:par>
                              <p:par>
                                <p:cTn id="20" presetID="9" presetClass="emph" presetSubtype="0" nodeType="withEffect">
                                  <p:stCondLst>
                                    <p:cond delay="0"/>
                                  </p:stCondLst>
                                  <p:childTnLst>
                                    <p:set>
                                      <p:cBhvr rctx="PPT">
                                        <p:cTn id="21" dur="indefinite"/>
                                        <p:tgtEl>
                                          <p:spTgt spid="20"/>
                                        </p:tgtEl>
                                        <p:attrNameLst>
                                          <p:attrName>style.opacity</p:attrName>
                                        </p:attrNameLst>
                                      </p:cBhvr>
                                      <p:to>
                                        <p:strVal val="0.2"/>
                                      </p:to>
                                    </p:set>
                                    <p:animEffect filter="image" prLst="opacity: 0.2">
                                      <p:cBhvr rctx="IE">
                                        <p:cTn id="22" dur="indefinite"/>
                                        <p:tgtEl>
                                          <p:spTgt spid="20"/>
                                        </p:tgtEl>
                                      </p:cBhvr>
                                    </p:animEffect>
                                  </p:childTnLst>
                                </p:cTn>
                              </p:par>
                              <p:par>
                                <p:cTn id="23" presetID="9" presetClass="emph" presetSubtype="0" grpId="0" nodeType="withEffect">
                                  <p:stCondLst>
                                    <p:cond delay="0"/>
                                  </p:stCondLst>
                                  <p:childTnLst>
                                    <p:set>
                                      <p:cBhvr rctx="PPT">
                                        <p:cTn id="24" dur="indefinite"/>
                                        <p:tgtEl>
                                          <p:spTgt spid="24"/>
                                        </p:tgtEl>
                                        <p:attrNameLst>
                                          <p:attrName>style.opacity</p:attrName>
                                        </p:attrNameLst>
                                      </p:cBhvr>
                                      <p:to>
                                        <p:strVal val="0.2"/>
                                      </p:to>
                                    </p:set>
                                    <p:animEffect filter="image" prLst="opacity: 0.2">
                                      <p:cBhvr rctx="IE">
                                        <p:cTn id="25" dur="indefinite"/>
                                        <p:tgtEl>
                                          <p:spTgt spid="24"/>
                                        </p:tgtEl>
                                      </p:cBhvr>
                                    </p:animEffect>
                                  </p:childTnLst>
                                </p:cTn>
                              </p:par>
                              <p:par>
                                <p:cTn id="26" presetID="9" presetClass="emph" presetSubtype="0" nodeType="withEffect">
                                  <p:stCondLst>
                                    <p:cond delay="0"/>
                                  </p:stCondLst>
                                  <p:childTnLst>
                                    <p:set>
                                      <p:cBhvr rctx="PPT">
                                        <p:cTn id="27" dur="indefinite"/>
                                        <p:tgtEl>
                                          <p:spTgt spid="26"/>
                                        </p:tgtEl>
                                        <p:attrNameLst>
                                          <p:attrName>style.opacity</p:attrName>
                                        </p:attrNameLst>
                                      </p:cBhvr>
                                      <p:to>
                                        <p:strVal val="0.2"/>
                                      </p:to>
                                    </p:set>
                                    <p:animEffect filter="image" prLst="opacity: 0.2">
                                      <p:cBhvr rctx="IE">
                                        <p:cTn id="28" dur="indefinite"/>
                                        <p:tgtEl>
                                          <p:spTgt spid="26"/>
                                        </p:tgtEl>
                                      </p:cBhvr>
                                    </p:animEffect>
                                  </p:childTnLst>
                                </p:cTn>
                              </p:par>
                              <p:par>
                                <p:cTn id="29" presetID="9" presetClass="emph" presetSubtype="0" grpId="0" nodeType="withEffect">
                                  <p:stCondLst>
                                    <p:cond delay="0"/>
                                  </p:stCondLst>
                                  <p:childTnLst>
                                    <p:set>
                                      <p:cBhvr rctx="PPT">
                                        <p:cTn id="30" dur="indefinite"/>
                                        <p:tgtEl>
                                          <p:spTgt spid="30"/>
                                        </p:tgtEl>
                                        <p:attrNameLst>
                                          <p:attrName>style.opacity</p:attrName>
                                        </p:attrNameLst>
                                      </p:cBhvr>
                                      <p:to>
                                        <p:strVal val="0.2"/>
                                      </p:to>
                                    </p:set>
                                    <p:animEffect filter="image" prLst="opacity: 0.2">
                                      <p:cBhvr rctx="IE">
                                        <p:cTn id="31" dur="indefinite"/>
                                        <p:tgtEl>
                                          <p:spTgt spid="30"/>
                                        </p:tgtEl>
                                      </p:cBhvr>
                                    </p:animEffect>
                                  </p:childTnLst>
                                </p:cTn>
                              </p:par>
                              <p:par>
                                <p:cTn id="32" presetID="9" presetClass="emph" presetSubtype="0" nodeType="withEffect">
                                  <p:stCondLst>
                                    <p:cond delay="0"/>
                                  </p:stCondLst>
                                  <p:childTnLst>
                                    <p:set>
                                      <p:cBhvr rctx="PPT">
                                        <p:cTn id="33" dur="indefinite"/>
                                        <p:tgtEl>
                                          <p:spTgt spid="31"/>
                                        </p:tgtEl>
                                        <p:attrNameLst>
                                          <p:attrName>style.opacity</p:attrName>
                                        </p:attrNameLst>
                                      </p:cBhvr>
                                      <p:to>
                                        <p:strVal val="0.2"/>
                                      </p:to>
                                    </p:set>
                                    <p:animEffect filter="image" prLst="opacity: 0.2">
                                      <p:cBhvr rctx="IE">
                                        <p:cTn id="34" dur="indefinite"/>
                                        <p:tgtEl>
                                          <p:spTgt spid="31"/>
                                        </p:tgtEl>
                                      </p:cBhvr>
                                    </p:animEffect>
                                  </p:childTnLst>
                                </p:cTn>
                              </p:par>
                              <p:par>
                                <p:cTn id="35" presetID="9" presetClass="emph" presetSubtype="0" nodeType="withEffect">
                                  <p:stCondLst>
                                    <p:cond delay="0"/>
                                  </p:stCondLst>
                                  <p:childTnLst>
                                    <p:set>
                                      <p:cBhvr rctx="PPT">
                                        <p:cTn id="36" dur="indefinite"/>
                                        <p:tgtEl>
                                          <p:spTgt spid="32"/>
                                        </p:tgtEl>
                                        <p:attrNameLst>
                                          <p:attrName>style.opacity</p:attrName>
                                        </p:attrNameLst>
                                      </p:cBhvr>
                                      <p:to>
                                        <p:strVal val="0.2"/>
                                      </p:to>
                                    </p:set>
                                    <p:animEffect filter="image" prLst="opacity: 0.2">
                                      <p:cBhvr rctx="IE">
                                        <p:cTn id="37" dur="indefinite"/>
                                        <p:tgtEl>
                                          <p:spTgt spid="32"/>
                                        </p:tgtEl>
                                      </p:cBhvr>
                                    </p:animEffect>
                                  </p:childTnLst>
                                </p:cTn>
                              </p:par>
                              <p:par>
                                <p:cTn id="38" presetID="9" presetClass="emph" presetSubtype="0" grpId="0" nodeType="withEffect">
                                  <p:stCondLst>
                                    <p:cond delay="0"/>
                                  </p:stCondLst>
                                  <p:childTnLst>
                                    <p:set>
                                      <p:cBhvr rctx="PPT">
                                        <p:cTn id="39" dur="indefinite"/>
                                        <p:tgtEl>
                                          <p:spTgt spid="33"/>
                                        </p:tgtEl>
                                        <p:attrNameLst>
                                          <p:attrName>style.opacity</p:attrName>
                                        </p:attrNameLst>
                                      </p:cBhvr>
                                      <p:to>
                                        <p:strVal val="0.2"/>
                                      </p:to>
                                    </p:set>
                                    <p:animEffect filter="image" prLst="opacity: 0.2">
                                      <p:cBhvr rctx="IE">
                                        <p:cTn id="40" dur="indefinite"/>
                                        <p:tgtEl>
                                          <p:spTgt spid="33"/>
                                        </p:tgtEl>
                                      </p:cBhvr>
                                    </p:animEffect>
                                  </p:childTnLst>
                                </p:cTn>
                              </p:par>
                              <p:par>
                                <p:cTn id="41" presetID="9" presetClass="emph" presetSubtype="0" grpId="0" nodeType="withEffect">
                                  <p:stCondLst>
                                    <p:cond delay="0"/>
                                  </p:stCondLst>
                                  <p:childTnLst>
                                    <p:set>
                                      <p:cBhvr rctx="PPT">
                                        <p:cTn id="42" dur="indefinite"/>
                                        <p:tgtEl>
                                          <p:spTgt spid="34"/>
                                        </p:tgtEl>
                                        <p:attrNameLst>
                                          <p:attrName>style.opacity</p:attrName>
                                        </p:attrNameLst>
                                      </p:cBhvr>
                                      <p:to>
                                        <p:strVal val="0.2"/>
                                      </p:to>
                                    </p:set>
                                    <p:animEffect filter="image" prLst="opacity: 0.2">
                                      <p:cBhvr rctx="IE">
                                        <p:cTn id="43" dur="indefinite"/>
                                        <p:tgtEl>
                                          <p:spTgt spid="34"/>
                                        </p:tgtEl>
                                      </p:cBhvr>
                                    </p:animEffect>
                                  </p:childTnLst>
                                </p:cTn>
                              </p:par>
                              <p:par>
                                <p:cTn id="44" presetID="9" presetClass="emph" presetSubtype="0" grpId="0" nodeType="withEffect">
                                  <p:stCondLst>
                                    <p:cond delay="0"/>
                                  </p:stCondLst>
                                  <p:childTnLst>
                                    <p:set>
                                      <p:cBhvr rctx="PPT">
                                        <p:cTn id="45" dur="indefinite"/>
                                        <p:tgtEl>
                                          <p:spTgt spid="35"/>
                                        </p:tgtEl>
                                        <p:attrNameLst>
                                          <p:attrName>style.opacity</p:attrName>
                                        </p:attrNameLst>
                                      </p:cBhvr>
                                      <p:to>
                                        <p:strVal val="0.2"/>
                                      </p:to>
                                    </p:set>
                                    <p:animEffect filter="image" prLst="opacity: 0.2">
                                      <p:cBhvr rctx="IE">
                                        <p:cTn id="46" dur="indefinite"/>
                                        <p:tgtEl>
                                          <p:spTgt spid="35"/>
                                        </p:tgtEl>
                                      </p:cBhvr>
                                    </p:animEffect>
                                  </p:childTnLst>
                                </p:cTn>
                              </p:par>
                              <p:par>
                                <p:cTn id="47" presetID="9" presetClass="emph" presetSubtype="0" nodeType="withEffect">
                                  <p:stCondLst>
                                    <p:cond delay="0"/>
                                  </p:stCondLst>
                                  <p:childTnLst>
                                    <p:set>
                                      <p:cBhvr rctx="PPT">
                                        <p:cTn id="48" dur="indefinite"/>
                                        <p:tgtEl>
                                          <p:spTgt spid="36"/>
                                        </p:tgtEl>
                                        <p:attrNameLst>
                                          <p:attrName>style.opacity</p:attrName>
                                        </p:attrNameLst>
                                      </p:cBhvr>
                                      <p:to>
                                        <p:strVal val="0.2"/>
                                      </p:to>
                                    </p:set>
                                    <p:animEffect filter="image" prLst="opacity: 0.2">
                                      <p:cBhvr rctx="IE">
                                        <p:cTn id="49" dur="indefinite"/>
                                        <p:tgtEl>
                                          <p:spTgt spid="36"/>
                                        </p:tgtEl>
                                      </p:cBhvr>
                                    </p:animEffect>
                                  </p:childTnLst>
                                </p:cTn>
                              </p:par>
                              <p:par>
                                <p:cTn id="50" presetID="9" presetClass="emph" presetSubtype="0" nodeType="withEffect">
                                  <p:stCondLst>
                                    <p:cond delay="0"/>
                                  </p:stCondLst>
                                  <p:childTnLst>
                                    <p:set>
                                      <p:cBhvr rctx="PPT">
                                        <p:cTn id="51" dur="indefinite"/>
                                        <p:tgtEl>
                                          <p:spTgt spid="37"/>
                                        </p:tgtEl>
                                        <p:attrNameLst>
                                          <p:attrName>style.opacity</p:attrName>
                                        </p:attrNameLst>
                                      </p:cBhvr>
                                      <p:to>
                                        <p:strVal val="0.2"/>
                                      </p:to>
                                    </p:set>
                                    <p:animEffect filter="image" prLst="opacity: 0.2">
                                      <p:cBhvr rctx="IE">
                                        <p:cTn id="52" dur="indefinite"/>
                                        <p:tgtEl>
                                          <p:spTgt spid="37"/>
                                        </p:tgtEl>
                                      </p:cBhvr>
                                    </p:animEffect>
                                  </p:childTnLst>
                                </p:cTn>
                              </p:par>
                              <p:par>
                                <p:cTn id="53" presetID="9" presetClass="emph" presetSubtype="0" nodeType="withEffect">
                                  <p:stCondLst>
                                    <p:cond delay="0"/>
                                  </p:stCondLst>
                                  <p:childTnLst>
                                    <p:set>
                                      <p:cBhvr rctx="PPT">
                                        <p:cTn id="54" dur="indefinite"/>
                                        <p:tgtEl>
                                          <p:spTgt spid="38"/>
                                        </p:tgtEl>
                                        <p:attrNameLst>
                                          <p:attrName>style.opacity</p:attrName>
                                        </p:attrNameLst>
                                      </p:cBhvr>
                                      <p:to>
                                        <p:strVal val="0.2"/>
                                      </p:to>
                                    </p:set>
                                    <p:animEffect filter="image" prLst="opacity: 0.2">
                                      <p:cBhvr rctx="IE">
                                        <p:cTn id="55" dur="indefinite"/>
                                        <p:tgtEl>
                                          <p:spTgt spid="38"/>
                                        </p:tgtEl>
                                      </p:cBhvr>
                                    </p:animEffect>
                                  </p:childTnLst>
                                </p:cTn>
                              </p:par>
                              <p:par>
                                <p:cTn id="56" presetID="9" presetClass="emph" presetSubtype="0" grpId="0" nodeType="withEffect">
                                  <p:stCondLst>
                                    <p:cond delay="0"/>
                                  </p:stCondLst>
                                  <p:childTnLst>
                                    <p:set>
                                      <p:cBhvr rctx="PPT">
                                        <p:cTn id="57" dur="indefinite"/>
                                        <p:tgtEl>
                                          <p:spTgt spid="47"/>
                                        </p:tgtEl>
                                        <p:attrNameLst>
                                          <p:attrName>style.opacity</p:attrName>
                                        </p:attrNameLst>
                                      </p:cBhvr>
                                      <p:to>
                                        <p:strVal val="0.2"/>
                                      </p:to>
                                    </p:set>
                                    <p:animEffect filter="image" prLst="opacity: 0.2">
                                      <p:cBhvr rctx="IE">
                                        <p:cTn id="58" dur="indefinite"/>
                                        <p:tgtEl>
                                          <p:spTgt spid="47"/>
                                        </p:tgtEl>
                                      </p:cBhvr>
                                    </p:animEffect>
                                  </p:childTnLst>
                                </p:cTn>
                              </p:par>
                              <p:par>
                                <p:cTn id="59" presetID="9" presetClass="emph" presetSubtype="0" grpId="0" nodeType="withEffect">
                                  <p:stCondLst>
                                    <p:cond delay="0"/>
                                  </p:stCondLst>
                                  <p:childTnLst>
                                    <p:set>
                                      <p:cBhvr rctx="PPT">
                                        <p:cTn id="60" dur="indefinite"/>
                                        <p:tgtEl>
                                          <p:spTgt spid="48"/>
                                        </p:tgtEl>
                                        <p:attrNameLst>
                                          <p:attrName>style.opacity</p:attrName>
                                        </p:attrNameLst>
                                      </p:cBhvr>
                                      <p:to>
                                        <p:strVal val="0.2"/>
                                      </p:to>
                                    </p:set>
                                    <p:animEffect filter="image" prLst="opacity: 0.2">
                                      <p:cBhvr rctx="IE">
                                        <p:cTn id="61" dur="indefinite"/>
                                        <p:tgtEl>
                                          <p:spTgt spid="48"/>
                                        </p:tgtEl>
                                      </p:cBhvr>
                                    </p:animEffect>
                                  </p:childTnLst>
                                </p:cTn>
                              </p:par>
                              <p:par>
                                <p:cTn id="62" presetID="9" presetClass="emph" presetSubtype="0" nodeType="withEffect">
                                  <p:stCondLst>
                                    <p:cond delay="0"/>
                                  </p:stCondLst>
                                  <p:childTnLst>
                                    <p:set>
                                      <p:cBhvr rctx="PPT">
                                        <p:cTn id="63" dur="indefinite"/>
                                        <p:tgtEl>
                                          <p:spTgt spid="49"/>
                                        </p:tgtEl>
                                        <p:attrNameLst>
                                          <p:attrName>style.opacity</p:attrName>
                                        </p:attrNameLst>
                                      </p:cBhvr>
                                      <p:to>
                                        <p:strVal val="0.2"/>
                                      </p:to>
                                    </p:set>
                                    <p:animEffect filter="image" prLst="opacity: 0.2">
                                      <p:cBhvr rctx="IE">
                                        <p:cTn id="64" dur="indefinite"/>
                                        <p:tgtEl>
                                          <p:spTgt spid="49"/>
                                        </p:tgtEl>
                                      </p:cBhvr>
                                    </p:animEffect>
                                  </p:childTnLst>
                                </p:cTn>
                              </p:par>
                              <p:par>
                                <p:cTn id="65" presetID="9" presetClass="emph" presetSubtype="0" nodeType="withEffect">
                                  <p:stCondLst>
                                    <p:cond delay="0"/>
                                  </p:stCondLst>
                                  <p:childTnLst>
                                    <p:set>
                                      <p:cBhvr rctx="PPT">
                                        <p:cTn id="66" dur="indefinite"/>
                                        <p:tgtEl>
                                          <p:spTgt spid="54"/>
                                        </p:tgtEl>
                                        <p:attrNameLst>
                                          <p:attrName>style.opacity</p:attrName>
                                        </p:attrNameLst>
                                      </p:cBhvr>
                                      <p:to>
                                        <p:strVal val="0.2"/>
                                      </p:to>
                                    </p:set>
                                    <p:animEffect filter="image" prLst="opacity: 0.2">
                                      <p:cBhvr rctx="IE">
                                        <p:cTn id="67" dur="indefinite"/>
                                        <p:tgtEl>
                                          <p:spTgt spid="54"/>
                                        </p:tgtEl>
                                      </p:cBhvr>
                                    </p:animEffect>
                                  </p:childTnLst>
                                </p:cTn>
                              </p:par>
                              <p:par>
                                <p:cTn id="68" presetID="9" presetClass="emph" presetSubtype="0" nodeType="withEffect">
                                  <p:stCondLst>
                                    <p:cond delay="0"/>
                                  </p:stCondLst>
                                  <p:childTnLst>
                                    <p:set>
                                      <p:cBhvr rctx="PPT">
                                        <p:cTn id="69" dur="indefinite"/>
                                        <p:tgtEl>
                                          <p:spTgt spid="55"/>
                                        </p:tgtEl>
                                        <p:attrNameLst>
                                          <p:attrName>style.opacity</p:attrName>
                                        </p:attrNameLst>
                                      </p:cBhvr>
                                      <p:to>
                                        <p:strVal val="0.2"/>
                                      </p:to>
                                    </p:set>
                                    <p:animEffect filter="image" prLst="opacity: 0.2">
                                      <p:cBhvr rctx="IE">
                                        <p:cTn id="70" dur="indefinite"/>
                                        <p:tgtEl>
                                          <p:spTgt spid="55"/>
                                        </p:tgtEl>
                                      </p:cBhvr>
                                    </p:animEffect>
                                  </p:childTnLst>
                                </p:cTn>
                              </p:par>
                              <p:par>
                                <p:cTn id="71" presetID="9" presetClass="emph" presetSubtype="0" nodeType="withEffect">
                                  <p:stCondLst>
                                    <p:cond delay="0"/>
                                  </p:stCondLst>
                                  <p:childTnLst>
                                    <p:set>
                                      <p:cBhvr rctx="PPT">
                                        <p:cTn id="72" dur="indefinite"/>
                                        <p:tgtEl>
                                          <p:spTgt spid="56"/>
                                        </p:tgtEl>
                                        <p:attrNameLst>
                                          <p:attrName>style.opacity</p:attrName>
                                        </p:attrNameLst>
                                      </p:cBhvr>
                                      <p:to>
                                        <p:strVal val="0.2"/>
                                      </p:to>
                                    </p:set>
                                    <p:animEffect filter="image" prLst="opacity: 0.2">
                                      <p:cBhvr rctx="IE">
                                        <p:cTn id="73" dur="indefinite"/>
                                        <p:tgtEl>
                                          <p:spTgt spid="56"/>
                                        </p:tgtEl>
                                      </p:cBhvr>
                                    </p:animEffect>
                                  </p:childTnLst>
                                </p:cTn>
                              </p:par>
                              <p:par>
                                <p:cTn id="74" presetID="9" presetClass="emph" presetSubtype="0" nodeType="withEffect">
                                  <p:stCondLst>
                                    <p:cond delay="0"/>
                                  </p:stCondLst>
                                  <p:childTnLst>
                                    <p:set>
                                      <p:cBhvr rctx="PPT">
                                        <p:cTn id="75" dur="indefinite"/>
                                        <p:tgtEl>
                                          <p:spTgt spid="57"/>
                                        </p:tgtEl>
                                        <p:attrNameLst>
                                          <p:attrName>style.opacity</p:attrName>
                                        </p:attrNameLst>
                                      </p:cBhvr>
                                      <p:to>
                                        <p:strVal val="0.2"/>
                                      </p:to>
                                    </p:set>
                                    <p:animEffect filter="image" prLst="opacity: 0.2">
                                      <p:cBhvr rctx="IE">
                                        <p:cTn id="76" dur="indefinite"/>
                                        <p:tgtEl>
                                          <p:spTgt spid="57"/>
                                        </p:tgtEl>
                                      </p:cBhvr>
                                    </p:animEffect>
                                  </p:childTnLst>
                                </p:cTn>
                              </p:par>
                              <p:par>
                                <p:cTn id="77" presetID="9" presetClass="emph" presetSubtype="0" nodeType="withEffect">
                                  <p:stCondLst>
                                    <p:cond delay="0"/>
                                  </p:stCondLst>
                                  <p:childTnLst>
                                    <p:set>
                                      <p:cBhvr rctx="PPT">
                                        <p:cTn id="78" dur="indefinite"/>
                                        <p:tgtEl>
                                          <p:spTgt spid="58"/>
                                        </p:tgtEl>
                                        <p:attrNameLst>
                                          <p:attrName>style.opacity</p:attrName>
                                        </p:attrNameLst>
                                      </p:cBhvr>
                                      <p:to>
                                        <p:strVal val="0.2"/>
                                      </p:to>
                                    </p:set>
                                    <p:animEffect filter="image" prLst="opacity: 0.2">
                                      <p:cBhvr rctx="IE">
                                        <p:cTn id="79" dur="indefinite"/>
                                        <p:tgtEl>
                                          <p:spTgt spid="58"/>
                                        </p:tgtEl>
                                      </p:cBhvr>
                                    </p:animEffect>
                                  </p:childTnLst>
                                </p:cTn>
                              </p:par>
                              <p:par>
                                <p:cTn id="80" presetID="9" presetClass="emph" presetSubtype="0" nodeType="withEffect">
                                  <p:stCondLst>
                                    <p:cond delay="0"/>
                                  </p:stCondLst>
                                  <p:childTnLst>
                                    <p:set>
                                      <p:cBhvr rctx="PPT">
                                        <p:cTn id="81" dur="indefinite"/>
                                        <p:tgtEl>
                                          <p:spTgt spid="59"/>
                                        </p:tgtEl>
                                        <p:attrNameLst>
                                          <p:attrName>style.opacity</p:attrName>
                                        </p:attrNameLst>
                                      </p:cBhvr>
                                      <p:to>
                                        <p:strVal val="0.2"/>
                                      </p:to>
                                    </p:set>
                                    <p:animEffect filter="image" prLst="opacity: 0.2">
                                      <p:cBhvr rctx="IE">
                                        <p:cTn id="82" dur="indefinite"/>
                                        <p:tgtEl>
                                          <p:spTgt spid="59"/>
                                        </p:tgtEl>
                                      </p:cBhvr>
                                    </p:animEffect>
                                  </p:childTnLst>
                                </p:cTn>
                              </p:par>
                              <p:par>
                                <p:cTn id="83" presetID="9" presetClass="emph" presetSubtype="0" nodeType="withEffect">
                                  <p:stCondLst>
                                    <p:cond delay="0"/>
                                  </p:stCondLst>
                                  <p:childTnLst>
                                    <p:set>
                                      <p:cBhvr rctx="PPT">
                                        <p:cTn id="84" dur="indefinite"/>
                                        <p:tgtEl>
                                          <p:spTgt spid="60"/>
                                        </p:tgtEl>
                                        <p:attrNameLst>
                                          <p:attrName>style.opacity</p:attrName>
                                        </p:attrNameLst>
                                      </p:cBhvr>
                                      <p:to>
                                        <p:strVal val="0.2"/>
                                      </p:to>
                                    </p:set>
                                    <p:animEffect filter="image" prLst="opacity: 0.2">
                                      <p:cBhvr rctx="IE">
                                        <p:cTn id="85" dur="indefinite"/>
                                        <p:tgtEl>
                                          <p:spTgt spid="60"/>
                                        </p:tgtEl>
                                      </p:cBhvr>
                                    </p:animEffect>
                                  </p:childTnLst>
                                </p:cTn>
                              </p:par>
                              <p:par>
                                <p:cTn id="86" presetID="9" presetClass="emph" presetSubtype="0" nodeType="withEffect">
                                  <p:stCondLst>
                                    <p:cond delay="0"/>
                                  </p:stCondLst>
                                  <p:childTnLst>
                                    <p:set>
                                      <p:cBhvr rctx="PPT">
                                        <p:cTn id="87" dur="indefinite"/>
                                        <p:tgtEl>
                                          <p:spTgt spid="61"/>
                                        </p:tgtEl>
                                        <p:attrNameLst>
                                          <p:attrName>style.opacity</p:attrName>
                                        </p:attrNameLst>
                                      </p:cBhvr>
                                      <p:to>
                                        <p:strVal val="0.2"/>
                                      </p:to>
                                    </p:set>
                                    <p:animEffect filter="image" prLst="opacity: 0.2">
                                      <p:cBhvr rctx="IE">
                                        <p:cTn id="88" dur="indefinite"/>
                                        <p:tgtEl>
                                          <p:spTgt spid="61"/>
                                        </p:tgtEl>
                                      </p:cBhvr>
                                    </p:animEffect>
                                  </p:childTnLst>
                                </p:cTn>
                              </p:par>
                              <p:par>
                                <p:cTn id="89" presetID="9" presetClass="emph" presetSubtype="0" grpId="0" nodeType="withEffect">
                                  <p:stCondLst>
                                    <p:cond delay="0"/>
                                  </p:stCondLst>
                                  <p:childTnLst>
                                    <p:set>
                                      <p:cBhvr rctx="PPT">
                                        <p:cTn id="90" dur="indefinite"/>
                                        <p:tgtEl>
                                          <p:spTgt spid="45"/>
                                        </p:tgtEl>
                                        <p:attrNameLst>
                                          <p:attrName>style.opacity</p:attrName>
                                        </p:attrNameLst>
                                      </p:cBhvr>
                                      <p:to>
                                        <p:strVal val="0.2"/>
                                      </p:to>
                                    </p:set>
                                    <p:animEffect filter="image" prLst="opacity: 0.2">
                                      <p:cBhvr rctx="IE">
                                        <p:cTn id="91" dur="indefinite"/>
                                        <p:tgtEl>
                                          <p:spTgt spid="45"/>
                                        </p:tgtEl>
                                      </p:cBhvr>
                                    </p:animEffect>
                                  </p:childTnLst>
                                </p:cTn>
                              </p:par>
                              <p:par>
                                <p:cTn id="92" presetID="9" presetClass="emph" presetSubtype="0" grpId="0" nodeType="withEffect">
                                  <p:stCondLst>
                                    <p:cond delay="0"/>
                                  </p:stCondLst>
                                  <p:childTnLst>
                                    <p:set>
                                      <p:cBhvr rctx="PPT">
                                        <p:cTn id="93" dur="indefinite"/>
                                        <p:tgtEl>
                                          <p:spTgt spid="42"/>
                                        </p:tgtEl>
                                        <p:attrNameLst>
                                          <p:attrName>style.opacity</p:attrName>
                                        </p:attrNameLst>
                                      </p:cBhvr>
                                      <p:to>
                                        <p:strVal val="0.2"/>
                                      </p:to>
                                    </p:set>
                                    <p:animEffect filter="image" prLst="opacity: 0.2">
                                      <p:cBhvr rctx="IE">
                                        <p:cTn id="94" dur="indefinite"/>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9" grpId="0" animBg="1"/>
      <p:bldP spid="24" grpId="0" animBg="1"/>
      <p:bldP spid="30" grpId="0"/>
      <p:bldP spid="33" grpId="0"/>
      <p:bldP spid="34" grpId="0"/>
      <p:bldP spid="35" grpId="0"/>
      <p:bldP spid="42" grpId="0" animBg="1"/>
      <p:bldP spid="45" grpId="0"/>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79575" y="-4142"/>
            <a:ext cx="4177423" cy="5147641"/>
            <a:chOff x="-1860" y="-6214"/>
            <a:chExt cx="6266136" cy="7721464"/>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l="2207" t="2466" r="33581" b="18450"/>
            <a:stretch/>
          </p:blipFill>
          <p:spPr>
            <a:xfrm>
              <a:off x="0" y="-1"/>
              <a:ext cx="3145249" cy="2582515"/>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l="10374" t="260" r="25659" b="20957"/>
            <a:stretch/>
          </p:blipFill>
          <p:spPr>
            <a:xfrm>
              <a:off x="3132138" y="2577133"/>
              <a:ext cx="3132138" cy="2571750"/>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0" y="2582515"/>
              <a:ext cx="3132138" cy="2571750"/>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val="0"/>
                </a:ext>
              </a:extLst>
            </a:blip>
            <a:srcRect l="3607" t="6078" r="5619" b="19114"/>
            <a:stretch/>
          </p:blipFill>
          <p:spPr>
            <a:xfrm>
              <a:off x="3124565" y="5147578"/>
              <a:ext cx="3120212" cy="2563591"/>
            </a:xfrm>
            <a:prstGeom prst="rect">
              <a:avLst/>
            </a:prstGeom>
          </p:spPr>
        </p:pic>
        <p:pic>
          <p:nvPicPr>
            <p:cNvPr id="10" name="Picture 9"/>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1860" y="5143500"/>
              <a:ext cx="3132138" cy="2571750"/>
            </a:xfrm>
            <a:prstGeom prst="rect">
              <a:avLst/>
            </a:prstGeom>
          </p:spPr>
        </p:pic>
        <p:pic>
          <p:nvPicPr>
            <p:cNvPr id="11" name="Picture 10"/>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3132137" y="-6214"/>
              <a:ext cx="3112642" cy="2588731"/>
            </a:xfrm>
            <a:prstGeom prst="rect">
              <a:avLst/>
            </a:prstGeom>
          </p:spPr>
        </p:pic>
      </p:grpSp>
      <p:sp>
        <p:nvSpPr>
          <p:cNvPr id="17" name="TextBox 16"/>
          <p:cNvSpPr txBox="1"/>
          <p:nvPr/>
        </p:nvSpPr>
        <p:spPr>
          <a:xfrm>
            <a:off x="251520" y="1851670"/>
            <a:ext cx="4597513" cy="2092881"/>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hu-HU" sz="2200" kern="0" dirty="0">
                <a:solidFill>
                  <a:schemeClr val="bg1">
                    <a:lumMod val="50000"/>
                  </a:schemeClr>
                </a:solidFill>
                <a:latin typeface="Arial" panose="020B0604020202020204" pitchFamily="34" charset="0"/>
                <a:cs typeface="Arial" panose="020B0604020202020204" pitchFamily="34" charset="0"/>
              </a:rPr>
              <a:t>Végpontok, Szerverek</a:t>
            </a:r>
            <a:r>
              <a:rPr kumimoji="0" lang="en-US" sz="2000" b="0" i="0" u="none" strike="noStrike" kern="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rPr>
              <a:t>: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800" b="0" i="0" u="none" strike="noStrike" kern="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rPr>
              <a:t>Debian,</a:t>
            </a:r>
            <a:r>
              <a:rPr kumimoji="0" lang="hu-HU" sz="1800" b="0" i="0" u="none" strike="noStrike" kern="0" cap="none" spc="0" normalizeH="0" noProof="0" dirty="0">
                <a:ln>
                  <a:noFill/>
                </a:ln>
                <a:solidFill>
                  <a:schemeClr val="bg1">
                    <a:lumMod val="50000"/>
                  </a:schemeClr>
                </a:solidFill>
                <a:effectLst/>
                <a:uLnTx/>
                <a:uFillTx/>
                <a:latin typeface="Arial" panose="020B0604020202020204" pitchFamily="34" charset="0"/>
                <a:cs typeface="Arial" panose="020B0604020202020204" pitchFamily="34" charset="0"/>
              </a:rPr>
              <a:t> Red Hat </a:t>
            </a:r>
            <a:r>
              <a:rPr kumimoji="0" lang="hu-HU" sz="1800" b="1" i="0" u="none" strike="noStrike" kern="0" cap="none" spc="0" normalizeH="0" noProof="0" dirty="0">
                <a:ln>
                  <a:noFill/>
                </a:ln>
                <a:solidFill>
                  <a:schemeClr val="bg1">
                    <a:lumMod val="50000"/>
                  </a:schemeClr>
                </a:solidFill>
                <a:effectLst/>
                <a:uLnTx/>
                <a:uFillTx/>
                <a:latin typeface="Arial" panose="020B0604020202020204" pitchFamily="34" charset="0"/>
                <a:cs typeface="Arial" panose="020B0604020202020204" pitchFamily="34" charset="0"/>
              </a:rPr>
              <a:t>diszribuciók</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kern="0" baseline="0" dirty="0">
                <a:solidFill>
                  <a:schemeClr val="bg1">
                    <a:lumMod val="50000"/>
                  </a:schemeClr>
                </a:solidFill>
                <a:latin typeface="Arial" panose="020B0604020202020204" pitchFamily="34" charset="0"/>
                <a:cs typeface="Arial" panose="020B0604020202020204" pitchFamily="34" charset="0"/>
              </a:rPr>
              <a:t>Windows 7+, Windows 2008 Server</a:t>
            </a:r>
            <a:r>
              <a:rPr lang="hu-HU" kern="0" dirty="0">
                <a:solidFill>
                  <a:schemeClr val="bg1">
                    <a:lumMod val="50000"/>
                  </a:schemeClr>
                </a:solidFill>
                <a:latin typeface="Arial" panose="020B0604020202020204" pitchFamily="34" charset="0"/>
                <a:cs typeface="Arial" panose="020B0604020202020204" pitchFamily="34" charset="0"/>
              </a:rPr>
              <a:t>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800" i="0" u="none" strike="noStrike" kern="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rPr>
              <a:t>Alkalmazás konzisztens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kern="0" noProof="0" dirty="0">
                <a:solidFill>
                  <a:schemeClr val="bg1">
                    <a:lumMod val="50000"/>
                  </a:schemeClr>
                </a:solidFill>
                <a:latin typeface="Arial" panose="020B0604020202020204" pitchFamily="34" charset="0"/>
                <a:cs typeface="Arial" panose="020B0604020202020204" pitchFamily="34" charset="0"/>
              </a:rPr>
              <a:t>Blokk szintű mentés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800" i="0" u="none" strike="noStrike" kern="0" cap="none" spc="0" normalizeH="0" baseline="0" dirty="0">
                <a:ln>
                  <a:noFill/>
                </a:ln>
                <a:solidFill>
                  <a:schemeClr val="bg1">
                    <a:lumMod val="50000"/>
                  </a:schemeClr>
                </a:solidFill>
                <a:effectLst/>
                <a:uLnTx/>
                <a:uFillTx/>
                <a:latin typeface="Arial" panose="020B0604020202020204" pitchFamily="34" charset="0"/>
                <a:cs typeface="Arial" panose="020B0604020202020204" pitchFamily="34" charset="0"/>
              </a:rPr>
              <a:t>Átlátható licencelés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kern="0" noProof="0" dirty="0">
                <a:solidFill>
                  <a:schemeClr val="bg1">
                    <a:lumMod val="50000"/>
                  </a:schemeClr>
                </a:solidFill>
                <a:latin typeface="Arial" panose="020B0604020202020204" pitchFamily="34" charset="0"/>
                <a:cs typeface="Arial" panose="020B0604020202020204" pitchFamily="34" charset="0"/>
              </a:rPr>
              <a:t>Könnyű, központi adminisztráció</a:t>
            </a:r>
            <a:endParaRPr kumimoji="0" lang="en-US" sz="1800" i="0" u="none" strike="noStrike" kern="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89436" y="171450"/>
            <a:ext cx="4459597" cy="1231106"/>
          </a:xfrm>
        </p:spPr>
        <p:txBody>
          <a:bodyPr/>
          <a:lstStyle/>
          <a:p>
            <a:r>
              <a:rPr lang="hu-HU" sz="4000" dirty="0">
                <a:solidFill>
                  <a:srgbClr val="54B948"/>
                </a:solidFill>
              </a:rPr>
              <a:t>Minden fizikai szerver menthető</a:t>
            </a:r>
            <a:endParaRPr lang="ru-RU" sz="4000" dirty="0">
              <a:solidFill>
                <a:srgbClr val="54B948"/>
              </a:solidFill>
            </a:endParaRPr>
          </a:p>
        </p:txBody>
      </p:sp>
    </p:spTree>
    <p:extLst>
      <p:ext uri="{BB962C8B-B14F-4D97-AF65-F5344CB8AC3E}">
        <p14:creationId xmlns:p14="http://schemas.microsoft.com/office/powerpoint/2010/main" val="116360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p:txBody>
          <a:bodyPr/>
          <a:lstStyle/>
          <a:p>
            <a:r>
              <a:rPr lang="en-US" sz="2800" dirty="0" err="1"/>
              <a:t>Veeam</a:t>
            </a:r>
            <a:r>
              <a:rPr lang="en-US" sz="2800" dirty="0"/>
              <a:t> Availability Platform for the Hybrid Cloud</a:t>
            </a:r>
            <a:endParaRPr lang="ru-RU" sz="2800" dirty="0"/>
          </a:p>
        </p:txBody>
      </p:sp>
      <p:sp>
        <p:nvSpPr>
          <p:cNvPr id="5" name="Oval 4"/>
          <p:cNvSpPr/>
          <p:nvPr/>
        </p:nvSpPr>
        <p:spPr>
          <a:xfrm>
            <a:off x="971600" y="1321688"/>
            <a:ext cx="7080863" cy="31921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en-US" sz="1823" b="0" i="0" u="none" strike="noStrike" kern="0" cap="none" spc="0" normalizeH="0" baseline="0" noProof="0">
              <a:ln>
                <a:noFill/>
              </a:ln>
              <a:solidFill>
                <a:sysClr val="windowText" lastClr="000000"/>
              </a:solidFill>
              <a:effectLst/>
              <a:uLnTx/>
              <a:uFillTx/>
            </a:endParaRPr>
          </a:p>
        </p:txBody>
      </p:sp>
      <p:sp>
        <p:nvSpPr>
          <p:cNvPr id="7" name="Rounded Rectangle 80"/>
          <p:cNvSpPr/>
          <p:nvPr/>
        </p:nvSpPr>
        <p:spPr>
          <a:xfrm>
            <a:off x="2491069" y="3685052"/>
            <a:ext cx="4184264" cy="1016791"/>
          </a:xfrm>
          <a:prstGeom prst="roundRect">
            <a:avLst>
              <a:gd name="adj" fmla="val 11334"/>
            </a:avLst>
          </a:prstGeom>
          <a:solidFill>
            <a:schemeClr val="bg1"/>
          </a:solidFill>
          <a:ln w="31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srgbClr val="5B9BD5"/>
              </a:solidFill>
              <a:effectLst/>
              <a:uLnTx/>
              <a:uFillTx/>
            </a:endParaRPr>
          </a:p>
        </p:txBody>
      </p:sp>
      <p:sp>
        <p:nvSpPr>
          <p:cNvPr id="8" name="Rounded Rectangle 125"/>
          <p:cNvSpPr/>
          <p:nvPr/>
        </p:nvSpPr>
        <p:spPr>
          <a:xfrm>
            <a:off x="2596405" y="4140969"/>
            <a:ext cx="3931758" cy="46092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srgbClr val="5B9BD5"/>
              </a:solidFill>
              <a:effectLst/>
              <a:uLnTx/>
              <a:uFillTx/>
            </a:endParaRPr>
          </a:p>
        </p:txBody>
      </p:sp>
      <p:grpSp>
        <p:nvGrpSpPr>
          <p:cNvPr id="10" name="Group 9"/>
          <p:cNvGrpSpPr/>
          <p:nvPr/>
        </p:nvGrpSpPr>
        <p:grpSpPr>
          <a:xfrm>
            <a:off x="2866571" y="4214145"/>
            <a:ext cx="3391427" cy="314577"/>
            <a:chOff x="2943240" y="4117285"/>
            <a:chExt cx="3391427" cy="314577"/>
          </a:xfrm>
        </p:grpSpPr>
        <p:pic>
          <p:nvPicPr>
            <p:cNvPr id="11" name="Picture 126"/>
            <p:cNvPicPr>
              <a:picLocks noChangeAspect="1"/>
            </p:cNvPicPr>
            <p:nvPr/>
          </p:nvPicPr>
          <p:blipFill>
            <a:blip r:embed="rId3"/>
            <a:stretch>
              <a:fillRect/>
            </a:stretch>
          </p:blipFill>
          <p:spPr>
            <a:xfrm>
              <a:off x="5859325" y="4259373"/>
              <a:ext cx="170496" cy="169435"/>
            </a:xfrm>
            <a:prstGeom prst="rect">
              <a:avLst/>
            </a:prstGeom>
          </p:spPr>
        </p:pic>
        <p:pic>
          <p:nvPicPr>
            <p:cNvPr id="12" name="Picture 127"/>
            <p:cNvPicPr>
              <a:picLocks noChangeAspect="1"/>
            </p:cNvPicPr>
            <p:nvPr/>
          </p:nvPicPr>
          <p:blipFill>
            <a:blip r:embed="rId4"/>
            <a:stretch>
              <a:fillRect/>
            </a:stretch>
          </p:blipFill>
          <p:spPr>
            <a:xfrm>
              <a:off x="3080428" y="4256318"/>
              <a:ext cx="174008" cy="175544"/>
            </a:xfrm>
            <a:prstGeom prst="rect">
              <a:avLst/>
            </a:prstGeom>
          </p:spPr>
        </p:pic>
        <p:pic>
          <p:nvPicPr>
            <p:cNvPr id="13" name="Picture 128"/>
            <p:cNvPicPr>
              <a:picLocks noChangeAspect="1"/>
            </p:cNvPicPr>
            <p:nvPr/>
          </p:nvPicPr>
          <p:blipFill>
            <a:blip r:embed="rId5"/>
            <a:stretch>
              <a:fillRect/>
            </a:stretch>
          </p:blipFill>
          <p:spPr>
            <a:xfrm>
              <a:off x="3945916" y="4269664"/>
              <a:ext cx="144271" cy="148852"/>
            </a:xfrm>
            <a:prstGeom prst="rect">
              <a:avLst/>
            </a:prstGeom>
          </p:spPr>
        </p:pic>
        <p:pic>
          <p:nvPicPr>
            <p:cNvPr id="14" name="Picture 129"/>
            <p:cNvPicPr>
              <a:picLocks noChangeAspect="1"/>
            </p:cNvPicPr>
            <p:nvPr/>
          </p:nvPicPr>
          <p:blipFill>
            <a:blip r:embed="rId6"/>
            <a:stretch>
              <a:fillRect/>
            </a:stretch>
          </p:blipFill>
          <p:spPr>
            <a:xfrm>
              <a:off x="4824505" y="4267517"/>
              <a:ext cx="132288" cy="153146"/>
            </a:xfrm>
            <a:prstGeom prst="rect">
              <a:avLst/>
            </a:prstGeom>
          </p:spPr>
        </p:pic>
        <p:sp>
          <p:nvSpPr>
            <p:cNvPr id="15" name="TextBox 14"/>
            <p:cNvSpPr txBox="1"/>
            <p:nvPr/>
          </p:nvSpPr>
          <p:spPr>
            <a:xfrm>
              <a:off x="3777339" y="4117285"/>
              <a:ext cx="476166"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Storage</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6" name="TextBox 15"/>
            <p:cNvSpPr txBox="1"/>
            <p:nvPr/>
          </p:nvSpPr>
          <p:spPr>
            <a:xfrm>
              <a:off x="5554480" y="4117285"/>
              <a:ext cx="780187"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Hyperconverged</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7" name="TextBox 16"/>
            <p:cNvSpPr txBox="1"/>
            <p:nvPr/>
          </p:nvSpPr>
          <p:spPr>
            <a:xfrm>
              <a:off x="2943240" y="4117285"/>
              <a:ext cx="455628"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Compute</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8" name="TextBox 17"/>
            <p:cNvSpPr txBox="1"/>
            <p:nvPr/>
          </p:nvSpPr>
          <p:spPr>
            <a:xfrm>
              <a:off x="4631976" y="4117285"/>
              <a:ext cx="544034"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Networking</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grpSp>
      <p:sp>
        <p:nvSpPr>
          <p:cNvPr id="19" name="Freeform 138"/>
          <p:cNvSpPr/>
          <p:nvPr/>
        </p:nvSpPr>
        <p:spPr>
          <a:xfrm>
            <a:off x="3753139" y="699542"/>
            <a:ext cx="1512959" cy="936592"/>
          </a:xfrm>
          <a:custGeom>
            <a:avLst/>
            <a:gdLst>
              <a:gd name="connsiteX0" fmla="*/ 1074026 w 2035661"/>
              <a:gd name="connsiteY0" fmla="*/ 0 h 1260170"/>
              <a:gd name="connsiteX1" fmla="*/ 1691310 w 2035661"/>
              <a:gd name="connsiteY1" fmla="*/ 503101 h 1260170"/>
              <a:gd name="connsiteX2" fmla="*/ 1692248 w 2035661"/>
              <a:gd name="connsiteY2" fmla="*/ 512409 h 1260170"/>
              <a:gd name="connsiteX3" fmla="*/ 1736346 w 2035661"/>
              <a:gd name="connsiteY3" fmla="*/ 516854 h 1260170"/>
              <a:gd name="connsiteX4" fmla="*/ 2035661 w 2035661"/>
              <a:gd name="connsiteY4" fmla="*/ 884101 h 1260170"/>
              <a:gd name="connsiteX5" fmla="*/ 1736346 w 2035661"/>
              <a:gd name="connsiteY5" fmla="*/ 1251348 h 1260170"/>
              <a:gd name="connsiteX6" fmla="*/ 1704110 w 2035661"/>
              <a:gd name="connsiteY6" fmla="*/ 1254598 h 1260170"/>
              <a:gd name="connsiteX7" fmla="*/ 1704110 w 2035661"/>
              <a:gd name="connsiteY7" fmla="*/ 1258963 h 1260170"/>
              <a:gd name="connsiteX8" fmla="*/ 1660808 w 2035661"/>
              <a:gd name="connsiteY8" fmla="*/ 1258963 h 1260170"/>
              <a:gd name="connsiteX9" fmla="*/ 1660798 w 2035661"/>
              <a:gd name="connsiteY9" fmla="*/ 1258964 h 1260170"/>
              <a:gd name="connsiteX10" fmla="*/ 1660788 w 2035661"/>
              <a:gd name="connsiteY10" fmla="*/ 1258963 h 1260170"/>
              <a:gd name="connsiteX11" fmla="*/ 1085999 w 2035661"/>
              <a:gd name="connsiteY11" fmla="*/ 1258963 h 1260170"/>
              <a:gd name="connsiteX12" fmla="*/ 1074026 w 2035661"/>
              <a:gd name="connsiteY12" fmla="*/ 1260170 h 1260170"/>
              <a:gd name="connsiteX13" fmla="*/ 1062053 w 2035661"/>
              <a:gd name="connsiteY13" fmla="*/ 1258963 h 1260170"/>
              <a:gd name="connsiteX14" fmla="*/ 448898 w 2035661"/>
              <a:gd name="connsiteY14" fmla="*/ 1258963 h 1260170"/>
              <a:gd name="connsiteX15" fmla="*/ 448888 w 2035661"/>
              <a:gd name="connsiteY15" fmla="*/ 1258964 h 1260170"/>
              <a:gd name="connsiteX16" fmla="*/ 448878 w 2035661"/>
              <a:gd name="connsiteY16" fmla="*/ 1258963 h 1260170"/>
              <a:gd name="connsiteX17" fmla="*/ 382386 w 2035661"/>
              <a:gd name="connsiteY17" fmla="*/ 1258963 h 1260170"/>
              <a:gd name="connsiteX18" fmla="*/ 382386 w 2035661"/>
              <a:gd name="connsiteY18" fmla="*/ 1252260 h 1260170"/>
              <a:gd name="connsiteX19" fmla="*/ 358421 w 2035661"/>
              <a:gd name="connsiteY19" fmla="*/ 1249844 h 1260170"/>
              <a:gd name="connsiteX20" fmla="*/ 0 w 2035661"/>
              <a:gd name="connsiteY20" fmla="*/ 810076 h 1260170"/>
              <a:gd name="connsiteX21" fmla="*/ 448888 w 2035661"/>
              <a:gd name="connsiteY21" fmla="*/ 361188 h 1260170"/>
              <a:gd name="connsiteX22" fmla="*/ 503310 w 2035661"/>
              <a:gd name="connsiteY22" fmla="*/ 366674 h 1260170"/>
              <a:gd name="connsiteX23" fmla="*/ 551550 w 2035661"/>
              <a:gd name="connsiteY23" fmla="*/ 277799 h 1260170"/>
              <a:gd name="connsiteX24" fmla="*/ 1074026 w 2035661"/>
              <a:gd name="connsiteY24" fmla="*/ 0 h 12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5661" h="1260170">
                <a:moveTo>
                  <a:pt x="1074026" y="0"/>
                </a:moveTo>
                <a:cubicBezTo>
                  <a:pt x="1378514" y="0"/>
                  <a:pt x="1632557" y="215982"/>
                  <a:pt x="1691310" y="503101"/>
                </a:cubicBezTo>
                <a:lnTo>
                  <a:pt x="1692248" y="512409"/>
                </a:lnTo>
                <a:lnTo>
                  <a:pt x="1736346" y="516854"/>
                </a:lnTo>
                <a:cubicBezTo>
                  <a:pt x="1907165" y="551809"/>
                  <a:pt x="2035661" y="702949"/>
                  <a:pt x="2035661" y="884101"/>
                </a:cubicBezTo>
                <a:cubicBezTo>
                  <a:pt x="2035661" y="1065253"/>
                  <a:pt x="1907165" y="1216394"/>
                  <a:pt x="1736346" y="1251348"/>
                </a:cubicBezTo>
                <a:lnTo>
                  <a:pt x="1704110" y="1254598"/>
                </a:lnTo>
                <a:lnTo>
                  <a:pt x="1704110" y="1258963"/>
                </a:lnTo>
                <a:lnTo>
                  <a:pt x="1660808" y="1258963"/>
                </a:lnTo>
                <a:lnTo>
                  <a:pt x="1660798" y="1258964"/>
                </a:lnTo>
                <a:lnTo>
                  <a:pt x="1660788" y="1258963"/>
                </a:lnTo>
                <a:lnTo>
                  <a:pt x="1085999" y="1258963"/>
                </a:lnTo>
                <a:lnTo>
                  <a:pt x="1074026" y="1260170"/>
                </a:lnTo>
                <a:lnTo>
                  <a:pt x="1062053" y="1258963"/>
                </a:lnTo>
                <a:lnTo>
                  <a:pt x="448898" y="1258963"/>
                </a:lnTo>
                <a:lnTo>
                  <a:pt x="448888" y="1258964"/>
                </a:lnTo>
                <a:lnTo>
                  <a:pt x="448878" y="1258963"/>
                </a:lnTo>
                <a:lnTo>
                  <a:pt x="382386" y="1258963"/>
                </a:lnTo>
                <a:lnTo>
                  <a:pt x="382386" y="1252260"/>
                </a:lnTo>
                <a:lnTo>
                  <a:pt x="358421" y="1249844"/>
                </a:lnTo>
                <a:cubicBezTo>
                  <a:pt x="153871" y="1207987"/>
                  <a:pt x="0" y="1027001"/>
                  <a:pt x="0" y="810076"/>
                </a:cubicBezTo>
                <a:cubicBezTo>
                  <a:pt x="0" y="562162"/>
                  <a:pt x="200974" y="361188"/>
                  <a:pt x="448888" y="361188"/>
                </a:cubicBezTo>
                <a:lnTo>
                  <a:pt x="503310" y="366674"/>
                </a:lnTo>
                <a:lnTo>
                  <a:pt x="551550" y="277799"/>
                </a:lnTo>
                <a:cubicBezTo>
                  <a:pt x="664781" y="110195"/>
                  <a:pt x="856535" y="0"/>
                  <a:pt x="1074026"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prstClr val="white"/>
              </a:solidFill>
              <a:effectLst/>
              <a:uLnTx/>
              <a:uFillTx/>
            </a:endParaRPr>
          </a:p>
        </p:txBody>
      </p:sp>
      <p:grpSp>
        <p:nvGrpSpPr>
          <p:cNvPr id="20" name="Group 2"/>
          <p:cNvGrpSpPr/>
          <p:nvPr/>
        </p:nvGrpSpPr>
        <p:grpSpPr>
          <a:xfrm>
            <a:off x="318506" y="2844852"/>
            <a:ext cx="8393551" cy="1255934"/>
            <a:chOff x="2192575" y="3039243"/>
            <a:chExt cx="13787964" cy="2063104"/>
          </a:xfrm>
        </p:grpSpPr>
        <p:sp>
          <p:nvSpPr>
            <p:cNvPr id="21" name="Freeform 110"/>
            <p:cNvSpPr/>
            <p:nvPr/>
          </p:nvSpPr>
          <p:spPr>
            <a:xfrm>
              <a:off x="2192575" y="3039243"/>
              <a:ext cx="2536108" cy="1596128"/>
            </a:xfrm>
            <a:custGeom>
              <a:avLst/>
              <a:gdLst>
                <a:gd name="connsiteX0" fmla="*/ 1074026 w 2035661"/>
                <a:gd name="connsiteY0" fmla="*/ 0 h 1260170"/>
                <a:gd name="connsiteX1" fmla="*/ 1691310 w 2035661"/>
                <a:gd name="connsiteY1" fmla="*/ 503101 h 1260170"/>
                <a:gd name="connsiteX2" fmla="*/ 1692248 w 2035661"/>
                <a:gd name="connsiteY2" fmla="*/ 512409 h 1260170"/>
                <a:gd name="connsiteX3" fmla="*/ 1736346 w 2035661"/>
                <a:gd name="connsiteY3" fmla="*/ 516854 h 1260170"/>
                <a:gd name="connsiteX4" fmla="*/ 2035661 w 2035661"/>
                <a:gd name="connsiteY4" fmla="*/ 884101 h 1260170"/>
                <a:gd name="connsiteX5" fmla="*/ 1736346 w 2035661"/>
                <a:gd name="connsiteY5" fmla="*/ 1251348 h 1260170"/>
                <a:gd name="connsiteX6" fmla="*/ 1704110 w 2035661"/>
                <a:gd name="connsiteY6" fmla="*/ 1254598 h 1260170"/>
                <a:gd name="connsiteX7" fmla="*/ 1704110 w 2035661"/>
                <a:gd name="connsiteY7" fmla="*/ 1258963 h 1260170"/>
                <a:gd name="connsiteX8" fmla="*/ 1660808 w 2035661"/>
                <a:gd name="connsiteY8" fmla="*/ 1258963 h 1260170"/>
                <a:gd name="connsiteX9" fmla="*/ 1660798 w 2035661"/>
                <a:gd name="connsiteY9" fmla="*/ 1258964 h 1260170"/>
                <a:gd name="connsiteX10" fmla="*/ 1660788 w 2035661"/>
                <a:gd name="connsiteY10" fmla="*/ 1258963 h 1260170"/>
                <a:gd name="connsiteX11" fmla="*/ 1085999 w 2035661"/>
                <a:gd name="connsiteY11" fmla="*/ 1258963 h 1260170"/>
                <a:gd name="connsiteX12" fmla="*/ 1074026 w 2035661"/>
                <a:gd name="connsiteY12" fmla="*/ 1260170 h 1260170"/>
                <a:gd name="connsiteX13" fmla="*/ 1062053 w 2035661"/>
                <a:gd name="connsiteY13" fmla="*/ 1258963 h 1260170"/>
                <a:gd name="connsiteX14" fmla="*/ 448898 w 2035661"/>
                <a:gd name="connsiteY14" fmla="*/ 1258963 h 1260170"/>
                <a:gd name="connsiteX15" fmla="*/ 448888 w 2035661"/>
                <a:gd name="connsiteY15" fmla="*/ 1258964 h 1260170"/>
                <a:gd name="connsiteX16" fmla="*/ 448878 w 2035661"/>
                <a:gd name="connsiteY16" fmla="*/ 1258963 h 1260170"/>
                <a:gd name="connsiteX17" fmla="*/ 382386 w 2035661"/>
                <a:gd name="connsiteY17" fmla="*/ 1258963 h 1260170"/>
                <a:gd name="connsiteX18" fmla="*/ 382386 w 2035661"/>
                <a:gd name="connsiteY18" fmla="*/ 1252260 h 1260170"/>
                <a:gd name="connsiteX19" fmla="*/ 358421 w 2035661"/>
                <a:gd name="connsiteY19" fmla="*/ 1249844 h 1260170"/>
                <a:gd name="connsiteX20" fmla="*/ 0 w 2035661"/>
                <a:gd name="connsiteY20" fmla="*/ 810076 h 1260170"/>
                <a:gd name="connsiteX21" fmla="*/ 448888 w 2035661"/>
                <a:gd name="connsiteY21" fmla="*/ 361188 h 1260170"/>
                <a:gd name="connsiteX22" fmla="*/ 503310 w 2035661"/>
                <a:gd name="connsiteY22" fmla="*/ 366674 h 1260170"/>
                <a:gd name="connsiteX23" fmla="*/ 551550 w 2035661"/>
                <a:gd name="connsiteY23" fmla="*/ 277799 h 1260170"/>
                <a:gd name="connsiteX24" fmla="*/ 1074026 w 2035661"/>
                <a:gd name="connsiteY24" fmla="*/ 0 h 12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5661" h="1260170">
                  <a:moveTo>
                    <a:pt x="1074026" y="0"/>
                  </a:moveTo>
                  <a:cubicBezTo>
                    <a:pt x="1378514" y="0"/>
                    <a:pt x="1632557" y="215982"/>
                    <a:pt x="1691310" y="503101"/>
                  </a:cubicBezTo>
                  <a:lnTo>
                    <a:pt x="1692248" y="512409"/>
                  </a:lnTo>
                  <a:lnTo>
                    <a:pt x="1736346" y="516854"/>
                  </a:lnTo>
                  <a:cubicBezTo>
                    <a:pt x="1907165" y="551809"/>
                    <a:pt x="2035661" y="702949"/>
                    <a:pt x="2035661" y="884101"/>
                  </a:cubicBezTo>
                  <a:cubicBezTo>
                    <a:pt x="2035661" y="1065253"/>
                    <a:pt x="1907165" y="1216394"/>
                    <a:pt x="1736346" y="1251348"/>
                  </a:cubicBezTo>
                  <a:lnTo>
                    <a:pt x="1704110" y="1254598"/>
                  </a:lnTo>
                  <a:lnTo>
                    <a:pt x="1704110" y="1258963"/>
                  </a:lnTo>
                  <a:lnTo>
                    <a:pt x="1660808" y="1258963"/>
                  </a:lnTo>
                  <a:lnTo>
                    <a:pt x="1660798" y="1258964"/>
                  </a:lnTo>
                  <a:lnTo>
                    <a:pt x="1660788" y="1258963"/>
                  </a:lnTo>
                  <a:lnTo>
                    <a:pt x="1085999" y="1258963"/>
                  </a:lnTo>
                  <a:lnTo>
                    <a:pt x="1074026" y="1260170"/>
                  </a:lnTo>
                  <a:lnTo>
                    <a:pt x="1062053" y="1258963"/>
                  </a:lnTo>
                  <a:lnTo>
                    <a:pt x="448898" y="1258963"/>
                  </a:lnTo>
                  <a:lnTo>
                    <a:pt x="448888" y="1258964"/>
                  </a:lnTo>
                  <a:lnTo>
                    <a:pt x="448878" y="1258963"/>
                  </a:lnTo>
                  <a:lnTo>
                    <a:pt x="382386" y="1258963"/>
                  </a:lnTo>
                  <a:lnTo>
                    <a:pt x="382386" y="1252260"/>
                  </a:lnTo>
                  <a:lnTo>
                    <a:pt x="358421" y="1249844"/>
                  </a:lnTo>
                  <a:cubicBezTo>
                    <a:pt x="153871" y="1207987"/>
                    <a:pt x="0" y="1027001"/>
                    <a:pt x="0" y="810076"/>
                  </a:cubicBezTo>
                  <a:cubicBezTo>
                    <a:pt x="0" y="562162"/>
                    <a:pt x="200974" y="361188"/>
                    <a:pt x="448888" y="361188"/>
                  </a:cubicBezTo>
                  <a:lnTo>
                    <a:pt x="503310" y="366674"/>
                  </a:lnTo>
                  <a:lnTo>
                    <a:pt x="551550" y="277799"/>
                  </a:lnTo>
                  <a:cubicBezTo>
                    <a:pt x="664781" y="110195"/>
                    <a:pt x="856535" y="0"/>
                    <a:pt x="1074026"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dirty="0">
                <a:ln>
                  <a:noFill/>
                </a:ln>
                <a:solidFill>
                  <a:prstClr val="white"/>
                </a:solidFill>
                <a:effectLst/>
                <a:uLnTx/>
                <a:uFillTx/>
              </a:endParaRPr>
            </a:p>
          </p:txBody>
        </p:sp>
        <p:sp>
          <p:nvSpPr>
            <p:cNvPr id="22" name="TextBox 21"/>
            <p:cNvSpPr txBox="1"/>
            <p:nvPr/>
          </p:nvSpPr>
          <p:spPr>
            <a:xfrm>
              <a:off x="2520808" y="4681662"/>
              <a:ext cx="1975405" cy="420685"/>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Managed Cloud</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sp>
          <p:nvSpPr>
            <p:cNvPr id="23" name="TextBox 22"/>
            <p:cNvSpPr txBox="1"/>
            <p:nvPr/>
          </p:nvSpPr>
          <p:spPr>
            <a:xfrm>
              <a:off x="14005134" y="4681662"/>
              <a:ext cx="1975405" cy="420685"/>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Public Cloud</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grpSp>
      <p:sp>
        <p:nvSpPr>
          <p:cNvPr id="24" name="Rectangle 23"/>
          <p:cNvSpPr/>
          <p:nvPr/>
        </p:nvSpPr>
        <p:spPr>
          <a:xfrm>
            <a:off x="2491069" y="2611781"/>
            <a:ext cx="4184264" cy="1013682"/>
          </a:xfrm>
          <a:prstGeom prst="rect">
            <a:avLst/>
          </a:prstGeom>
          <a:solidFill>
            <a:srgbClr val="1E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215"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 name="Rectangle 24"/>
          <p:cNvSpPr/>
          <p:nvPr/>
        </p:nvSpPr>
        <p:spPr>
          <a:xfrm>
            <a:off x="2603071" y="2799764"/>
            <a:ext cx="3947028" cy="708943"/>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620" b="0" i="0" u="none" strike="noStrike" kern="0" cap="none" spc="0" normalizeH="0" baseline="0" noProof="0" dirty="0">
              <a:ln>
                <a:noFill/>
              </a:ln>
              <a:solidFill>
                <a:srgbClr val="FFFFFF"/>
              </a:solidFill>
              <a:effectLst/>
              <a:uLnTx/>
              <a:uFillTx/>
              <a:cs typeface="Arial" panose="020B0604020202020204" pitchFamily="34" charset="0"/>
            </a:endParaRPr>
          </a:p>
        </p:txBody>
      </p:sp>
      <p:pic>
        <p:nvPicPr>
          <p:cNvPr id="26" name="Picture 25"/>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96193" y="3453808"/>
            <a:ext cx="503351" cy="323717"/>
          </a:xfrm>
          <a:prstGeom prst="rect">
            <a:avLst/>
          </a:prstGeom>
        </p:spPr>
      </p:pic>
      <p:sp>
        <p:nvSpPr>
          <p:cNvPr id="30" name="TextBox 29"/>
          <p:cNvSpPr txBox="1"/>
          <p:nvPr/>
        </p:nvSpPr>
        <p:spPr>
          <a:xfrm>
            <a:off x="5075972" y="802470"/>
            <a:ext cx="2850015" cy="419859"/>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Private Cloud / </a:t>
            </a:r>
            <a:br>
              <a:rPr kumimoji="0" lang="en-US" sz="1064" b="0" i="0" u="none" strike="noStrike" kern="0" cap="none" spc="0" normalizeH="0" baseline="0" noProof="0" dirty="0">
                <a:ln>
                  <a:noFill/>
                </a:ln>
                <a:solidFill>
                  <a:srgbClr val="00A2E8"/>
                </a:solidFill>
                <a:effectLst/>
                <a:uLnTx/>
                <a:uFillTx/>
                <a:cs typeface="Arial" panose="020B0604020202020204" pitchFamily="34" charset="0"/>
              </a:rPr>
            </a:br>
            <a:r>
              <a:rPr kumimoji="0" lang="en-US" sz="1064" b="0" i="0" u="none" strike="noStrike" kern="0" cap="none" spc="0" normalizeH="0" baseline="0" noProof="0" dirty="0">
                <a:ln>
                  <a:noFill/>
                </a:ln>
                <a:solidFill>
                  <a:srgbClr val="00A2E8"/>
                </a:solidFill>
                <a:effectLst/>
                <a:uLnTx/>
                <a:uFillTx/>
                <a:cs typeface="Arial" panose="020B0604020202020204" pitchFamily="34" charset="0"/>
              </a:rPr>
              <a:t>On-Premises</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cxnSp>
        <p:nvCxnSpPr>
          <p:cNvPr id="31" name="Straight Arrow Connector 30"/>
          <p:cNvCxnSpPr/>
          <p:nvPr/>
        </p:nvCxnSpPr>
        <p:spPr>
          <a:xfrm flipH="1">
            <a:off x="1763688" y="3129073"/>
            <a:ext cx="629584" cy="4726"/>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769762" y="3122250"/>
            <a:ext cx="610550" cy="0"/>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18438" y="1722919"/>
            <a:ext cx="1655090"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sp>
        <p:nvSpPr>
          <p:cNvPr id="34" name="TextBox 33"/>
          <p:cNvSpPr txBox="1"/>
          <p:nvPr/>
        </p:nvSpPr>
        <p:spPr>
          <a:xfrm>
            <a:off x="1612764" y="2748948"/>
            <a:ext cx="890552"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sp>
        <p:nvSpPr>
          <p:cNvPr id="35" name="TextBox 34"/>
          <p:cNvSpPr txBox="1"/>
          <p:nvPr/>
        </p:nvSpPr>
        <p:spPr>
          <a:xfrm>
            <a:off x="434197" y="3200559"/>
            <a:ext cx="1226575" cy="466281"/>
          </a:xfrm>
          <a:prstGeom prst="rect">
            <a:avLst/>
          </a:prstGeom>
          <a:noFill/>
        </p:spPr>
        <p:txBody>
          <a:bodyPr wrap="square" rtlCol="0">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Cloud </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&amp; Service Providers</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(VCSPs)</a:t>
            </a:r>
            <a:endParaRPr kumimoji="0" lang="ru-RU" sz="810" b="0" i="0" u="none" strike="noStrike" kern="0" cap="none" spc="0" normalizeH="0" baseline="0" noProof="0" dirty="0">
              <a:ln>
                <a:noFill/>
              </a:ln>
              <a:solidFill>
                <a:prstClr val="white"/>
              </a:solidFill>
              <a:effectLst/>
              <a:uLnTx/>
              <a:uFillTx/>
              <a:cs typeface="Arial" panose="020B0604020202020204" pitchFamily="34" charset="0"/>
            </a:endParaRPr>
          </a:p>
        </p:txBody>
      </p:sp>
      <p:cxnSp>
        <p:nvCxnSpPr>
          <p:cNvPr id="36" name="Straight Arrow Connector 35"/>
          <p:cNvCxnSpPr/>
          <p:nvPr/>
        </p:nvCxnSpPr>
        <p:spPr>
          <a:xfrm flipV="1">
            <a:off x="4543114" y="1668829"/>
            <a:ext cx="0" cy="409075"/>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973192" y="3434409"/>
            <a:ext cx="475199" cy="305611"/>
          </a:xfrm>
          <a:prstGeom prst="rect">
            <a:avLst/>
          </a:prstGeom>
        </p:spPr>
      </p:pic>
      <p:grpSp>
        <p:nvGrpSpPr>
          <p:cNvPr id="38" name="Group 37"/>
          <p:cNvGrpSpPr/>
          <p:nvPr/>
        </p:nvGrpSpPr>
        <p:grpSpPr>
          <a:xfrm>
            <a:off x="2603070" y="2077904"/>
            <a:ext cx="3947029" cy="527028"/>
            <a:chOff x="2679852" y="2032105"/>
            <a:chExt cx="3947029" cy="527028"/>
          </a:xfrm>
        </p:grpSpPr>
        <p:sp>
          <p:nvSpPr>
            <p:cNvPr id="39" name="Rectangle 38"/>
            <p:cNvSpPr/>
            <p:nvPr/>
          </p:nvSpPr>
          <p:spPr bwMode="auto">
            <a:xfrm>
              <a:off x="2679852" y="2076870"/>
              <a:ext cx="3947029" cy="467499"/>
            </a:xfrm>
            <a:prstGeom prst="rect">
              <a:avLst/>
            </a:prstGeom>
            <a:solidFill>
              <a:srgbClr val="54B94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0" name="Rectangle 39"/>
            <p:cNvSpPr/>
            <p:nvPr/>
          </p:nvSpPr>
          <p:spPr>
            <a:xfrm>
              <a:off x="2955009" y="2032105"/>
              <a:ext cx="3396715" cy="450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18" b="0" i="0" u="none" strike="noStrike" kern="0" cap="none" spc="0" normalizeH="0" baseline="0" noProof="0" dirty="0">
                  <a:ln>
                    <a:noFill/>
                  </a:ln>
                  <a:solidFill>
                    <a:srgbClr val="FFFFFF"/>
                  </a:solidFill>
                  <a:effectLst/>
                  <a:uLnTx/>
                  <a:uFillTx/>
                  <a:ea typeface="Roboto" panose="02000000000000000000" pitchFamily="2" charset="0"/>
                  <a:cs typeface="Roboto" panose="02000000000000000000" pitchFamily="2" charset="0"/>
                </a:rPr>
                <a:t>Veeam Availability Orchestrator</a:t>
              </a:r>
            </a:p>
          </p:txBody>
        </p:sp>
        <p:sp>
          <p:nvSpPr>
            <p:cNvPr id="41" name="Rectangle 40"/>
            <p:cNvSpPr/>
            <p:nvPr/>
          </p:nvSpPr>
          <p:spPr>
            <a:xfrm>
              <a:off x="3365193" y="2328301"/>
              <a:ext cx="2576346" cy="2308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Roboto" panose="02000000000000000000" pitchFamily="2" charset="0"/>
                  <a:cs typeface="Roboto" panose="02000000000000000000" pitchFamily="2" charset="0"/>
                </a:rPr>
                <a:t>Disaster Recovery Orchestration for Enterprise</a:t>
              </a:r>
            </a:p>
          </p:txBody>
        </p:sp>
      </p:grpSp>
      <p:sp>
        <p:nvSpPr>
          <p:cNvPr id="42" name="Rectangle 41"/>
          <p:cNvSpPr/>
          <p:nvPr/>
        </p:nvSpPr>
        <p:spPr>
          <a:xfrm>
            <a:off x="2636049" y="3050102"/>
            <a:ext cx="1832038" cy="418669"/>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Veeam Availability Suite</a:t>
            </a:r>
          </a:p>
        </p:txBody>
      </p:sp>
      <p:sp>
        <p:nvSpPr>
          <p:cNvPr id="43" name="Rectangle 42"/>
          <p:cNvSpPr/>
          <p:nvPr/>
        </p:nvSpPr>
        <p:spPr>
          <a:xfrm>
            <a:off x="4654501" y="3047120"/>
            <a:ext cx="912121" cy="421651"/>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Agent </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for Microsoft Windows</a:t>
            </a:r>
          </a:p>
        </p:txBody>
      </p:sp>
      <p:sp>
        <p:nvSpPr>
          <p:cNvPr id="44" name="Rectangle 43"/>
          <p:cNvSpPr/>
          <p:nvPr/>
        </p:nvSpPr>
        <p:spPr>
          <a:xfrm>
            <a:off x="5609453" y="3047120"/>
            <a:ext cx="899780" cy="421651"/>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Agent</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for Linux</a:t>
            </a:r>
          </a:p>
        </p:txBody>
      </p:sp>
      <p:sp>
        <p:nvSpPr>
          <p:cNvPr id="45" name="Rectangle 44"/>
          <p:cNvSpPr/>
          <p:nvPr/>
        </p:nvSpPr>
        <p:spPr>
          <a:xfrm>
            <a:off x="2587747" y="2825642"/>
            <a:ext cx="1922321"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Private Cloud &amp; Virtual Workloads</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46" name="Rectangle 45"/>
          <p:cNvSpPr/>
          <p:nvPr/>
        </p:nvSpPr>
        <p:spPr>
          <a:xfrm>
            <a:off x="4544499" y="2827986"/>
            <a:ext cx="1980030"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Public Cloud &amp; Physical Workloads</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47" name="TextBox 46"/>
          <p:cNvSpPr txBox="1"/>
          <p:nvPr/>
        </p:nvSpPr>
        <p:spPr>
          <a:xfrm>
            <a:off x="6633776" y="2748948"/>
            <a:ext cx="890552"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sp>
        <p:nvSpPr>
          <p:cNvPr id="48" name="Rectangle 47"/>
          <p:cNvSpPr/>
          <p:nvPr/>
        </p:nvSpPr>
        <p:spPr>
          <a:xfrm>
            <a:off x="3780758" y="2604932"/>
            <a:ext cx="1582484"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Veeam Availability Console</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grpSp>
        <p:nvGrpSpPr>
          <p:cNvPr id="49" name="Group 48"/>
          <p:cNvGrpSpPr/>
          <p:nvPr/>
        </p:nvGrpSpPr>
        <p:grpSpPr>
          <a:xfrm>
            <a:off x="7154974" y="2856961"/>
            <a:ext cx="1575593" cy="969106"/>
            <a:chOff x="4524541" y="4417705"/>
            <a:chExt cx="1331815" cy="819165"/>
          </a:xfrm>
        </p:grpSpPr>
        <p:sp>
          <p:nvSpPr>
            <p:cNvPr id="50" name="Freeform 49"/>
            <p:cNvSpPr/>
            <p:nvPr/>
          </p:nvSpPr>
          <p:spPr>
            <a:xfrm>
              <a:off x="4524541" y="4417705"/>
              <a:ext cx="1331815" cy="819165"/>
            </a:xfrm>
            <a:custGeom>
              <a:avLst/>
              <a:gdLst>
                <a:gd name="connsiteX0" fmla="*/ 983449 w 1863986"/>
                <a:gd name="connsiteY0" fmla="*/ 0 h 1146489"/>
                <a:gd name="connsiteX1" fmla="*/ 1548675 w 1863986"/>
                <a:gd name="connsiteY1" fmla="*/ 460672 h 1146489"/>
                <a:gd name="connsiteX2" fmla="*/ 1549534 w 1863986"/>
                <a:gd name="connsiteY2" fmla="*/ 469195 h 1146489"/>
                <a:gd name="connsiteX3" fmla="*/ 1589913 w 1863986"/>
                <a:gd name="connsiteY3" fmla="*/ 473265 h 1146489"/>
                <a:gd name="connsiteX4" fmla="*/ 1863986 w 1863986"/>
                <a:gd name="connsiteY4" fmla="*/ 809541 h 1146489"/>
                <a:gd name="connsiteX5" fmla="*/ 1589913 w 1863986"/>
                <a:gd name="connsiteY5" fmla="*/ 1145816 h 1146489"/>
                <a:gd name="connsiteX6" fmla="*/ 1583238 w 1863986"/>
                <a:gd name="connsiteY6" fmla="*/ 1146489 h 1146489"/>
                <a:gd name="connsiteX7" fmla="*/ 348531 w 1863986"/>
                <a:gd name="connsiteY7" fmla="*/ 1146489 h 1146489"/>
                <a:gd name="connsiteX8" fmla="*/ 328194 w 1863986"/>
                <a:gd name="connsiteY8" fmla="*/ 1144439 h 1146489"/>
                <a:gd name="connsiteX9" fmla="*/ 0 w 1863986"/>
                <a:gd name="connsiteY9" fmla="*/ 741759 h 1146489"/>
                <a:gd name="connsiteX10" fmla="*/ 411032 w 1863986"/>
                <a:gd name="connsiteY10" fmla="*/ 330727 h 1146489"/>
                <a:gd name="connsiteX11" fmla="*/ 460864 w 1863986"/>
                <a:gd name="connsiteY11" fmla="*/ 335751 h 1146489"/>
                <a:gd name="connsiteX12" fmla="*/ 505036 w 1863986"/>
                <a:gd name="connsiteY12" fmla="*/ 254371 h 1146489"/>
                <a:gd name="connsiteX13" fmla="*/ 983449 w 1863986"/>
                <a:gd name="connsiteY13" fmla="*/ 0 h 114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986" h="1146489">
                  <a:moveTo>
                    <a:pt x="983449" y="0"/>
                  </a:moveTo>
                  <a:cubicBezTo>
                    <a:pt x="1262259" y="0"/>
                    <a:pt x="1494877" y="197767"/>
                    <a:pt x="1548675" y="460672"/>
                  </a:cubicBezTo>
                  <a:lnTo>
                    <a:pt x="1549534" y="469195"/>
                  </a:lnTo>
                  <a:lnTo>
                    <a:pt x="1589913" y="473265"/>
                  </a:lnTo>
                  <a:cubicBezTo>
                    <a:pt x="1746327" y="505272"/>
                    <a:pt x="1863986" y="643666"/>
                    <a:pt x="1863986" y="809541"/>
                  </a:cubicBezTo>
                  <a:cubicBezTo>
                    <a:pt x="1863986" y="975415"/>
                    <a:pt x="1746327" y="1113810"/>
                    <a:pt x="1589913" y="1145816"/>
                  </a:cubicBezTo>
                  <a:lnTo>
                    <a:pt x="1583238" y="1146489"/>
                  </a:lnTo>
                  <a:lnTo>
                    <a:pt x="348531" y="1146489"/>
                  </a:lnTo>
                  <a:lnTo>
                    <a:pt x="328194" y="1144439"/>
                  </a:lnTo>
                  <a:cubicBezTo>
                    <a:pt x="140894" y="1106112"/>
                    <a:pt x="0" y="940389"/>
                    <a:pt x="0" y="741759"/>
                  </a:cubicBezTo>
                  <a:cubicBezTo>
                    <a:pt x="0" y="514752"/>
                    <a:pt x="184025" y="330727"/>
                    <a:pt x="411032" y="330727"/>
                  </a:cubicBezTo>
                  <a:lnTo>
                    <a:pt x="460864" y="335751"/>
                  </a:lnTo>
                  <a:lnTo>
                    <a:pt x="505036" y="254371"/>
                  </a:lnTo>
                  <a:cubicBezTo>
                    <a:pt x="608718" y="100902"/>
                    <a:pt x="784300" y="0"/>
                    <a:pt x="983449"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30" b="0" i="0" u="none" strike="noStrike" kern="0" cap="none" spc="0" normalizeH="0" baseline="0" noProof="0">
                <a:ln>
                  <a:noFill/>
                </a:ln>
                <a:solidFill>
                  <a:sysClr val="windowText" lastClr="000000"/>
                </a:solidFill>
                <a:effectLst/>
                <a:uLnTx/>
                <a:uFillTx/>
              </a:endParaRPr>
            </a:p>
          </p:txBody>
        </p:sp>
        <p:grpSp>
          <p:nvGrpSpPr>
            <p:cNvPr id="51" name="Group 50"/>
            <p:cNvGrpSpPr/>
            <p:nvPr/>
          </p:nvGrpSpPr>
          <p:grpSpPr>
            <a:xfrm>
              <a:off x="4642663" y="4701075"/>
              <a:ext cx="756627" cy="486373"/>
              <a:chOff x="4116245" y="3919101"/>
              <a:chExt cx="756627" cy="486373"/>
            </a:xfrm>
          </p:grpSpPr>
          <p:pic>
            <p:nvPicPr>
              <p:cNvPr id="52" name="Picture 4" descr="https://stevenjeffrey.files.wordpress.com/2015/01/image00115.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481056" y="3919101"/>
                <a:ext cx="391816" cy="23509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116245" y="4079826"/>
                <a:ext cx="607793" cy="325648"/>
              </a:xfrm>
              <a:prstGeom prst="rect">
                <a:avLst/>
              </a:prstGeom>
            </p:spPr>
          </p:pic>
        </p:grpSp>
      </p:grpSp>
      <p:pic>
        <p:nvPicPr>
          <p:cNvPr id="54" name="Picture 53"/>
          <p:cNvPicPr>
            <a:picLocks noChangeAspect="1"/>
          </p:cNvPicPr>
          <p:nvPr/>
        </p:nvPicPr>
        <p:blipFill>
          <a:blip r:embed="rId11" cstate="screen">
            <a:biLevel thresh="50000"/>
            <a:extLst>
              <a:ext uri="{28A0092B-C50C-407E-A947-70E740481C1C}">
                <a14:useLocalDpi xmlns:a14="http://schemas.microsoft.com/office/drawing/2010/main" val="0"/>
              </a:ext>
            </a:extLst>
          </a:blip>
          <a:stretch>
            <a:fillRect/>
          </a:stretch>
        </p:blipFill>
        <p:spPr>
          <a:xfrm>
            <a:off x="7673084" y="2996020"/>
            <a:ext cx="623280" cy="193217"/>
          </a:xfrm>
          <a:prstGeom prst="rect">
            <a:avLst/>
          </a:prstGeom>
        </p:spPr>
      </p:pic>
      <p:pic>
        <p:nvPicPr>
          <p:cNvPr id="55" name="Picture 54"/>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153504" y="3447668"/>
            <a:ext cx="293059" cy="260822"/>
          </a:xfrm>
          <a:prstGeom prst="rect">
            <a:avLst/>
          </a:prstGeom>
        </p:spPr>
      </p:pic>
      <p:pic>
        <p:nvPicPr>
          <p:cNvPr id="56" name="Picture 55"/>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3862490" y="3809135"/>
            <a:ext cx="476250" cy="259891"/>
          </a:xfrm>
          <a:prstGeom prst="rect">
            <a:avLst/>
          </a:prstGeom>
        </p:spPr>
      </p:pic>
      <p:pic>
        <p:nvPicPr>
          <p:cNvPr id="57" name="Picture 56"/>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149576" y="3816511"/>
            <a:ext cx="220344" cy="258960"/>
          </a:xfrm>
          <a:prstGeom prst="rect">
            <a:avLst/>
          </a:prstGeom>
        </p:spPr>
      </p:pic>
      <p:pic>
        <p:nvPicPr>
          <p:cNvPr id="58" name="Picture 57"/>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048024" y="3860773"/>
            <a:ext cx="458989" cy="147786"/>
          </a:xfrm>
          <a:prstGeom prst="rect">
            <a:avLst/>
          </a:prstGeom>
        </p:spPr>
      </p:pic>
      <p:pic>
        <p:nvPicPr>
          <p:cNvPr id="59" name="Picture 58"/>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2719826" y="3807806"/>
            <a:ext cx="629602" cy="265219"/>
          </a:xfrm>
          <a:prstGeom prst="rect">
            <a:avLst/>
          </a:prstGeom>
        </p:spPr>
      </p:pic>
      <p:pic>
        <p:nvPicPr>
          <p:cNvPr id="60" name="Picture 59"/>
          <p:cNvPicPr>
            <a:picLocks noChangeAspect="1"/>
          </p:cNvPicPr>
          <p:nvPr/>
        </p:nvPicPr>
        <p:blipFill>
          <a:blip r:embed="rId17" cstate="screen">
            <a:biLevel thresh="25000"/>
            <a:extLst>
              <a:ext uri="{28A0092B-C50C-407E-A947-70E740481C1C}">
                <a14:useLocalDpi xmlns:a14="http://schemas.microsoft.com/office/drawing/2010/main" val="0"/>
              </a:ext>
            </a:extLst>
          </a:blip>
          <a:stretch>
            <a:fillRect/>
          </a:stretch>
        </p:blipFill>
        <p:spPr>
          <a:xfrm>
            <a:off x="4076284" y="1180429"/>
            <a:ext cx="933660" cy="344506"/>
          </a:xfrm>
          <a:prstGeom prst="rect">
            <a:avLst/>
          </a:prstGeom>
        </p:spPr>
      </p:pic>
      <p:pic>
        <p:nvPicPr>
          <p:cNvPr id="61" name="Picture 60"/>
          <p:cNvPicPr>
            <a:picLocks noChangeAspect="1"/>
          </p:cNvPicPr>
          <p:nvPr/>
        </p:nvPicPr>
        <p:blipFill>
          <a:blip r:embed="rId18" cstate="screen">
            <a:biLevel thresh="25000"/>
            <a:extLst>
              <a:ext uri="{28A0092B-C50C-407E-A947-70E740481C1C}">
                <a14:useLocalDpi xmlns:a14="http://schemas.microsoft.com/office/drawing/2010/main" val="0"/>
              </a:ext>
            </a:extLst>
          </a:blip>
          <a:stretch>
            <a:fillRect/>
          </a:stretch>
        </p:blipFill>
        <p:spPr>
          <a:xfrm>
            <a:off x="4063535" y="1087233"/>
            <a:ext cx="823495" cy="134230"/>
          </a:xfrm>
          <a:prstGeom prst="rect">
            <a:avLst/>
          </a:prstGeom>
        </p:spPr>
      </p:pic>
    </p:spTree>
    <p:extLst>
      <p:ext uri="{BB962C8B-B14F-4D97-AF65-F5344CB8AC3E}">
        <p14:creationId xmlns:p14="http://schemas.microsoft.com/office/powerpoint/2010/main" val="2402765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
                                        </p:tgtEl>
                                        <p:attrNameLst>
                                          <p:attrName>style.opacity</p:attrName>
                                        </p:attrNameLst>
                                      </p:cBhvr>
                                      <p:to>
                                        <p:strVal val="0.2"/>
                                      </p:to>
                                    </p:set>
                                    <p:animEffect filter="image" prLst="opacity: 0.2">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7"/>
                                        </p:tgtEl>
                                        <p:attrNameLst>
                                          <p:attrName>style.opacity</p:attrName>
                                        </p:attrNameLst>
                                      </p:cBhvr>
                                      <p:to>
                                        <p:strVal val="0.2"/>
                                      </p:to>
                                    </p:set>
                                    <p:animEffect filter="image" prLst="opacity: 0.2">
                                      <p:cBhvr rctx="IE">
                                        <p:cTn id="10" dur="indefinite"/>
                                        <p:tgtEl>
                                          <p:spTgt spid="7"/>
                                        </p:tgtEl>
                                      </p:cBhvr>
                                    </p:animEffect>
                                  </p:childTnLst>
                                </p:cTn>
                              </p:par>
                              <p:par>
                                <p:cTn id="11" presetID="9" presetClass="emph" presetSubtype="0" grpId="0" nodeType="withEffect">
                                  <p:stCondLst>
                                    <p:cond delay="0"/>
                                  </p:stCondLst>
                                  <p:childTnLst>
                                    <p:set>
                                      <p:cBhvr rctx="PPT">
                                        <p:cTn id="12" dur="indefinite"/>
                                        <p:tgtEl>
                                          <p:spTgt spid="8"/>
                                        </p:tgtEl>
                                        <p:attrNameLst>
                                          <p:attrName>style.opacity</p:attrName>
                                        </p:attrNameLst>
                                      </p:cBhvr>
                                      <p:to>
                                        <p:strVal val="0.2"/>
                                      </p:to>
                                    </p:set>
                                    <p:animEffect filter="image" prLst="opacity: 0.2">
                                      <p:cBhvr rctx="IE">
                                        <p:cTn id="13" dur="indefinite"/>
                                        <p:tgtEl>
                                          <p:spTgt spid="8"/>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2"/>
                                      </p:to>
                                    </p:set>
                                    <p:animEffect filter="image" prLst="opacity: 0.2">
                                      <p:cBhvr rctx="IE">
                                        <p:cTn id="16" dur="indefinite"/>
                                        <p:tgtEl>
                                          <p:spTgt spid="10"/>
                                        </p:tgtEl>
                                      </p:cBhvr>
                                    </p:animEffect>
                                  </p:childTnLst>
                                </p:cTn>
                              </p:par>
                              <p:par>
                                <p:cTn id="17" presetID="9" presetClass="emph" presetSubtype="0" grpId="0" nodeType="withEffect">
                                  <p:stCondLst>
                                    <p:cond delay="0"/>
                                  </p:stCondLst>
                                  <p:childTnLst>
                                    <p:set>
                                      <p:cBhvr rctx="PPT">
                                        <p:cTn id="18" dur="indefinite"/>
                                        <p:tgtEl>
                                          <p:spTgt spid="19"/>
                                        </p:tgtEl>
                                        <p:attrNameLst>
                                          <p:attrName>style.opacity</p:attrName>
                                        </p:attrNameLst>
                                      </p:cBhvr>
                                      <p:to>
                                        <p:strVal val="0.2"/>
                                      </p:to>
                                    </p:set>
                                    <p:animEffect filter="image" prLst="opacity: 0.2">
                                      <p:cBhvr rctx="IE">
                                        <p:cTn id="19" dur="indefinite"/>
                                        <p:tgtEl>
                                          <p:spTgt spid="19"/>
                                        </p:tgtEl>
                                      </p:cBhvr>
                                    </p:animEffect>
                                  </p:childTnLst>
                                </p:cTn>
                              </p:par>
                              <p:par>
                                <p:cTn id="20" presetID="9" presetClass="emph" presetSubtype="0" nodeType="withEffect">
                                  <p:stCondLst>
                                    <p:cond delay="0"/>
                                  </p:stCondLst>
                                  <p:childTnLst>
                                    <p:set>
                                      <p:cBhvr rctx="PPT">
                                        <p:cTn id="21" dur="indefinite"/>
                                        <p:tgtEl>
                                          <p:spTgt spid="20"/>
                                        </p:tgtEl>
                                        <p:attrNameLst>
                                          <p:attrName>style.opacity</p:attrName>
                                        </p:attrNameLst>
                                      </p:cBhvr>
                                      <p:to>
                                        <p:strVal val="0.2"/>
                                      </p:to>
                                    </p:set>
                                    <p:animEffect filter="image" prLst="opacity: 0.2">
                                      <p:cBhvr rctx="IE">
                                        <p:cTn id="22" dur="indefinite"/>
                                        <p:tgtEl>
                                          <p:spTgt spid="20"/>
                                        </p:tgtEl>
                                      </p:cBhvr>
                                    </p:animEffect>
                                  </p:childTnLst>
                                </p:cTn>
                              </p:par>
                              <p:par>
                                <p:cTn id="23" presetID="9" presetClass="emph" presetSubtype="0" grpId="0" nodeType="withEffect">
                                  <p:stCondLst>
                                    <p:cond delay="0"/>
                                  </p:stCondLst>
                                  <p:childTnLst>
                                    <p:set>
                                      <p:cBhvr rctx="PPT">
                                        <p:cTn id="24" dur="indefinite"/>
                                        <p:tgtEl>
                                          <p:spTgt spid="24"/>
                                        </p:tgtEl>
                                        <p:attrNameLst>
                                          <p:attrName>style.opacity</p:attrName>
                                        </p:attrNameLst>
                                      </p:cBhvr>
                                      <p:to>
                                        <p:strVal val="0.2"/>
                                      </p:to>
                                    </p:set>
                                    <p:animEffect filter="image" prLst="opacity: 0.2">
                                      <p:cBhvr rctx="IE">
                                        <p:cTn id="25" dur="indefinite"/>
                                        <p:tgtEl>
                                          <p:spTgt spid="24"/>
                                        </p:tgtEl>
                                      </p:cBhvr>
                                    </p:animEffect>
                                  </p:childTnLst>
                                </p:cTn>
                              </p:par>
                              <p:par>
                                <p:cTn id="26" presetID="9" presetClass="emph" presetSubtype="0" nodeType="withEffect">
                                  <p:stCondLst>
                                    <p:cond delay="0"/>
                                  </p:stCondLst>
                                  <p:childTnLst>
                                    <p:set>
                                      <p:cBhvr rctx="PPT">
                                        <p:cTn id="27" dur="indefinite"/>
                                        <p:tgtEl>
                                          <p:spTgt spid="26"/>
                                        </p:tgtEl>
                                        <p:attrNameLst>
                                          <p:attrName>style.opacity</p:attrName>
                                        </p:attrNameLst>
                                      </p:cBhvr>
                                      <p:to>
                                        <p:strVal val="0.2"/>
                                      </p:to>
                                    </p:set>
                                    <p:animEffect filter="image" prLst="opacity: 0.2">
                                      <p:cBhvr rctx="IE">
                                        <p:cTn id="28" dur="indefinite"/>
                                        <p:tgtEl>
                                          <p:spTgt spid="26"/>
                                        </p:tgtEl>
                                      </p:cBhvr>
                                    </p:animEffect>
                                  </p:childTnLst>
                                </p:cTn>
                              </p:par>
                              <p:par>
                                <p:cTn id="29" presetID="9" presetClass="emph" presetSubtype="0" grpId="0" nodeType="withEffect">
                                  <p:stCondLst>
                                    <p:cond delay="0"/>
                                  </p:stCondLst>
                                  <p:childTnLst>
                                    <p:set>
                                      <p:cBhvr rctx="PPT">
                                        <p:cTn id="30" dur="indefinite"/>
                                        <p:tgtEl>
                                          <p:spTgt spid="30"/>
                                        </p:tgtEl>
                                        <p:attrNameLst>
                                          <p:attrName>style.opacity</p:attrName>
                                        </p:attrNameLst>
                                      </p:cBhvr>
                                      <p:to>
                                        <p:strVal val="0.2"/>
                                      </p:to>
                                    </p:set>
                                    <p:animEffect filter="image" prLst="opacity: 0.2">
                                      <p:cBhvr rctx="IE">
                                        <p:cTn id="31" dur="indefinite"/>
                                        <p:tgtEl>
                                          <p:spTgt spid="30"/>
                                        </p:tgtEl>
                                      </p:cBhvr>
                                    </p:animEffect>
                                  </p:childTnLst>
                                </p:cTn>
                              </p:par>
                              <p:par>
                                <p:cTn id="32" presetID="9" presetClass="emph" presetSubtype="0" nodeType="withEffect">
                                  <p:stCondLst>
                                    <p:cond delay="0"/>
                                  </p:stCondLst>
                                  <p:childTnLst>
                                    <p:set>
                                      <p:cBhvr rctx="PPT">
                                        <p:cTn id="33" dur="indefinite"/>
                                        <p:tgtEl>
                                          <p:spTgt spid="31"/>
                                        </p:tgtEl>
                                        <p:attrNameLst>
                                          <p:attrName>style.opacity</p:attrName>
                                        </p:attrNameLst>
                                      </p:cBhvr>
                                      <p:to>
                                        <p:strVal val="0.2"/>
                                      </p:to>
                                    </p:set>
                                    <p:animEffect filter="image" prLst="opacity: 0.2">
                                      <p:cBhvr rctx="IE">
                                        <p:cTn id="34" dur="indefinite"/>
                                        <p:tgtEl>
                                          <p:spTgt spid="31"/>
                                        </p:tgtEl>
                                      </p:cBhvr>
                                    </p:animEffect>
                                  </p:childTnLst>
                                </p:cTn>
                              </p:par>
                              <p:par>
                                <p:cTn id="35" presetID="9" presetClass="emph" presetSubtype="0" nodeType="withEffect">
                                  <p:stCondLst>
                                    <p:cond delay="0"/>
                                  </p:stCondLst>
                                  <p:childTnLst>
                                    <p:set>
                                      <p:cBhvr rctx="PPT">
                                        <p:cTn id="36" dur="indefinite"/>
                                        <p:tgtEl>
                                          <p:spTgt spid="32"/>
                                        </p:tgtEl>
                                        <p:attrNameLst>
                                          <p:attrName>style.opacity</p:attrName>
                                        </p:attrNameLst>
                                      </p:cBhvr>
                                      <p:to>
                                        <p:strVal val="0.2"/>
                                      </p:to>
                                    </p:set>
                                    <p:animEffect filter="image" prLst="opacity: 0.2">
                                      <p:cBhvr rctx="IE">
                                        <p:cTn id="37" dur="indefinite"/>
                                        <p:tgtEl>
                                          <p:spTgt spid="32"/>
                                        </p:tgtEl>
                                      </p:cBhvr>
                                    </p:animEffect>
                                  </p:childTnLst>
                                </p:cTn>
                              </p:par>
                              <p:par>
                                <p:cTn id="38" presetID="9" presetClass="emph" presetSubtype="0" grpId="0" nodeType="withEffect">
                                  <p:stCondLst>
                                    <p:cond delay="0"/>
                                  </p:stCondLst>
                                  <p:childTnLst>
                                    <p:set>
                                      <p:cBhvr rctx="PPT">
                                        <p:cTn id="39" dur="indefinite"/>
                                        <p:tgtEl>
                                          <p:spTgt spid="33"/>
                                        </p:tgtEl>
                                        <p:attrNameLst>
                                          <p:attrName>style.opacity</p:attrName>
                                        </p:attrNameLst>
                                      </p:cBhvr>
                                      <p:to>
                                        <p:strVal val="0.2"/>
                                      </p:to>
                                    </p:set>
                                    <p:animEffect filter="image" prLst="opacity: 0.2">
                                      <p:cBhvr rctx="IE">
                                        <p:cTn id="40" dur="indefinite"/>
                                        <p:tgtEl>
                                          <p:spTgt spid="33"/>
                                        </p:tgtEl>
                                      </p:cBhvr>
                                    </p:animEffect>
                                  </p:childTnLst>
                                </p:cTn>
                              </p:par>
                              <p:par>
                                <p:cTn id="41" presetID="9" presetClass="emph" presetSubtype="0" grpId="0" nodeType="withEffect">
                                  <p:stCondLst>
                                    <p:cond delay="0"/>
                                  </p:stCondLst>
                                  <p:childTnLst>
                                    <p:set>
                                      <p:cBhvr rctx="PPT">
                                        <p:cTn id="42" dur="indefinite"/>
                                        <p:tgtEl>
                                          <p:spTgt spid="34"/>
                                        </p:tgtEl>
                                        <p:attrNameLst>
                                          <p:attrName>style.opacity</p:attrName>
                                        </p:attrNameLst>
                                      </p:cBhvr>
                                      <p:to>
                                        <p:strVal val="0.2"/>
                                      </p:to>
                                    </p:set>
                                    <p:animEffect filter="image" prLst="opacity: 0.2">
                                      <p:cBhvr rctx="IE">
                                        <p:cTn id="43" dur="indefinite"/>
                                        <p:tgtEl>
                                          <p:spTgt spid="34"/>
                                        </p:tgtEl>
                                      </p:cBhvr>
                                    </p:animEffect>
                                  </p:childTnLst>
                                </p:cTn>
                              </p:par>
                              <p:par>
                                <p:cTn id="44" presetID="9" presetClass="emph" presetSubtype="0" grpId="0" nodeType="withEffect">
                                  <p:stCondLst>
                                    <p:cond delay="0"/>
                                  </p:stCondLst>
                                  <p:childTnLst>
                                    <p:set>
                                      <p:cBhvr rctx="PPT">
                                        <p:cTn id="45" dur="indefinite"/>
                                        <p:tgtEl>
                                          <p:spTgt spid="35"/>
                                        </p:tgtEl>
                                        <p:attrNameLst>
                                          <p:attrName>style.opacity</p:attrName>
                                        </p:attrNameLst>
                                      </p:cBhvr>
                                      <p:to>
                                        <p:strVal val="0.2"/>
                                      </p:to>
                                    </p:set>
                                    <p:animEffect filter="image" prLst="opacity: 0.2">
                                      <p:cBhvr rctx="IE">
                                        <p:cTn id="46" dur="indefinite"/>
                                        <p:tgtEl>
                                          <p:spTgt spid="35"/>
                                        </p:tgtEl>
                                      </p:cBhvr>
                                    </p:animEffect>
                                  </p:childTnLst>
                                </p:cTn>
                              </p:par>
                              <p:par>
                                <p:cTn id="47" presetID="9" presetClass="emph" presetSubtype="0" nodeType="withEffect">
                                  <p:stCondLst>
                                    <p:cond delay="0"/>
                                  </p:stCondLst>
                                  <p:childTnLst>
                                    <p:set>
                                      <p:cBhvr rctx="PPT">
                                        <p:cTn id="48" dur="indefinite"/>
                                        <p:tgtEl>
                                          <p:spTgt spid="36"/>
                                        </p:tgtEl>
                                        <p:attrNameLst>
                                          <p:attrName>style.opacity</p:attrName>
                                        </p:attrNameLst>
                                      </p:cBhvr>
                                      <p:to>
                                        <p:strVal val="0.2"/>
                                      </p:to>
                                    </p:set>
                                    <p:animEffect filter="image" prLst="opacity: 0.2">
                                      <p:cBhvr rctx="IE">
                                        <p:cTn id="49" dur="indefinite"/>
                                        <p:tgtEl>
                                          <p:spTgt spid="36"/>
                                        </p:tgtEl>
                                      </p:cBhvr>
                                    </p:animEffect>
                                  </p:childTnLst>
                                </p:cTn>
                              </p:par>
                              <p:par>
                                <p:cTn id="50" presetID="9" presetClass="emph" presetSubtype="0" nodeType="withEffect">
                                  <p:stCondLst>
                                    <p:cond delay="0"/>
                                  </p:stCondLst>
                                  <p:childTnLst>
                                    <p:set>
                                      <p:cBhvr rctx="PPT">
                                        <p:cTn id="51" dur="indefinite"/>
                                        <p:tgtEl>
                                          <p:spTgt spid="37"/>
                                        </p:tgtEl>
                                        <p:attrNameLst>
                                          <p:attrName>style.opacity</p:attrName>
                                        </p:attrNameLst>
                                      </p:cBhvr>
                                      <p:to>
                                        <p:strVal val="0.2"/>
                                      </p:to>
                                    </p:set>
                                    <p:animEffect filter="image" prLst="opacity: 0.2">
                                      <p:cBhvr rctx="IE">
                                        <p:cTn id="52" dur="indefinite"/>
                                        <p:tgtEl>
                                          <p:spTgt spid="37"/>
                                        </p:tgtEl>
                                      </p:cBhvr>
                                    </p:animEffect>
                                  </p:childTnLst>
                                </p:cTn>
                              </p:par>
                              <p:par>
                                <p:cTn id="53" presetID="9" presetClass="emph" presetSubtype="0" grpId="0" nodeType="withEffect">
                                  <p:stCondLst>
                                    <p:cond delay="0"/>
                                  </p:stCondLst>
                                  <p:childTnLst>
                                    <p:set>
                                      <p:cBhvr rctx="PPT">
                                        <p:cTn id="54" dur="indefinite"/>
                                        <p:tgtEl>
                                          <p:spTgt spid="47"/>
                                        </p:tgtEl>
                                        <p:attrNameLst>
                                          <p:attrName>style.opacity</p:attrName>
                                        </p:attrNameLst>
                                      </p:cBhvr>
                                      <p:to>
                                        <p:strVal val="0.2"/>
                                      </p:to>
                                    </p:set>
                                    <p:animEffect filter="image" prLst="opacity: 0.2">
                                      <p:cBhvr rctx="IE">
                                        <p:cTn id="55" dur="indefinite"/>
                                        <p:tgtEl>
                                          <p:spTgt spid="47"/>
                                        </p:tgtEl>
                                      </p:cBhvr>
                                    </p:animEffect>
                                  </p:childTnLst>
                                </p:cTn>
                              </p:par>
                              <p:par>
                                <p:cTn id="56" presetID="9" presetClass="emph" presetSubtype="0" grpId="0" nodeType="withEffect">
                                  <p:stCondLst>
                                    <p:cond delay="0"/>
                                  </p:stCondLst>
                                  <p:childTnLst>
                                    <p:set>
                                      <p:cBhvr rctx="PPT">
                                        <p:cTn id="57" dur="indefinite"/>
                                        <p:tgtEl>
                                          <p:spTgt spid="48"/>
                                        </p:tgtEl>
                                        <p:attrNameLst>
                                          <p:attrName>style.opacity</p:attrName>
                                        </p:attrNameLst>
                                      </p:cBhvr>
                                      <p:to>
                                        <p:strVal val="0.2"/>
                                      </p:to>
                                    </p:set>
                                    <p:animEffect filter="image" prLst="opacity: 0.2">
                                      <p:cBhvr rctx="IE">
                                        <p:cTn id="58" dur="indefinite"/>
                                        <p:tgtEl>
                                          <p:spTgt spid="48"/>
                                        </p:tgtEl>
                                      </p:cBhvr>
                                    </p:animEffect>
                                  </p:childTnLst>
                                </p:cTn>
                              </p:par>
                              <p:par>
                                <p:cTn id="59" presetID="9" presetClass="emph" presetSubtype="0" nodeType="withEffect">
                                  <p:stCondLst>
                                    <p:cond delay="0"/>
                                  </p:stCondLst>
                                  <p:childTnLst>
                                    <p:set>
                                      <p:cBhvr rctx="PPT">
                                        <p:cTn id="60" dur="indefinite"/>
                                        <p:tgtEl>
                                          <p:spTgt spid="49"/>
                                        </p:tgtEl>
                                        <p:attrNameLst>
                                          <p:attrName>style.opacity</p:attrName>
                                        </p:attrNameLst>
                                      </p:cBhvr>
                                      <p:to>
                                        <p:strVal val="0.2"/>
                                      </p:to>
                                    </p:set>
                                    <p:animEffect filter="image" prLst="opacity: 0.2">
                                      <p:cBhvr rctx="IE">
                                        <p:cTn id="61" dur="indefinite"/>
                                        <p:tgtEl>
                                          <p:spTgt spid="49"/>
                                        </p:tgtEl>
                                      </p:cBhvr>
                                    </p:animEffect>
                                  </p:childTnLst>
                                </p:cTn>
                              </p:par>
                              <p:par>
                                <p:cTn id="62" presetID="9" presetClass="emph" presetSubtype="0" nodeType="withEffect">
                                  <p:stCondLst>
                                    <p:cond delay="0"/>
                                  </p:stCondLst>
                                  <p:childTnLst>
                                    <p:set>
                                      <p:cBhvr rctx="PPT">
                                        <p:cTn id="63" dur="indefinite"/>
                                        <p:tgtEl>
                                          <p:spTgt spid="54"/>
                                        </p:tgtEl>
                                        <p:attrNameLst>
                                          <p:attrName>style.opacity</p:attrName>
                                        </p:attrNameLst>
                                      </p:cBhvr>
                                      <p:to>
                                        <p:strVal val="0.2"/>
                                      </p:to>
                                    </p:set>
                                    <p:animEffect filter="image" prLst="opacity: 0.2">
                                      <p:cBhvr rctx="IE">
                                        <p:cTn id="64" dur="indefinite"/>
                                        <p:tgtEl>
                                          <p:spTgt spid="54"/>
                                        </p:tgtEl>
                                      </p:cBhvr>
                                    </p:animEffect>
                                  </p:childTnLst>
                                </p:cTn>
                              </p:par>
                              <p:par>
                                <p:cTn id="65" presetID="9" presetClass="emph" presetSubtype="0" nodeType="withEffect">
                                  <p:stCondLst>
                                    <p:cond delay="0"/>
                                  </p:stCondLst>
                                  <p:childTnLst>
                                    <p:set>
                                      <p:cBhvr rctx="PPT">
                                        <p:cTn id="66" dur="indefinite"/>
                                        <p:tgtEl>
                                          <p:spTgt spid="55"/>
                                        </p:tgtEl>
                                        <p:attrNameLst>
                                          <p:attrName>style.opacity</p:attrName>
                                        </p:attrNameLst>
                                      </p:cBhvr>
                                      <p:to>
                                        <p:strVal val="0.2"/>
                                      </p:to>
                                    </p:set>
                                    <p:animEffect filter="image" prLst="opacity: 0.2">
                                      <p:cBhvr rctx="IE">
                                        <p:cTn id="67" dur="indefinite"/>
                                        <p:tgtEl>
                                          <p:spTgt spid="55"/>
                                        </p:tgtEl>
                                      </p:cBhvr>
                                    </p:animEffect>
                                  </p:childTnLst>
                                </p:cTn>
                              </p:par>
                              <p:par>
                                <p:cTn id="68" presetID="9" presetClass="emph" presetSubtype="0" nodeType="withEffect">
                                  <p:stCondLst>
                                    <p:cond delay="0"/>
                                  </p:stCondLst>
                                  <p:childTnLst>
                                    <p:set>
                                      <p:cBhvr rctx="PPT">
                                        <p:cTn id="69" dur="indefinite"/>
                                        <p:tgtEl>
                                          <p:spTgt spid="56"/>
                                        </p:tgtEl>
                                        <p:attrNameLst>
                                          <p:attrName>style.opacity</p:attrName>
                                        </p:attrNameLst>
                                      </p:cBhvr>
                                      <p:to>
                                        <p:strVal val="0.2"/>
                                      </p:to>
                                    </p:set>
                                    <p:animEffect filter="image" prLst="opacity: 0.2">
                                      <p:cBhvr rctx="IE">
                                        <p:cTn id="70" dur="indefinite"/>
                                        <p:tgtEl>
                                          <p:spTgt spid="56"/>
                                        </p:tgtEl>
                                      </p:cBhvr>
                                    </p:animEffect>
                                  </p:childTnLst>
                                </p:cTn>
                              </p:par>
                              <p:par>
                                <p:cTn id="71" presetID="9" presetClass="emph" presetSubtype="0" nodeType="withEffect">
                                  <p:stCondLst>
                                    <p:cond delay="0"/>
                                  </p:stCondLst>
                                  <p:childTnLst>
                                    <p:set>
                                      <p:cBhvr rctx="PPT">
                                        <p:cTn id="72" dur="indefinite"/>
                                        <p:tgtEl>
                                          <p:spTgt spid="57"/>
                                        </p:tgtEl>
                                        <p:attrNameLst>
                                          <p:attrName>style.opacity</p:attrName>
                                        </p:attrNameLst>
                                      </p:cBhvr>
                                      <p:to>
                                        <p:strVal val="0.2"/>
                                      </p:to>
                                    </p:set>
                                    <p:animEffect filter="image" prLst="opacity: 0.2">
                                      <p:cBhvr rctx="IE">
                                        <p:cTn id="73" dur="indefinite"/>
                                        <p:tgtEl>
                                          <p:spTgt spid="57"/>
                                        </p:tgtEl>
                                      </p:cBhvr>
                                    </p:animEffect>
                                  </p:childTnLst>
                                </p:cTn>
                              </p:par>
                              <p:par>
                                <p:cTn id="74" presetID="9" presetClass="emph" presetSubtype="0" nodeType="withEffect">
                                  <p:stCondLst>
                                    <p:cond delay="0"/>
                                  </p:stCondLst>
                                  <p:childTnLst>
                                    <p:set>
                                      <p:cBhvr rctx="PPT">
                                        <p:cTn id="75" dur="indefinite"/>
                                        <p:tgtEl>
                                          <p:spTgt spid="58"/>
                                        </p:tgtEl>
                                        <p:attrNameLst>
                                          <p:attrName>style.opacity</p:attrName>
                                        </p:attrNameLst>
                                      </p:cBhvr>
                                      <p:to>
                                        <p:strVal val="0.2"/>
                                      </p:to>
                                    </p:set>
                                    <p:animEffect filter="image" prLst="opacity: 0.2">
                                      <p:cBhvr rctx="IE">
                                        <p:cTn id="76" dur="indefinite"/>
                                        <p:tgtEl>
                                          <p:spTgt spid="58"/>
                                        </p:tgtEl>
                                      </p:cBhvr>
                                    </p:animEffect>
                                  </p:childTnLst>
                                </p:cTn>
                              </p:par>
                              <p:par>
                                <p:cTn id="77" presetID="9" presetClass="emph" presetSubtype="0" nodeType="withEffect">
                                  <p:stCondLst>
                                    <p:cond delay="0"/>
                                  </p:stCondLst>
                                  <p:childTnLst>
                                    <p:set>
                                      <p:cBhvr rctx="PPT">
                                        <p:cTn id="78" dur="indefinite"/>
                                        <p:tgtEl>
                                          <p:spTgt spid="59"/>
                                        </p:tgtEl>
                                        <p:attrNameLst>
                                          <p:attrName>style.opacity</p:attrName>
                                        </p:attrNameLst>
                                      </p:cBhvr>
                                      <p:to>
                                        <p:strVal val="0.2"/>
                                      </p:to>
                                    </p:set>
                                    <p:animEffect filter="image" prLst="opacity: 0.2">
                                      <p:cBhvr rctx="IE">
                                        <p:cTn id="79" dur="indefinite"/>
                                        <p:tgtEl>
                                          <p:spTgt spid="59"/>
                                        </p:tgtEl>
                                      </p:cBhvr>
                                    </p:animEffect>
                                  </p:childTnLst>
                                </p:cTn>
                              </p:par>
                              <p:par>
                                <p:cTn id="80" presetID="9" presetClass="emph" presetSubtype="0" nodeType="withEffect">
                                  <p:stCondLst>
                                    <p:cond delay="0"/>
                                  </p:stCondLst>
                                  <p:childTnLst>
                                    <p:set>
                                      <p:cBhvr rctx="PPT">
                                        <p:cTn id="81" dur="indefinite"/>
                                        <p:tgtEl>
                                          <p:spTgt spid="60"/>
                                        </p:tgtEl>
                                        <p:attrNameLst>
                                          <p:attrName>style.opacity</p:attrName>
                                        </p:attrNameLst>
                                      </p:cBhvr>
                                      <p:to>
                                        <p:strVal val="0.2"/>
                                      </p:to>
                                    </p:set>
                                    <p:animEffect filter="image" prLst="opacity: 0.2">
                                      <p:cBhvr rctx="IE">
                                        <p:cTn id="82" dur="indefinite"/>
                                        <p:tgtEl>
                                          <p:spTgt spid="60"/>
                                        </p:tgtEl>
                                      </p:cBhvr>
                                    </p:animEffect>
                                  </p:childTnLst>
                                </p:cTn>
                              </p:par>
                              <p:par>
                                <p:cTn id="83" presetID="9" presetClass="emph" presetSubtype="0" nodeType="withEffect">
                                  <p:stCondLst>
                                    <p:cond delay="0"/>
                                  </p:stCondLst>
                                  <p:childTnLst>
                                    <p:set>
                                      <p:cBhvr rctx="PPT">
                                        <p:cTn id="84" dur="indefinite"/>
                                        <p:tgtEl>
                                          <p:spTgt spid="61"/>
                                        </p:tgtEl>
                                        <p:attrNameLst>
                                          <p:attrName>style.opacity</p:attrName>
                                        </p:attrNameLst>
                                      </p:cBhvr>
                                      <p:to>
                                        <p:strVal val="0.2"/>
                                      </p:to>
                                    </p:set>
                                    <p:animEffect filter="image" prLst="opacity: 0.2">
                                      <p:cBhvr rctx="IE">
                                        <p:cTn id="85" dur="indefinite"/>
                                        <p:tgtEl>
                                          <p:spTgt spid="61"/>
                                        </p:tgtEl>
                                      </p:cBhvr>
                                    </p:animEffect>
                                  </p:childTnLst>
                                </p:cTn>
                              </p:par>
                              <p:par>
                                <p:cTn id="86" presetID="9" presetClass="emph" presetSubtype="0" grpId="0" nodeType="withEffect">
                                  <p:stCondLst>
                                    <p:cond delay="0"/>
                                  </p:stCondLst>
                                  <p:childTnLst>
                                    <p:set>
                                      <p:cBhvr rctx="PPT">
                                        <p:cTn id="87" dur="indefinite"/>
                                        <p:tgtEl>
                                          <p:spTgt spid="45"/>
                                        </p:tgtEl>
                                        <p:attrNameLst>
                                          <p:attrName>style.opacity</p:attrName>
                                        </p:attrNameLst>
                                      </p:cBhvr>
                                      <p:to>
                                        <p:strVal val="0.2"/>
                                      </p:to>
                                    </p:set>
                                    <p:animEffect filter="image" prLst="opacity: 0.2">
                                      <p:cBhvr rctx="IE">
                                        <p:cTn id="88" dur="indefinite"/>
                                        <p:tgtEl>
                                          <p:spTgt spid="45"/>
                                        </p:tgtEl>
                                      </p:cBhvr>
                                    </p:animEffect>
                                  </p:childTnLst>
                                </p:cTn>
                              </p:par>
                              <p:par>
                                <p:cTn id="89" presetID="9" presetClass="emph" presetSubtype="0" grpId="0" nodeType="withEffect">
                                  <p:stCondLst>
                                    <p:cond delay="0"/>
                                  </p:stCondLst>
                                  <p:childTnLst>
                                    <p:set>
                                      <p:cBhvr rctx="PPT">
                                        <p:cTn id="90" dur="indefinite"/>
                                        <p:tgtEl>
                                          <p:spTgt spid="42"/>
                                        </p:tgtEl>
                                        <p:attrNameLst>
                                          <p:attrName>style.opacity</p:attrName>
                                        </p:attrNameLst>
                                      </p:cBhvr>
                                      <p:to>
                                        <p:strVal val="0.2"/>
                                      </p:to>
                                    </p:set>
                                    <p:animEffect filter="image" prLst="opacity: 0.2">
                                      <p:cBhvr rctx="IE">
                                        <p:cTn id="91" dur="indefinite"/>
                                        <p:tgtEl>
                                          <p:spTgt spid="42"/>
                                        </p:tgtEl>
                                      </p:cBhvr>
                                    </p:animEffect>
                                  </p:childTnLst>
                                </p:cTn>
                              </p:par>
                              <p:par>
                                <p:cTn id="92" presetID="9" presetClass="emph" presetSubtype="0" grpId="0" nodeType="withEffect">
                                  <p:stCondLst>
                                    <p:cond delay="0"/>
                                  </p:stCondLst>
                                  <p:childTnLst>
                                    <p:set>
                                      <p:cBhvr rctx="PPT">
                                        <p:cTn id="93" dur="indefinite"/>
                                        <p:tgtEl>
                                          <p:spTgt spid="43"/>
                                        </p:tgtEl>
                                        <p:attrNameLst>
                                          <p:attrName>style.opacity</p:attrName>
                                        </p:attrNameLst>
                                      </p:cBhvr>
                                      <p:to>
                                        <p:strVal val="0.2"/>
                                      </p:to>
                                    </p:set>
                                    <p:animEffect filter="image" prLst="opacity: 0.2">
                                      <p:cBhvr rctx="IE">
                                        <p:cTn id="94" dur="indefinite"/>
                                        <p:tgtEl>
                                          <p:spTgt spid="43"/>
                                        </p:tgtEl>
                                      </p:cBhvr>
                                    </p:animEffect>
                                  </p:childTnLst>
                                </p:cTn>
                              </p:par>
                              <p:par>
                                <p:cTn id="95" presetID="9" presetClass="emph" presetSubtype="0" grpId="0" nodeType="withEffect">
                                  <p:stCondLst>
                                    <p:cond delay="0"/>
                                  </p:stCondLst>
                                  <p:childTnLst>
                                    <p:set>
                                      <p:cBhvr rctx="PPT">
                                        <p:cTn id="96" dur="indefinite"/>
                                        <p:tgtEl>
                                          <p:spTgt spid="44"/>
                                        </p:tgtEl>
                                        <p:attrNameLst>
                                          <p:attrName>style.opacity</p:attrName>
                                        </p:attrNameLst>
                                      </p:cBhvr>
                                      <p:to>
                                        <p:strVal val="0.2"/>
                                      </p:to>
                                    </p:set>
                                    <p:animEffect filter="image" prLst="opacity: 0.2">
                                      <p:cBhvr rctx="IE">
                                        <p:cTn id="97" dur="indefinite"/>
                                        <p:tgtEl>
                                          <p:spTgt spid="44"/>
                                        </p:tgtEl>
                                      </p:cBhvr>
                                    </p:animEffect>
                                  </p:childTnLst>
                                </p:cTn>
                              </p:par>
                              <p:par>
                                <p:cTn id="98" presetID="9" presetClass="emph" presetSubtype="0" grpId="0" nodeType="withEffect">
                                  <p:stCondLst>
                                    <p:cond delay="0"/>
                                  </p:stCondLst>
                                  <p:childTnLst>
                                    <p:set>
                                      <p:cBhvr rctx="PPT">
                                        <p:cTn id="99" dur="indefinite"/>
                                        <p:tgtEl>
                                          <p:spTgt spid="46"/>
                                        </p:tgtEl>
                                        <p:attrNameLst>
                                          <p:attrName>style.opacity</p:attrName>
                                        </p:attrNameLst>
                                      </p:cBhvr>
                                      <p:to>
                                        <p:strVal val="0.2"/>
                                      </p:to>
                                    </p:set>
                                    <p:animEffect filter="image" prLst="opacity: 0.2">
                                      <p:cBhvr rctx="IE">
                                        <p:cTn id="100" dur="indefinite"/>
                                        <p:tgtEl>
                                          <p:spTgt spid="46"/>
                                        </p:tgtEl>
                                      </p:cBhvr>
                                    </p:animEffect>
                                  </p:childTnLst>
                                </p:cTn>
                              </p:par>
                              <p:par>
                                <p:cTn id="101" presetID="9" presetClass="emph" presetSubtype="0" grpId="0" nodeType="withEffect">
                                  <p:stCondLst>
                                    <p:cond delay="0"/>
                                  </p:stCondLst>
                                  <p:childTnLst>
                                    <p:set>
                                      <p:cBhvr rctx="PPT">
                                        <p:cTn id="102" dur="indefinite"/>
                                        <p:tgtEl>
                                          <p:spTgt spid="25"/>
                                        </p:tgtEl>
                                        <p:attrNameLst>
                                          <p:attrName>style.opacity</p:attrName>
                                        </p:attrNameLst>
                                      </p:cBhvr>
                                      <p:to>
                                        <p:strVal val="0.2"/>
                                      </p:to>
                                    </p:set>
                                    <p:animEffect filter="image" prLst="opacity: 0.2">
                                      <p:cBhvr rctx="IE">
                                        <p:cTn id="103" dur="indefinite"/>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9" grpId="0" animBg="1"/>
      <p:bldP spid="24" grpId="0" animBg="1"/>
      <p:bldP spid="25" grpId="0" animBg="1"/>
      <p:bldP spid="30" grpId="0"/>
      <p:bldP spid="33" grpId="0"/>
      <p:bldP spid="34" grpId="0"/>
      <p:bldP spid="35" grpId="0"/>
      <p:bldP spid="42" grpId="0" animBg="1"/>
      <p:bldP spid="43" grpId="0" animBg="1"/>
      <p:bldP spid="44" grpId="0" animBg="1"/>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945947" y="1653799"/>
            <a:ext cx="3344450" cy="332731"/>
            <a:chOff x="3732755" y="2111669"/>
            <a:chExt cx="4459267" cy="443641"/>
          </a:xfrm>
        </p:grpSpPr>
        <p:cxnSp>
          <p:nvCxnSpPr>
            <p:cNvPr id="7" name="Straight Arrow Connector 6"/>
            <p:cNvCxnSpPr/>
            <p:nvPr/>
          </p:nvCxnSpPr>
          <p:spPr>
            <a:xfrm>
              <a:off x="3732755" y="2555310"/>
              <a:ext cx="4459267" cy="0"/>
            </a:xfrm>
            <a:prstGeom prst="straightConnector1">
              <a:avLst/>
            </a:prstGeom>
            <a:ln w="28575">
              <a:solidFill>
                <a:srgbClr val="63C25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73664" y="2111669"/>
              <a:ext cx="1177448" cy="40010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35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Replikák</a:t>
              </a:r>
              <a:endParaRPr kumimoji="0" lang="en-US" sz="135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endParaRPr>
            </a:p>
          </p:txBody>
        </p:sp>
      </p:grpSp>
      <p:grpSp>
        <p:nvGrpSpPr>
          <p:cNvPr id="12" name="Group 11"/>
          <p:cNvGrpSpPr/>
          <p:nvPr/>
        </p:nvGrpSpPr>
        <p:grpSpPr>
          <a:xfrm>
            <a:off x="1496893" y="1380768"/>
            <a:ext cx="1308137" cy="1507266"/>
            <a:chOff x="1312082" y="1209179"/>
            <a:chExt cx="2232784" cy="2572666"/>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98740" y="1209179"/>
              <a:ext cx="2146126" cy="1875982"/>
            </a:xfrm>
            <a:prstGeom prst="rect">
              <a:avLst/>
            </a:prstGeom>
          </p:spPr>
        </p:pic>
        <p:sp>
          <p:nvSpPr>
            <p:cNvPr id="10" name="TextBox 9"/>
            <p:cNvSpPr txBox="1"/>
            <p:nvPr/>
          </p:nvSpPr>
          <p:spPr>
            <a:xfrm>
              <a:off x="1312082" y="3269652"/>
              <a:ext cx="2232784" cy="51219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35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Éles környezet</a:t>
              </a:r>
              <a:endParaRPr kumimoji="0" lang="en-US" sz="135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endParaRPr>
            </a:p>
          </p:txBody>
        </p:sp>
      </p:grpSp>
      <p:grpSp>
        <p:nvGrpSpPr>
          <p:cNvPr id="13" name="Group 12"/>
          <p:cNvGrpSpPr/>
          <p:nvPr/>
        </p:nvGrpSpPr>
        <p:grpSpPr>
          <a:xfrm>
            <a:off x="6620335" y="1344650"/>
            <a:ext cx="1656184" cy="1589666"/>
            <a:chOff x="8180000" y="1210973"/>
            <a:chExt cx="2739826" cy="2629785"/>
          </a:xfrm>
        </p:grpSpPr>
        <p:pic>
          <p:nvPicPr>
            <p:cNvPr id="5" name="Picture 4"/>
            <p:cNvPicPr>
              <a:picLocks noChangeAspect="1"/>
            </p:cNvPicPr>
            <p:nvPr/>
          </p:nvPicPr>
          <p:blipFill>
            <a:blip r:embed="rId4" cstate="hq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8365126" y="1210973"/>
              <a:ext cx="2144212" cy="1874308"/>
            </a:xfrm>
            <a:prstGeom prst="rect">
              <a:avLst/>
            </a:prstGeom>
          </p:spPr>
        </p:pic>
        <p:sp>
          <p:nvSpPr>
            <p:cNvPr id="11" name="TextBox 10"/>
            <p:cNvSpPr txBox="1"/>
            <p:nvPr/>
          </p:nvSpPr>
          <p:spPr>
            <a:xfrm>
              <a:off x="8180000" y="3344332"/>
              <a:ext cx="2739826" cy="4964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Disaster Recovery</a:t>
              </a:r>
            </a:p>
          </p:txBody>
        </p:sp>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2457" y="1986526"/>
            <a:ext cx="685800" cy="685800"/>
          </a:xfrm>
          <a:prstGeom prst="rect">
            <a:avLst/>
          </a:prstGeom>
        </p:spPr>
      </p:pic>
      <p:grpSp>
        <p:nvGrpSpPr>
          <p:cNvPr id="18" name="Group 17"/>
          <p:cNvGrpSpPr/>
          <p:nvPr/>
        </p:nvGrpSpPr>
        <p:grpSpPr>
          <a:xfrm>
            <a:off x="6668953" y="996871"/>
            <a:ext cx="1667755" cy="1629265"/>
            <a:chOff x="8696762" y="1235767"/>
            <a:chExt cx="2223673" cy="2172353"/>
          </a:xfrm>
        </p:grpSpPr>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6035" y="2493720"/>
              <a:ext cx="914400" cy="914400"/>
            </a:xfrm>
            <a:prstGeom prst="rect">
              <a:avLst/>
            </a:prstGeom>
          </p:spPr>
        </p:pic>
        <p:sp>
          <p:nvSpPr>
            <p:cNvPr id="17" name="TextBox 16"/>
            <p:cNvSpPr txBox="1"/>
            <p:nvPr/>
          </p:nvSpPr>
          <p:spPr>
            <a:xfrm>
              <a:off x="8696762" y="1235767"/>
              <a:ext cx="2122130" cy="40010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35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Tervek indítása</a:t>
              </a:r>
              <a:endParaRPr kumimoji="0" lang="en-US" sz="135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endParaRPr>
            </a:p>
          </p:txBody>
        </p:sp>
      </p:grpSp>
      <p:sp>
        <p:nvSpPr>
          <p:cNvPr id="19" name="Title 18"/>
          <p:cNvSpPr>
            <a:spLocks noGrp="1"/>
          </p:cNvSpPr>
          <p:nvPr>
            <p:ph type="title"/>
          </p:nvPr>
        </p:nvSpPr>
        <p:spPr/>
        <p:txBody>
          <a:bodyPr/>
          <a:lstStyle/>
          <a:p>
            <a:r>
              <a:rPr lang="en-US" dirty="0">
                <a:solidFill>
                  <a:srgbClr val="54B948"/>
                </a:solidFill>
                <a:latin typeface="Arial" panose="020B0604020202020204" pitchFamily="34" charset="0"/>
                <a:cs typeface="Arial" panose="020B0604020202020204" pitchFamily="34" charset="0"/>
              </a:rPr>
              <a:t>Veeam Availability Orchestrator</a:t>
            </a:r>
            <a:endParaRPr lang="ru-RU" dirty="0"/>
          </a:p>
        </p:txBody>
      </p:sp>
      <p:grpSp>
        <p:nvGrpSpPr>
          <p:cNvPr id="61" name="Group 60"/>
          <p:cNvGrpSpPr/>
          <p:nvPr/>
        </p:nvGrpSpPr>
        <p:grpSpPr>
          <a:xfrm>
            <a:off x="1147285" y="3007782"/>
            <a:ext cx="2055965" cy="1796907"/>
            <a:chOff x="1147285" y="3007782"/>
            <a:chExt cx="2055965" cy="1796907"/>
          </a:xfrm>
        </p:grpSpPr>
        <p:sp>
          <p:nvSpPr>
            <p:cNvPr id="45" name="Rectangle 44"/>
            <p:cNvSpPr/>
            <p:nvPr/>
          </p:nvSpPr>
          <p:spPr bwMode="auto">
            <a:xfrm>
              <a:off x="1147285" y="3007782"/>
              <a:ext cx="2055964" cy="72992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000" rIns="45720" bIns="3600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mj-lt"/>
                <a:ea typeface="Segoe UI" pitchFamily="34" charset="0"/>
                <a:cs typeface="Segoe UI" pitchFamily="34" charset="0"/>
              </a:endParaRPr>
            </a:p>
          </p:txBody>
        </p:sp>
        <p:grpSp>
          <p:nvGrpSpPr>
            <p:cNvPr id="41" name="Shape 566"/>
            <p:cNvGrpSpPr/>
            <p:nvPr/>
          </p:nvGrpSpPr>
          <p:grpSpPr>
            <a:xfrm>
              <a:off x="1815035" y="3105708"/>
              <a:ext cx="720464" cy="535673"/>
              <a:chOff x="5247523" y="3007276"/>
              <a:chExt cx="517576" cy="384825"/>
            </a:xfrm>
          </p:grpSpPr>
          <p:sp>
            <p:nvSpPr>
              <p:cNvPr id="42" name="Shape 567"/>
              <p:cNvSpPr/>
              <p:nvPr/>
            </p:nvSpPr>
            <p:spPr>
              <a:xfrm>
                <a:off x="5247523" y="3007276"/>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5875" cap="rnd" cmpd="sng">
                <a:solidFill>
                  <a:srgbClr val="54B948"/>
                </a:solidFill>
                <a:prstDash val="solid"/>
                <a:round/>
                <a:headEnd type="none" w="med" len="med"/>
                <a:tailEnd type="none" w="med" len="med"/>
              </a:ln>
            </p:spPr>
            <p:txBody>
              <a:bodyPr lIns="51427" tIns="51427" rIns="51427" bIns="51427" anchor="ctr" anchorCtr="0">
                <a:no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sz="760" b="0" i="0" u="none" strike="noStrike" kern="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43" name="Shape 568"/>
              <p:cNvSpPr/>
              <p:nvPr/>
            </p:nvSpPr>
            <p:spPr>
              <a:xfrm>
                <a:off x="5566574" y="3193576"/>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5875" cap="rnd" cmpd="sng">
                <a:solidFill>
                  <a:srgbClr val="54B948"/>
                </a:solidFill>
                <a:prstDash val="solid"/>
                <a:round/>
                <a:headEnd type="none" w="med" len="med"/>
                <a:tailEnd type="none" w="med" len="med"/>
              </a:ln>
            </p:spPr>
            <p:txBody>
              <a:bodyPr lIns="51427" tIns="51427" rIns="51427" bIns="51427" anchor="ctr" anchorCtr="0">
                <a:no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sz="760" b="0" i="0" u="none" strike="noStrike" kern="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grpSp>
        <p:sp>
          <p:nvSpPr>
            <p:cNvPr id="2" name="Rectangle 1"/>
            <p:cNvSpPr/>
            <p:nvPr/>
          </p:nvSpPr>
          <p:spPr bwMode="auto">
            <a:xfrm>
              <a:off x="1147286" y="3723878"/>
              <a:ext cx="2055964" cy="360040"/>
            </a:xfrm>
            <a:prstGeom prst="rect">
              <a:avLst/>
            </a:prstGeom>
            <a:solidFill>
              <a:srgbClr val="54B94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000" rIns="45720" bIns="3600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hu-HU" sz="18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FELÉPíTÉS</a:t>
              </a: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44" name="Rectangle 43"/>
            <p:cNvSpPr/>
            <p:nvPr/>
          </p:nvSpPr>
          <p:spPr bwMode="auto">
            <a:xfrm>
              <a:off x="1147285" y="4074763"/>
              <a:ext cx="2055964" cy="72992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000" rIns="45720" bIns="3600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hu-HU"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Több site-os </a:t>
              </a:r>
              <a:r>
                <a:rPr kumimoji="0" lang="en-US"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DR </a:t>
              </a:r>
              <a:r>
                <a:rPr kumimoji="0" lang="hu-HU"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tervek</a:t>
              </a:r>
              <a:r>
                <a:rPr kumimoji="0" lang="en-US"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 </a:t>
              </a:r>
              <a:r>
                <a:rPr kumimoji="0" lang="hu-HU"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szerep delegálás</a:t>
              </a:r>
              <a:r>
                <a:rPr kumimoji="0" lang="en-US"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 </a:t>
              </a:r>
              <a:r>
                <a:rPr kumimoji="0" lang="hu-HU"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dinamikus kezelés</a:t>
              </a:r>
              <a:endParaRPr kumimoji="0" lang="en-US"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endParaRPr>
            </a:p>
          </p:txBody>
        </p:sp>
      </p:grpSp>
      <p:grpSp>
        <p:nvGrpSpPr>
          <p:cNvPr id="60" name="Group 59"/>
          <p:cNvGrpSpPr/>
          <p:nvPr/>
        </p:nvGrpSpPr>
        <p:grpSpPr>
          <a:xfrm>
            <a:off x="3759743" y="2989228"/>
            <a:ext cx="2055965" cy="1796907"/>
            <a:chOff x="3759743" y="2989228"/>
            <a:chExt cx="2055965" cy="1796907"/>
          </a:xfrm>
        </p:grpSpPr>
        <p:sp>
          <p:nvSpPr>
            <p:cNvPr id="46" name="Rectangle 45"/>
            <p:cNvSpPr/>
            <p:nvPr/>
          </p:nvSpPr>
          <p:spPr bwMode="auto">
            <a:xfrm>
              <a:off x="3759743" y="2989228"/>
              <a:ext cx="2055964" cy="72992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000" rIns="45720" bIns="3600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mj-lt"/>
                <a:ea typeface="Segoe UI" pitchFamily="34" charset="0"/>
                <a:cs typeface="Segoe UI" pitchFamily="34" charset="0"/>
              </a:endParaRPr>
            </a:p>
          </p:txBody>
        </p:sp>
        <p:sp>
          <p:nvSpPr>
            <p:cNvPr id="47" name="Rectangle 46"/>
            <p:cNvSpPr/>
            <p:nvPr/>
          </p:nvSpPr>
          <p:spPr bwMode="auto">
            <a:xfrm>
              <a:off x="3759744" y="3705324"/>
              <a:ext cx="2055964" cy="360040"/>
            </a:xfrm>
            <a:prstGeom prst="rect">
              <a:avLst/>
            </a:prstGeom>
            <a:solidFill>
              <a:srgbClr val="54B94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000" rIns="45720" bIns="3600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hu-HU" sz="18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rPr>
                <a:t>TESZTELÉS</a:t>
              </a: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48" name="Rectangle 47"/>
            <p:cNvSpPr/>
            <p:nvPr/>
          </p:nvSpPr>
          <p:spPr bwMode="auto">
            <a:xfrm>
              <a:off x="3759743" y="4056209"/>
              <a:ext cx="2055964" cy="72992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000" rIns="45720" bIns="3600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hu-HU"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Automatikus terv teszt</a:t>
              </a:r>
              <a:r>
                <a:rPr kumimoji="0" lang="en-US"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 </a:t>
              </a:r>
              <a:r>
                <a:rPr kumimoji="0" lang="hu-HU"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alkalmazás tesztelés</a:t>
              </a:r>
              <a:r>
                <a:rPr kumimoji="0" lang="en-US"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 </a:t>
              </a:r>
              <a:r>
                <a:rPr kumimoji="0" lang="hu-HU"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részletes riporting</a:t>
              </a:r>
              <a:endParaRPr kumimoji="0" lang="en-US"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endParaRPr>
            </a:p>
          </p:txBody>
        </p:sp>
        <p:grpSp>
          <p:nvGrpSpPr>
            <p:cNvPr id="33" name="Group 32"/>
            <p:cNvGrpSpPr/>
            <p:nvPr/>
          </p:nvGrpSpPr>
          <p:grpSpPr>
            <a:xfrm>
              <a:off x="4507197" y="3060869"/>
              <a:ext cx="561055" cy="572815"/>
              <a:chOff x="1371600" y="1253962"/>
              <a:chExt cx="657773" cy="671561"/>
            </a:xfrm>
          </p:grpSpPr>
          <p:sp>
            <p:nvSpPr>
              <p:cNvPr id="34" name="Shape 593"/>
              <p:cNvSpPr/>
              <p:nvPr/>
            </p:nvSpPr>
            <p:spPr>
              <a:xfrm>
                <a:off x="1371600" y="1253962"/>
                <a:ext cx="507580" cy="507621"/>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5875" cap="rnd" cmpd="sng">
                <a:solidFill>
                  <a:srgbClr val="54B948"/>
                </a:solidFill>
                <a:prstDash val="solid"/>
                <a:round/>
                <a:headEnd type="none" w="med" len="med"/>
                <a:tailEnd type="none" w="med" len="med"/>
              </a:ln>
            </p:spPr>
            <p:txBody>
              <a:bodyPr lIns="51427" tIns="51427" rIns="51427" bIns="51427" anchor="ctr" anchorCtr="0">
                <a:no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sz="760" b="0" i="0" u="none" strike="noStrike" kern="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35" name="Shape 594"/>
              <p:cNvSpPr/>
              <p:nvPr/>
            </p:nvSpPr>
            <p:spPr>
              <a:xfrm>
                <a:off x="1430492" y="1312855"/>
                <a:ext cx="389795" cy="389795"/>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5875" cap="rnd" cmpd="sng">
                <a:solidFill>
                  <a:srgbClr val="54B948"/>
                </a:solidFill>
                <a:prstDash val="solid"/>
                <a:round/>
                <a:headEnd type="none" w="med" len="med"/>
                <a:tailEnd type="none" w="med" len="med"/>
              </a:ln>
            </p:spPr>
            <p:txBody>
              <a:bodyPr lIns="51427" tIns="51427" rIns="51427" bIns="51427" anchor="ctr" anchorCtr="0">
                <a:no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sz="760" b="0" i="0" u="none" strike="noStrike" kern="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36" name="Shape 595"/>
              <p:cNvSpPr/>
              <p:nvPr/>
            </p:nvSpPr>
            <p:spPr>
              <a:xfrm>
                <a:off x="1488418" y="1371788"/>
                <a:ext cx="136489" cy="136489"/>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5875" cap="rnd" cmpd="sng">
                <a:solidFill>
                  <a:srgbClr val="54B948"/>
                </a:solidFill>
                <a:prstDash val="solid"/>
                <a:round/>
                <a:headEnd type="none" w="med" len="med"/>
                <a:tailEnd type="none" w="med" len="med"/>
              </a:ln>
            </p:spPr>
            <p:txBody>
              <a:bodyPr lIns="51427" tIns="51427" rIns="51427" bIns="51427" anchor="ctr" anchorCtr="0">
                <a:no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sz="760" b="0" i="0" u="none" strike="noStrike" kern="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37" name="Shape 596"/>
              <p:cNvSpPr/>
              <p:nvPr/>
            </p:nvSpPr>
            <p:spPr>
              <a:xfrm>
                <a:off x="1780985" y="1678061"/>
                <a:ext cx="248388" cy="247462"/>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5875" cap="rnd" cmpd="sng">
                <a:solidFill>
                  <a:srgbClr val="54B948"/>
                </a:solidFill>
                <a:prstDash val="solid"/>
                <a:round/>
                <a:headEnd type="none" w="med" len="med"/>
                <a:tailEnd type="none" w="med" len="med"/>
              </a:ln>
            </p:spPr>
            <p:txBody>
              <a:bodyPr lIns="51427" tIns="51427" rIns="51427" bIns="51427" anchor="ctr" anchorCtr="0">
                <a:no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sz="760" b="0" i="0" u="none" strike="noStrike" kern="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grpSp>
      </p:grpSp>
      <p:grpSp>
        <p:nvGrpSpPr>
          <p:cNvPr id="59" name="Group 58"/>
          <p:cNvGrpSpPr/>
          <p:nvPr/>
        </p:nvGrpSpPr>
        <p:grpSpPr>
          <a:xfrm>
            <a:off x="6372199" y="2989228"/>
            <a:ext cx="2055965" cy="1796907"/>
            <a:chOff x="6372199" y="2989228"/>
            <a:chExt cx="2055965" cy="1796907"/>
          </a:xfrm>
        </p:grpSpPr>
        <p:sp>
          <p:nvSpPr>
            <p:cNvPr id="49" name="Rectangle 48"/>
            <p:cNvSpPr/>
            <p:nvPr/>
          </p:nvSpPr>
          <p:spPr bwMode="auto">
            <a:xfrm>
              <a:off x="6372199" y="2989228"/>
              <a:ext cx="2055964" cy="72992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000" rIns="45720" bIns="3600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chemeClr val="tx1">
                    <a:lumMod val="75000"/>
                    <a:lumOff val="25000"/>
                  </a:schemeClr>
                </a:solidFill>
                <a:effectLst/>
                <a:uLnTx/>
                <a:uFillTx/>
                <a:latin typeface="+mj-lt"/>
                <a:ea typeface="Segoe UI" pitchFamily="34" charset="0"/>
                <a:cs typeface="Segoe UI" pitchFamily="34" charset="0"/>
              </a:endParaRPr>
            </a:p>
          </p:txBody>
        </p:sp>
        <p:sp>
          <p:nvSpPr>
            <p:cNvPr id="50" name="Rectangle 49"/>
            <p:cNvSpPr/>
            <p:nvPr/>
          </p:nvSpPr>
          <p:spPr bwMode="auto">
            <a:xfrm>
              <a:off x="6372200" y="3705324"/>
              <a:ext cx="2055964" cy="360040"/>
            </a:xfrm>
            <a:prstGeom prst="rect">
              <a:avLst/>
            </a:prstGeom>
            <a:solidFill>
              <a:srgbClr val="54B94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000" rIns="45720" bIns="3600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r>
                <a:rPr lang="hu-HU" kern="0" dirty="0">
                  <a:gradFill>
                    <a:gsLst>
                      <a:gs pos="0">
                        <a:srgbClr val="FFFFFF"/>
                      </a:gs>
                      <a:gs pos="100000">
                        <a:srgbClr val="FFFFFF"/>
                      </a:gs>
                    </a:gsLst>
                    <a:lin ang="5400000" scaled="0"/>
                  </a:gradFill>
                  <a:latin typeface="+mj-lt"/>
                  <a:ea typeface="Segoe UI" pitchFamily="34" charset="0"/>
                  <a:cs typeface="Segoe UI" pitchFamily="34" charset="0"/>
                </a:rPr>
                <a:t>DOKUMENTÁLÁS</a:t>
              </a: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51" name="Rectangle 50"/>
            <p:cNvSpPr/>
            <p:nvPr/>
          </p:nvSpPr>
          <p:spPr bwMode="auto">
            <a:xfrm>
              <a:off x="6372199" y="4056209"/>
              <a:ext cx="2055964" cy="72992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000" rIns="45720" bIns="3600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hu-HU"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Template alapú</a:t>
              </a:r>
              <a:r>
                <a:rPr kumimoji="0" lang="en-US"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 DR </a:t>
              </a:r>
              <a:r>
                <a:rPr kumimoji="0" lang="hu-HU"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Dokumentálás</a:t>
              </a:r>
              <a:r>
                <a:rPr kumimoji="0" lang="en-US"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 </a:t>
              </a:r>
              <a:r>
                <a:rPr kumimoji="0" lang="hu-HU"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rPr>
                <a:t>automatikusan frissül</a:t>
              </a:r>
              <a:endParaRPr kumimoji="0" lang="en-US" sz="1400" b="0" i="0" u="none" strike="noStrike" kern="0" cap="none" spc="0" normalizeH="0" baseline="0" noProof="0" dirty="0">
                <a:ln>
                  <a:noFill/>
                </a:ln>
                <a:solidFill>
                  <a:schemeClr val="tx1">
                    <a:lumMod val="65000"/>
                    <a:lumOff val="35000"/>
                  </a:schemeClr>
                </a:solidFill>
                <a:effectLst/>
                <a:uLnTx/>
                <a:uFillTx/>
                <a:latin typeface="+mj-lt"/>
                <a:ea typeface="Segoe UI" pitchFamily="34" charset="0"/>
                <a:cs typeface="Segoe UI" pitchFamily="34" charset="0"/>
              </a:endParaRPr>
            </a:p>
          </p:txBody>
        </p:sp>
        <p:grpSp>
          <p:nvGrpSpPr>
            <p:cNvPr id="22" name="Shape 440"/>
            <p:cNvGrpSpPr/>
            <p:nvPr/>
          </p:nvGrpSpPr>
          <p:grpSpPr>
            <a:xfrm>
              <a:off x="7229517" y="3080327"/>
              <a:ext cx="437819" cy="533899"/>
              <a:chOff x="596350" y="929175"/>
              <a:chExt cx="407950" cy="497475"/>
            </a:xfrm>
          </p:grpSpPr>
          <p:sp>
            <p:nvSpPr>
              <p:cNvPr id="23" name="Shape 441"/>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5875" cap="rnd" cmpd="sng">
                <a:solidFill>
                  <a:srgbClr val="54B948"/>
                </a:solidFill>
                <a:prstDash val="solid"/>
                <a:round/>
                <a:headEnd type="none" w="med" len="med"/>
                <a:tailEnd type="none" w="med" len="med"/>
              </a:ln>
            </p:spPr>
            <p:txBody>
              <a:bodyPr lIns="51427" tIns="51427" rIns="51427" bIns="51427" anchor="ctr" anchorCtr="0">
                <a:no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sz="760" b="0" i="0" u="none" strike="noStrike" kern="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24" name="Shape 442"/>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5875" cap="rnd" cmpd="sng">
                <a:solidFill>
                  <a:srgbClr val="54B948"/>
                </a:solidFill>
                <a:prstDash val="solid"/>
                <a:round/>
                <a:headEnd type="none" w="med" len="med"/>
                <a:tailEnd type="none" w="med" len="med"/>
              </a:ln>
            </p:spPr>
            <p:txBody>
              <a:bodyPr lIns="51427" tIns="51427" rIns="51427" bIns="51427" anchor="ctr" anchorCtr="0">
                <a:no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sz="760" b="0" i="0" u="none" strike="noStrike" kern="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25" name="Shape 443"/>
              <p:cNvSpPr/>
              <p:nvPr/>
            </p:nvSpPr>
            <p:spPr>
              <a:xfrm>
                <a:off x="688900" y="1256150"/>
                <a:ext cx="133975" cy="25"/>
              </a:xfrm>
              <a:custGeom>
                <a:avLst/>
                <a:gdLst/>
                <a:ahLst/>
                <a:cxnLst/>
                <a:rect l="0" t="0" r="0" b="0"/>
                <a:pathLst>
                  <a:path w="5359" h="1" fill="none" extrusionOk="0">
                    <a:moveTo>
                      <a:pt x="5358" y="0"/>
                    </a:moveTo>
                    <a:lnTo>
                      <a:pt x="0" y="0"/>
                    </a:lnTo>
                  </a:path>
                </a:pathLst>
              </a:custGeom>
              <a:noFill/>
              <a:ln w="15875" cap="rnd" cmpd="sng">
                <a:solidFill>
                  <a:srgbClr val="54B948"/>
                </a:solidFill>
                <a:prstDash val="solid"/>
                <a:round/>
                <a:headEnd type="none" w="med" len="med"/>
                <a:tailEnd type="none" w="med" len="med"/>
              </a:ln>
            </p:spPr>
            <p:txBody>
              <a:bodyPr lIns="51427" tIns="51427" rIns="51427" bIns="51427" anchor="ctr" anchorCtr="0">
                <a:no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sz="760" b="0" i="0" u="none" strike="noStrike" kern="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26" name="Shape 444"/>
              <p:cNvSpPr/>
              <p:nvPr/>
            </p:nvSpPr>
            <p:spPr>
              <a:xfrm>
                <a:off x="688900" y="1201350"/>
                <a:ext cx="255750" cy="25"/>
              </a:xfrm>
              <a:custGeom>
                <a:avLst/>
                <a:gdLst/>
                <a:ahLst/>
                <a:cxnLst/>
                <a:rect l="0" t="0" r="0" b="0"/>
                <a:pathLst>
                  <a:path w="10230" h="1" fill="none" extrusionOk="0">
                    <a:moveTo>
                      <a:pt x="10229" y="1"/>
                    </a:moveTo>
                    <a:lnTo>
                      <a:pt x="0" y="1"/>
                    </a:lnTo>
                  </a:path>
                </a:pathLst>
              </a:custGeom>
              <a:noFill/>
              <a:ln w="15875" cap="rnd" cmpd="sng">
                <a:solidFill>
                  <a:srgbClr val="54B948"/>
                </a:solidFill>
                <a:prstDash val="solid"/>
                <a:round/>
                <a:headEnd type="none" w="med" len="med"/>
                <a:tailEnd type="none" w="med" len="med"/>
              </a:ln>
            </p:spPr>
            <p:txBody>
              <a:bodyPr lIns="51427" tIns="51427" rIns="51427" bIns="51427" anchor="ctr" anchorCtr="0">
                <a:no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sz="760" b="0" i="0" u="none" strike="noStrike" kern="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27" name="Shape 445"/>
              <p:cNvSpPr/>
              <p:nvPr/>
            </p:nvSpPr>
            <p:spPr>
              <a:xfrm>
                <a:off x="688900" y="1145950"/>
                <a:ext cx="255750" cy="25"/>
              </a:xfrm>
              <a:custGeom>
                <a:avLst/>
                <a:gdLst/>
                <a:ahLst/>
                <a:cxnLst/>
                <a:rect l="0" t="0" r="0" b="0"/>
                <a:pathLst>
                  <a:path w="10230" h="1" fill="none" extrusionOk="0">
                    <a:moveTo>
                      <a:pt x="10229" y="0"/>
                    </a:moveTo>
                    <a:lnTo>
                      <a:pt x="0" y="0"/>
                    </a:lnTo>
                  </a:path>
                </a:pathLst>
              </a:custGeom>
              <a:noFill/>
              <a:ln w="15875" cap="rnd" cmpd="sng">
                <a:solidFill>
                  <a:srgbClr val="54B948"/>
                </a:solidFill>
                <a:prstDash val="solid"/>
                <a:round/>
                <a:headEnd type="none" w="med" len="med"/>
                <a:tailEnd type="none" w="med" len="med"/>
              </a:ln>
            </p:spPr>
            <p:txBody>
              <a:bodyPr lIns="51427" tIns="51427" rIns="51427" bIns="51427" anchor="ctr" anchorCtr="0">
                <a:no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sz="760" b="0" i="0" u="none" strike="noStrike" kern="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28" name="Shape 446"/>
              <p:cNvSpPr/>
              <p:nvPr/>
            </p:nvSpPr>
            <p:spPr>
              <a:xfrm>
                <a:off x="688900" y="1090525"/>
                <a:ext cx="255750" cy="25"/>
              </a:xfrm>
              <a:custGeom>
                <a:avLst/>
                <a:gdLst/>
                <a:ahLst/>
                <a:cxnLst/>
                <a:rect l="0" t="0" r="0" b="0"/>
                <a:pathLst>
                  <a:path w="10230" h="1" fill="none" extrusionOk="0">
                    <a:moveTo>
                      <a:pt x="10229" y="1"/>
                    </a:moveTo>
                    <a:lnTo>
                      <a:pt x="0" y="1"/>
                    </a:lnTo>
                  </a:path>
                </a:pathLst>
              </a:custGeom>
              <a:noFill/>
              <a:ln w="15875" cap="rnd" cmpd="sng">
                <a:solidFill>
                  <a:srgbClr val="54B948"/>
                </a:solidFill>
                <a:prstDash val="solid"/>
                <a:round/>
                <a:headEnd type="none" w="med" len="med"/>
                <a:tailEnd type="none" w="med" len="med"/>
              </a:ln>
            </p:spPr>
            <p:txBody>
              <a:bodyPr lIns="51427" tIns="51427" rIns="51427" bIns="51427" anchor="ctr" anchorCtr="0">
                <a:no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sz="760" b="0" i="0" u="none" strike="noStrike" kern="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29" name="Shape 447"/>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5875" cap="rnd" cmpd="sng">
                <a:solidFill>
                  <a:srgbClr val="54B948"/>
                </a:solidFill>
                <a:prstDash val="solid"/>
                <a:round/>
                <a:headEnd type="none" w="med" len="med"/>
                <a:tailEnd type="none" w="med" len="med"/>
              </a:ln>
            </p:spPr>
            <p:txBody>
              <a:bodyPr lIns="51427" tIns="51427" rIns="51427" bIns="51427" anchor="ctr" anchorCtr="0">
                <a:no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sz="760" b="0" i="0" u="none" strike="noStrike" kern="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534989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p:txBody>
          <a:bodyPr/>
          <a:lstStyle/>
          <a:p>
            <a:r>
              <a:rPr lang="en-US" sz="2800" dirty="0" err="1"/>
              <a:t>Veeam</a:t>
            </a:r>
            <a:r>
              <a:rPr lang="en-US" sz="2800" dirty="0"/>
              <a:t> Availability Platform for the Hybrid Cloud</a:t>
            </a:r>
            <a:endParaRPr lang="ru-RU" sz="2800" dirty="0"/>
          </a:p>
        </p:txBody>
      </p:sp>
      <p:sp>
        <p:nvSpPr>
          <p:cNvPr id="5" name="Oval 4"/>
          <p:cNvSpPr/>
          <p:nvPr/>
        </p:nvSpPr>
        <p:spPr>
          <a:xfrm>
            <a:off x="971600" y="1321688"/>
            <a:ext cx="7080863" cy="31921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en-US" sz="1823" b="0" i="0" u="none" strike="noStrike" kern="0" cap="none" spc="0" normalizeH="0" baseline="0" noProof="0">
              <a:ln>
                <a:noFill/>
              </a:ln>
              <a:solidFill>
                <a:sysClr val="windowText" lastClr="000000"/>
              </a:solidFill>
              <a:effectLst/>
              <a:uLnTx/>
              <a:uFillTx/>
            </a:endParaRPr>
          </a:p>
        </p:txBody>
      </p:sp>
      <p:sp>
        <p:nvSpPr>
          <p:cNvPr id="7" name="Rounded Rectangle 80"/>
          <p:cNvSpPr/>
          <p:nvPr/>
        </p:nvSpPr>
        <p:spPr>
          <a:xfrm>
            <a:off x="2491069" y="3685052"/>
            <a:ext cx="4184264" cy="1016791"/>
          </a:xfrm>
          <a:prstGeom prst="roundRect">
            <a:avLst>
              <a:gd name="adj" fmla="val 11334"/>
            </a:avLst>
          </a:prstGeom>
          <a:solidFill>
            <a:schemeClr val="bg1"/>
          </a:solidFill>
          <a:ln w="31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srgbClr val="5B9BD5"/>
              </a:solidFill>
              <a:effectLst/>
              <a:uLnTx/>
              <a:uFillTx/>
            </a:endParaRPr>
          </a:p>
        </p:txBody>
      </p:sp>
      <p:sp>
        <p:nvSpPr>
          <p:cNvPr id="8" name="Rounded Rectangle 125"/>
          <p:cNvSpPr/>
          <p:nvPr/>
        </p:nvSpPr>
        <p:spPr>
          <a:xfrm>
            <a:off x="2596405" y="4140969"/>
            <a:ext cx="3931758" cy="46092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srgbClr val="5B9BD5"/>
              </a:solidFill>
              <a:effectLst/>
              <a:uLnTx/>
              <a:uFillTx/>
            </a:endParaRPr>
          </a:p>
        </p:txBody>
      </p:sp>
      <p:grpSp>
        <p:nvGrpSpPr>
          <p:cNvPr id="10" name="Group 9"/>
          <p:cNvGrpSpPr/>
          <p:nvPr/>
        </p:nvGrpSpPr>
        <p:grpSpPr>
          <a:xfrm>
            <a:off x="2866571" y="4214145"/>
            <a:ext cx="3391427" cy="314577"/>
            <a:chOff x="2943240" y="4117285"/>
            <a:chExt cx="3391427" cy="314577"/>
          </a:xfrm>
        </p:grpSpPr>
        <p:pic>
          <p:nvPicPr>
            <p:cNvPr id="11" name="Picture 126"/>
            <p:cNvPicPr>
              <a:picLocks noChangeAspect="1"/>
            </p:cNvPicPr>
            <p:nvPr/>
          </p:nvPicPr>
          <p:blipFill>
            <a:blip r:embed="rId3"/>
            <a:stretch>
              <a:fillRect/>
            </a:stretch>
          </p:blipFill>
          <p:spPr>
            <a:xfrm>
              <a:off x="5859325" y="4259373"/>
              <a:ext cx="170496" cy="169435"/>
            </a:xfrm>
            <a:prstGeom prst="rect">
              <a:avLst/>
            </a:prstGeom>
          </p:spPr>
        </p:pic>
        <p:pic>
          <p:nvPicPr>
            <p:cNvPr id="12" name="Picture 127"/>
            <p:cNvPicPr>
              <a:picLocks noChangeAspect="1"/>
            </p:cNvPicPr>
            <p:nvPr/>
          </p:nvPicPr>
          <p:blipFill>
            <a:blip r:embed="rId4"/>
            <a:stretch>
              <a:fillRect/>
            </a:stretch>
          </p:blipFill>
          <p:spPr>
            <a:xfrm>
              <a:off x="3080428" y="4256318"/>
              <a:ext cx="174008" cy="175544"/>
            </a:xfrm>
            <a:prstGeom prst="rect">
              <a:avLst/>
            </a:prstGeom>
          </p:spPr>
        </p:pic>
        <p:pic>
          <p:nvPicPr>
            <p:cNvPr id="13" name="Picture 128"/>
            <p:cNvPicPr>
              <a:picLocks noChangeAspect="1"/>
            </p:cNvPicPr>
            <p:nvPr/>
          </p:nvPicPr>
          <p:blipFill>
            <a:blip r:embed="rId5"/>
            <a:stretch>
              <a:fillRect/>
            </a:stretch>
          </p:blipFill>
          <p:spPr>
            <a:xfrm>
              <a:off x="3945916" y="4269664"/>
              <a:ext cx="144271" cy="148852"/>
            </a:xfrm>
            <a:prstGeom prst="rect">
              <a:avLst/>
            </a:prstGeom>
          </p:spPr>
        </p:pic>
        <p:pic>
          <p:nvPicPr>
            <p:cNvPr id="14" name="Picture 129"/>
            <p:cNvPicPr>
              <a:picLocks noChangeAspect="1"/>
            </p:cNvPicPr>
            <p:nvPr/>
          </p:nvPicPr>
          <p:blipFill>
            <a:blip r:embed="rId6"/>
            <a:stretch>
              <a:fillRect/>
            </a:stretch>
          </p:blipFill>
          <p:spPr>
            <a:xfrm>
              <a:off x="4824505" y="4267517"/>
              <a:ext cx="132288" cy="153146"/>
            </a:xfrm>
            <a:prstGeom prst="rect">
              <a:avLst/>
            </a:prstGeom>
          </p:spPr>
        </p:pic>
        <p:sp>
          <p:nvSpPr>
            <p:cNvPr id="15" name="TextBox 14"/>
            <p:cNvSpPr txBox="1"/>
            <p:nvPr/>
          </p:nvSpPr>
          <p:spPr>
            <a:xfrm>
              <a:off x="3777339" y="4117285"/>
              <a:ext cx="476166"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Storage</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6" name="TextBox 15"/>
            <p:cNvSpPr txBox="1"/>
            <p:nvPr/>
          </p:nvSpPr>
          <p:spPr>
            <a:xfrm>
              <a:off x="5554480" y="4117285"/>
              <a:ext cx="780187"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Hyperconverged</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7" name="TextBox 16"/>
            <p:cNvSpPr txBox="1"/>
            <p:nvPr/>
          </p:nvSpPr>
          <p:spPr>
            <a:xfrm>
              <a:off x="2943240" y="4117285"/>
              <a:ext cx="455628"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Compute</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8" name="TextBox 17"/>
            <p:cNvSpPr txBox="1"/>
            <p:nvPr/>
          </p:nvSpPr>
          <p:spPr>
            <a:xfrm>
              <a:off x="4631976" y="4117285"/>
              <a:ext cx="544034"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Networking</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grpSp>
      <p:sp>
        <p:nvSpPr>
          <p:cNvPr id="19" name="Freeform 138"/>
          <p:cNvSpPr/>
          <p:nvPr/>
        </p:nvSpPr>
        <p:spPr>
          <a:xfrm>
            <a:off x="3753139" y="699542"/>
            <a:ext cx="1512959" cy="936592"/>
          </a:xfrm>
          <a:custGeom>
            <a:avLst/>
            <a:gdLst>
              <a:gd name="connsiteX0" fmla="*/ 1074026 w 2035661"/>
              <a:gd name="connsiteY0" fmla="*/ 0 h 1260170"/>
              <a:gd name="connsiteX1" fmla="*/ 1691310 w 2035661"/>
              <a:gd name="connsiteY1" fmla="*/ 503101 h 1260170"/>
              <a:gd name="connsiteX2" fmla="*/ 1692248 w 2035661"/>
              <a:gd name="connsiteY2" fmla="*/ 512409 h 1260170"/>
              <a:gd name="connsiteX3" fmla="*/ 1736346 w 2035661"/>
              <a:gd name="connsiteY3" fmla="*/ 516854 h 1260170"/>
              <a:gd name="connsiteX4" fmla="*/ 2035661 w 2035661"/>
              <a:gd name="connsiteY4" fmla="*/ 884101 h 1260170"/>
              <a:gd name="connsiteX5" fmla="*/ 1736346 w 2035661"/>
              <a:gd name="connsiteY5" fmla="*/ 1251348 h 1260170"/>
              <a:gd name="connsiteX6" fmla="*/ 1704110 w 2035661"/>
              <a:gd name="connsiteY6" fmla="*/ 1254598 h 1260170"/>
              <a:gd name="connsiteX7" fmla="*/ 1704110 w 2035661"/>
              <a:gd name="connsiteY7" fmla="*/ 1258963 h 1260170"/>
              <a:gd name="connsiteX8" fmla="*/ 1660808 w 2035661"/>
              <a:gd name="connsiteY8" fmla="*/ 1258963 h 1260170"/>
              <a:gd name="connsiteX9" fmla="*/ 1660798 w 2035661"/>
              <a:gd name="connsiteY9" fmla="*/ 1258964 h 1260170"/>
              <a:gd name="connsiteX10" fmla="*/ 1660788 w 2035661"/>
              <a:gd name="connsiteY10" fmla="*/ 1258963 h 1260170"/>
              <a:gd name="connsiteX11" fmla="*/ 1085999 w 2035661"/>
              <a:gd name="connsiteY11" fmla="*/ 1258963 h 1260170"/>
              <a:gd name="connsiteX12" fmla="*/ 1074026 w 2035661"/>
              <a:gd name="connsiteY12" fmla="*/ 1260170 h 1260170"/>
              <a:gd name="connsiteX13" fmla="*/ 1062053 w 2035661"/>
              <a:gd name="connsiteY13" fmla="*/ 1258963 h 1260170"/>
              <a:gd name="connsiteX14" fmla="*/ 448898 w 2035661"/>
              <a:gd name="connsiteY14" fmla="*/ 1258963 h 1260170"/>
              <a:gd name="connsiteX15" fmla="*/ 448888 w 2035661"/>
              <a:gd name="connsiteY15" fmla="*/ 1258964 h 1260170"/>
              <a:gd name="connsiteX16" fmla="*/ 448878 w 2035661"/>
              <a:gd name="connsiteY16" fmla="*/ 1258963 h 1260170"/>
              <a:gd name="connsiteX17" fmla="*/ 382386 w 2035661"/>
              <a:gd name="connsiteY17" fmla="*/ 1258963 h 1260170"/>
              <a:gd name="connsiteX18" fmla="*/ 382386 w 2035661"/>
              <a:gd name="connsiteY18" fmla="*/ 1252260 h 1260170"/>
              <a:gd name="connsiteX19" fmla="*/ 358421 w 2035661"/>
              <a:gd name="connsiteY19" fmla="*/ 1249844 h 1260170"/>
              <a:gd name="connsiteX20" fmla="*/ 0 w 2035661"/>
              <a:gd name="connsiteY20" fmla="*/ 810076 h 1260170"/>
              <a:gd name="connsiteX21" fmla="*/ 448888 w 2035661"/>
              <a:gd name="connsiteY21" fmla="*/ 361188 h 1260170"/>
              <a:gd name="connsiteX22" fmla="*/ 503310 w 2035661"/>
              <a:gd name="connsiteY22" fmla="*/ 366674 h 1260170"/>
              <a:gd name="connsiteX23" fmla="*/ 551550 w 2035661"/>
              <a:gd name="connsiteY23" fmla="*/ 277799 h 1260170"/>
              <a:gd name="connsiteX24" fmla="*/ 1074026 w 2035661"/>
              <a:gd name="connsiteY24" fmla="*/ 0 h 12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5661" h="1260170">
                <a:moveTo>
                  <a:pt x="1074026" y="0"/>
                </a:moveTo>
                <a:cubicBezTo>
                  <a:pt x="1378514" y="0"/>
                  <a:pt x="1632557" y="215982"/>
                  <a:pt x="1691310" y="503101"/>
                </a:cubicBezTo>
                <a:lnTo>
                  <a:pt x="1692248" y="512409"/>
                </a:lnTo>
                <a:lnTo>
                  <a:pt x="1736346" y="516854"/>
                </a:lnTo>
                <a:cubicBezTo>
                  <a:pt x="1907165" y="551809"/>
                  <a:pt x="2035661" y="702949"/>
                  <a:pt x="2035661" y="884101"/>
                </a:cubicBezTo>
                <a:cubicBezTo>
                  <a:pt x="2035661" y="1065253"/>
                  <a:pt x="1907165" y="1216394"/>
                  <a:pt x="1736346" y="1251348"/>
                </a:cubicBezTo>
                <a:lnTo>
                  <a:pt x="1704110" y="1254598"/>
                </a:lnTo>
                <a:lnTo>
                  <a:pt x="1704110" y="1258963"/>
                </a:lnTo>
                <a:lnTo>
                  <a:pt x="1660808" y="1258963"/>
                </a:lnTo>
                <a:lnTo>
                  <a:pt x="1660798" y="1258964"/>
                </a:lnTo>
                <a:lnTo>
                  <a:pt x="1660788" y="1258963"/>
                </a:lnTo>
                <a:lnTo>
                  <a:pt x="1085999" y="1258963"/>
                </a:lnTo>
                <a:lnTo>
                  <a:pt x="1074026" y="1260170"/>
                </a:lnTo>
                <a:lnTo>
                  <a:pt x="1062053" y="1258963"/>
                </a:lnTo>
                <a:lnTo>
                  <a:pt x="448898" y="1258963"/>
                </a:lnTo>
                <a:lnTo>
                  <a:pt x="448888" y="1258964"/>
                </a:lnTo>
                <a:lnTo>
                  <a:pt x="448878" y="1258963"/>
                </a:lnTo>
                <a:lnTo>
                  <a:pt x="382386" y="1258963"/>
                </a:lnTo>
                <a:lnTo>
                  <a:pt x="382386" y="1252260"/>
                </a:lnTo>
                <a:lnTo>
                  <a:pt x="358421" y="1249844"/>
                </a:lnTo>
                <a:cubicBezTo>
                  <a:pt x="153871" y="1207987"/>
                  <a:pt x="0" y="1027001"/>
                  <a:pt x="0" y="810076"/>
                </a:cubicBezTo>
                <a:cubicBezTo>
                  <a:pt x="0" y="562162"/>
                  <a:pt x="200974" y="361188"/>
                  <a:pt x="448888" y="361188"/>
                </a:cubicBezTo>
                <a:lnTo>
                  <a:pt x="503310" y="366674"/>
                </a:lnTo>
                <a:lnTo>
                  <a:pt x="551550" y="277799"/>
                </a:lnTo>
                <a:cubicBezTo>
                  <a:pt x="664781" y="110195"/>
                  <a:pt x="856535" y="0"/>
                  <a:pt x="1074026"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prstClr val="white"/>
              </a:solidFill>
              <a:effectLst/>
              <a:uLnTx/>
              <a:uFillTx/>
            </a:endParaRPr>
          </a:p>
        </p:txBody>
      </p:sp>
      <p:grpSp>
        <p:nvGrpSpPr>
          <p:cNvPr id="20" name="Group 2"/>
          <p:cNvGrpSpPr/>
          <p:nvPr/>
        </p:nvGrpSpPr>
        <p:grpSpPr>
          <a:xfrm>
            <a:off x="318506" y="2844852"/>
            <a:ext cx="8393551" cy="1255934"/>
            <a:chOff x="2192575" y="3039243"/>
            <a:chExt cx="13787964" cy="2063104"/>
          </a:xfrm>
        </p:grpSpPr>
        <p:sp>
          <p:nvSpPr>
            <p:cNvPr id="21" name="Freeform 110"/>
            <p:cNvSpPr/>
            <p:nvPr/>
          </p:nvSpPr>
          <p:spPr>
            <a:xfrm>
              <a:off x="2192575" y="3039243"/>
              <a:ext cx="2536108" cy="1596128"/>
            </a:xfrm>
            <a:custGeom>
              <a:avLst/>
              <a:gdLst>
                <a:gd name="connsiteX0" fmla="*/ 1074026 w 2035661"/>
                <a:gd name="connsiteY0" fmla="*/ 0 h 1260170"/>
                <a:gd name="connsiteX1" fmla="*/ 1691310 w 2035661"/>
                <a:gd name="connsiteY1" fmla="*/ 503101 h 1260170"/>
                <a:gd name="connsiteX2" fmla="*/ 1692248 w 2035661"/>
                <a:gd name="connsiteY2" fmla="*/ 512409 h 1260170"/>
                <a:gd name="connsiteX3" fmla="*/ 1736346 w 2035661"/>
                <a:gd name="connsiteY3" fmla="*/ 516854 h 1260170"/>
                <a:gd name="connsiteX4" fmla="*/ 2035661 w 2035661"/>
                <a:gd name="connsiteY4" fmla="*/ 884101 h 1260170"/>
                <a:gd name="connsiteX5" fmla="*/ 1736346 w 2035661"/>
                <a:gd name="connsiteY5" fmla="*/ 1251348 h 1260170"/>
                <a:gd name="connsiteX6" fmla="*/ 1704110 w 2035661"/>
                <a:gd name="connsiteY6" fmla="*/ 1254598 h 1260170"/>
                <a:gd name="connsiteX7" fmla="*/ 1704110 w 2035661"/>
                <a:gd name="connsiteY7" fmla="*/ 1258963 h 1260170"/>
                <a:gd name="connsiteX8" fmla="*/ 1660808 w 2035661"/>
                <a:gd name="connsiteY8" fmla="*/ 1258963 h 1260170"/>
                <a:gd name="connsiteX9" fmla="*/ 1660798 w 2035661"/>
                <a:gd name="connsiteY9" fmla="*/ 1258964 h 1260170"/>
                <a:gd name="connsiteX10" fmla="*/ 1660788 w 2035661"/>
                <a:gd name="connsiteY10" fmla="*/ 1258963 h 1260170"/>
                <a:gd name="connsiteX11" fmla="*/ 1085999 w 2035661"/>
                <a:gd name="connsiteY11" fmla="*/ 1258963 h 1260170"/>
                <a:gd name="connsiteX12" fmla="*/ 1074026 w 2035661"/>
                <a:gd name="connsiteY12" fmla="*/ 1260170 h 1260170"/>
                <a:gd name="connsiteX13" fmla="*/ 1062053 w 2035661"/>
                <a:gd name="connsiteY13" fmla="*/ 1258963 h 1260170"/>
                <a:gd name="connsiteX14" fmla="*/ 448898 w 2035661"/>
                <a:gd name="connsiteY14" fmla="*/ 1258963 h 1260170"/>
                <a:gd name="connsiteX15" fmla="*/ 448888 w 2035661"/>
                <a:gd name="connsiteY15" fmla="*/ 1258964 h 1260170"/>
                <a:gd name="connsiteX16" fmla="*/ 448878 w 2035661"/>
                <a:gd name="connsiteY16" fmla="*/ 1258963 h 1260170"/>
                <a:gd name="connsiteX17" fmla="*/ 382386 w 2035661"/>
                <a:gd name="connsiteY17" fmla="*/ 1258963 h 1260170"/>
                <a:gd name="connsiteX18" fmla="*/ 382386 w 2035661"/>
                <a:gd name="connsiteY18" fmla="*/ 1252260 h 1260170"/>
                <a:gd name="connsiteX19" fmla="*/ 358421 w 2035661"/>
                <a:gd name="connsiteY19" fmla="*/ 1249844 h 1260170"/>
                <a:gd name="connsiteX20" fmla="*/ 0 w 2035661"/>
                <a:gd name="connsiteY20" fmla="*/ 810076 h 1260170"/>
                <a:gd name="connsiteX21" fmla="*/ 448888 w 2035661"/>
                <a:gd name="connsiteY21" fmla="*/ 361188 h 1260170"/>
                <a:gd name="connsiteX22" fmla="*/ 503310 w 2035661"/>
                <a:gd name="connsiteY22" fmla="*/ 366674 h 1260170"/>
                <a:gd name="connsiteX23" fmla="*/ 551550 w 2035661"/>
                <a:gd name="connsiteY23" fmla="*/ 277799 h 1260170"/>
                <a:gd name="connsiteX24" fmla="*/ 1074026 w 2035661"/>
                <a:gd name="connsiteY24" fmla="*/ 0 h 12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5661" h="1260170">
                  <a:moveTo>
                    <a:pt x="1074026" y="0"/>
                  </a:moveTo>
                  <a:cubicBezTo>
                    <a:pt x="1378514" y="0"/>
                    <a:pt x="1632557" y="215982"/>
                    <a:pt x="1691310" y="503101"/>
                  </a:cubicBezTo>
                  <a:lnTo>
                    <a:pt x="1692248" y="512409"/>
                  </a:lnTo>
                  <a:lnTo>
                    <a:pt x="1736346" y="516854"/>
                  </a:lnTo>
                  <a:cubicBezTo>
                    <a:pt x="1907165" y="551809"/>
                    <a:pt x="2035661" y="702949"/>
                    <a:pt x="2035661" y="884101"/>
                  </a:cubicBezTo>
                  <a:cubicBezTo>
                    <a:pt x="2035661" y="1065253"/>
                    <a:pt x="1907165" y="1216394"/>
                    <a:pt x="1736346" y="1251348"/>
                  </a:cubicBezTo>
                  <a:lnTo>
                    <a:pt x="1704110" y="1254598"/>
                  </a:lnTo>
                  <a:lnTo>
                    <a:pt x="1704110" y="1258963"/>
                  </a:lnTo>
                  <a:lnTo>
                    <a:pt x="1660808" y="1258963"/>
                  </a:lnTo>
                  <a:lnTo>
                    <a:pt x="1660798" y="1258964"/>
                  </a:lnTo>
                  <a:lnTo>
                    <a:pt x="1660788" y="1258963"/>
                  </a:lnTo>
                  <a:lnTo>
                    <a:pt x="1085999" y="1258963"/>
                  </a:lnTo>
                  <a:lnTo>
                    <a:pt x="1074026" y="1260170"/>
                  </a:lnTo>
                  <a:lnTo>
                    <a:pt x="1062053" y="1258963"/>
                  </a:lnTo>
                  <a:lnTo>
                    <a:pt x="448898" y="1258963"/>
                  </a:lnTo>
                  <a:lnTo>
                    <a:pt x="448888" y="1258964"/>
                  </a:lnTo>
                  <a:lnTo>
                    <a:pt x="448878" y="1258963"/>
                  </a:lnTo>
                  <a:lnTo>
                    <a:pt x="382386" y="1258963"/>
                  </a:lnTo>
                  <a:lnTo>
                    <a:pt x="382386" y="1252260"/>
                  </a:lnTo>
                  <a:lnTo>
                    <a:pt x="358421" y="1249844"/>
                  </a:lnTo>
                  <a:cubicBezTo>
                    <a:pt x="153871" y="1207987"/>
                    <a:pt x="0" y="1027001"/>
                    <a:pt x="0" y="810076"/>
                  </a:cubicBezTo>
                  <a:cubicBezTo>
                    <a:pt x="0" y="562162"/>
                    <a:pt x="200974" y="361188"/>
                    <a:pt x="448888" y="361188"/>
                  </a:cubicBezTo>
                  <a:lnTo>
                    <a:pt x="503310" y="366674"/>
                  </a:lnTo>
                  <a:lnTo>
                    <a:pt x="551550" y="277799"/>
                  </a:lnTo>
                  <a:cubicBezTo>
                    <a:pt x="664781" y="110195"/>
                    <a:pt x="856535" y="0"/>
                    <a:pt x="1074026"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dirty="0">
                <a:ln>
                  <a:noFill/>
                </a:ln>
                <a:solidFill>
                  <a:prstClr val="white"/>
                </a:solidFill>
                <a:effectLst/>
                <a:uLnTx/>
                <a:uFillTx/>
              </a:endParaRPr>
            </a:p>
          </p:txBody>
        </p:sp>
        <p:sp>
          <p:nvSpPr>
            <p:cNvPr id="22" name="TextBox 21"/>
            <p:cNvSpPr txBox="1"/>
            <p:nvPr/>
          </p:nvSpPr>
          <p:spPr>
            <a:xfrm>
              <a:off x="2520808" y="4681662"/>
              <a:ext cx="1975405" cy="420685"/>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Managed Cloud</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sp>
          <p:nvSpPr>
            <p:cNvPr id="23" name="TextBox 22"/>
            <p:cNvSpPr txBox="1"/>
            <p:nvPr/>
          </p:nvSpPr>
          <p:spPr>
            <a:xfrm>
              <a:off x="14005134" y="4681662"/>
              <a:ext cx="1975405" cy="420685"/>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Public Cloud</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grpSp>
      <p:sp>
        <p:nvSpPr>
          <p:cNvPr id="24" name="Rectangle 23"/>
          <p:cNvSpPr/>
          <p:nvPr/>
        </p:nvSpPr>
        <p:spPr>
          <a:xfrm>
            <a:off x="2491069" y="2611781"/>
            <a:ext cx="4184264" cy="1013682"/>
          </a:xfrm>
          <a:prstGeom prst="rect">
            <a:avLst/>
          </a:prstGeom>
          <a:solidFill>
            <a:srgbClr val="1E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215"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 name="Rectangle 24"/>
          <p:cNvSpPr/>
          <p:nvPr/>
        </p:nvSpPr>
        <p:spPr>
          <a:xfrm>
            <a:off x="2603071" y="2799764"/>
            <a:ext cx="3947028" cy="708943"/>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620" b="0" i="0" u="none" strike="noStrike" kern="0" cap="none" spc="0" normalizeH="0" baseline="0" noProof="0" dirty="0">
              <a:ln>
                <a:noFill/>
              </a:ln>
              <a:solidFill>
                <a:srgbClr val="FFFFFF"/>
              </a:solidFill>
              <a:effectLst/>
              <a:uLnTx/>
              <a:uFillTx/>
              <a:cs typeface="Arial" panose="020B0604020202020204" pitchFamily="34" charset="0"/>
            </a:endParaRPr>
          </a:p>
        </p:txBody>
      </p:sp>
      <p:pic>
        <p:nvPicPr>
          <p:cNvPr id="26" name="Picture 25"/>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96193" y="3453808"/>
            <a:ext cx="503351" cy="323717"/>
          </a:xfrm>
          <a:prstGeom prst="rect">
            <a:avLst/>
          </a:prstGeom>
        </p:spPr>
      </p:pic>
      <p:sp>
        <p:nvSpPr>
          <p:cNvPr id="30" name="TextBox 29"/>
          <p:cNvSpPr txBox="1"/>
          <p:nvPr/>
        </p:nvSpPr>
        <p:spPr>
          <a:xfrm>
            <a:off x="5075972" y="802470"/>
            <a:ext cx="2850015" cy="419859"/>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Private Cloud / </a:t>
            </a:r>
            <a:br>
              <a:rPr kumimoji="0" lang="en-US" sz="1064" b="0" i="0" u="none" strike="noStrike" kern="0" cap="none" spc="0" normalizeH="0" baseline="0" noProof="0" dirty="0">
                <a:ln>
                  <a:noFill/>
                </a:ln>
                <a:solidFill>
                  <a:srgbClr val="00A2E8"/>
                </a:solidFill>
                <a:effectLst/>
                <a:uLnTx/>
                <a:uFillTx/>
                <a:cs typeface="Arial" panose="020B0604020202020204" pitchFamily="34" charset="0"/>
              </a:rPr>
            </a:br>
            <a:r>
              <a:rPr kumimoji="0" lang="en-US" sz="1064" b="0" i="0" u="none" strike="noStrike" kern="0" cap="none" spc="0" normalizeH="0" baseline="0" noProof="0" dirty="0">
                <a:ln>
                  <a:noFill/>
                </a:ln>
                <a:solidFill>
                  <a:srgbClr val="00A2E8"/>
                </a:solidFill>
                <a:effectLst/>
                <a:uLnTx/>
                <a:uFillTx/>
                <a:cs typeface="Arial" panose="020B0604020202020204" pitchFamily="34" charset="0"/>
              </a:rPr>
              <a:t>On-Premises</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sp>
        <p:nvSpPr>
          <p:cNvPr id="35" name="TextBox 34"/>
          <p:cNvSpPr txBox="1"/>
          <p:nvPr/>
        </p:nvSpPr>
        <p:spPr>
          <a:xfrm>
            <a:off x="434197" y="3200559"/>
            <a:ext cx="1226575" cy="466281"/>
          </a:xfrm>
          <a:prstGeom prst="rect">
            <a:avLst/>
          </a:prstGeom>
          <a:noFill/>
        </p:spPr>
        <p:txBody>
          <a:bodyPr wrap="square" rtlCol="0">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Cloud </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&amp; Service Providers</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(VCSPs)</a:t>
            </a:r>
            <a:endParaRPr kumimoji="0" lang="ru-RU" sz="810" b="0" i="0" u="none" strike="noStrike" kern="0" cap="none" spc="0" normalizeH="0" baseline="0" noProof="0" dirty="0">
              <a:ln>
                <a:noFill/>
              </a:ln>
              <a:solidFill>
                <a:prstClr val="white"/>
              </a:solidFill>
              <a:effectLst/>
              <a:uLnTx/>
              <a:uFillTx/>
              <a:cs typeface="Arial" panose="020B0604020202020204" pitchFamily="34" charset="0"/>
            </a:endParaRPr>
          </a:p>
        </p:txBody>
      </p:sp>
      <p:pic>
        <p:nvPicPr>
          <p:cNvPr id="37" name="Picture 3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973192" y="3434409"/>
            <a:ext cx="475199" cy="305611"/>
          </a:xfrm>
          <a:prstGeom prst="rect">
            <a:avLst/>
          </a:prstGeom>
        </p:spPr>
      </p:pic>
      <p:grpSp>
        <p:nvGrpSpPr>
          <p:cNvPr id="38" name="Group 37"/>
          <p:cNvGrpSpPr/>
          <p:nvPr/>
        </p:nvGrpSpPr>
        <p:grpSpPr>
          <a:xfrm>
            <a:off x="2603070" y="2077904"/>
            <a:ext cx="3947029" cy="527028"/>
            <a:chOff x="2679852" y="2032105"/>
            <a:chExt cx="3947029" cy="527028"/>
          </a:xfrm>
        </p:grpSpPr>
        <p:sp>
          <p:nvSpPr>
            <p:cNvPr id="39" name="Rectangle 38"/>
            <p:cNvSpPr/>
            <p:nvPr/>
          </p:nvSpPr>
          <p:spPr bwMode="auto">
            <a:xfrm>
              <a:off x="2679852" y="2076870"/>
              <a:ext cx="3947029" cy="467499"/>
            </a:xfrm>
            <a:prstGeom prst="rect">
              <a:avLst/>
            </a:prstGeom>
            <a:solidFill>
              <a:srgbClr val="54B94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0" name="Rectangle 39"/>
            <p:cNvSpPr/>
            <p:nvPr/>
          </p:nvSpPr>
          <p:spPr>
            <a:xfrm>
              <a:off x="2955009" y="2032105"/>
              <a:ext cx="3396715" cy="450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18" b="0" i="0" u="none" strike="noStrike" kern="0" cap="none" spc="0" normalizeH="0" baseline="0" noProof="0" dirty="0">
                  <a:ln>
                    <a:noFill/>
                  </a:ln>
                  <a:solidFill>
                    <a:srgbClr val="FFFFFF"/>
                  </a:solidFill>
                  <a:effectLst/>
                  <a:uLnTx/>
                  <a:uFillTx/>
                  <a:ea typeface="Roboto" panose="02000000000000000000" pitchFamily="2" charset="0"/>
                  <a:cs typeface="Roboto" panose="02000000000000000000" pitchFamily="2" charset="0"/>
                </a:rPr>
                <a:t>Veeam Availability Orchestrator</a:t>
              </a:r>
            </a:p>
          </p:txBody>
        </p:sp>
        <p:sp>
          <p:nvSpPr>
            <p:cNvPr id="41" name="Rectangle 40"/>
            <p:cNvSpPr/>
            <p:nvPr/>
          </p:nvSpPr>
          <p:spPr>
            <a:xfrm>
              <a:off x="3365193" y="2328301"/>
              <a:ext cx="2576346" cy="2308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Roboto" panose="02000000000000000000" pitchFamily="2" charset="0"/>
                  <a:cs typeface="Roboto" panose="02000000000000000000" pitchFamily="2" charset="0"/>
                </a:rPr>
                <a:t>Disaster Recovery Orchestration for Enterprise</a:t>
              </a:r>
            </a:p>
          </p:txBody>
        </p:sp>
      </p:grpSp>
      <p:sp>
        <p:nvSpPr>
          <p:cNvPr id="42" name="Rectangle 41"/>
          <p:cNvSpPr/>
          <p:nvPr/>
        </p:nvSpPr>
        <p:spPr>
          <a:xfrm>
            <a:off x="2636049" y="3050102"/>
            <a:ext cx="1832038" cy="418669"/>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Veeam Availability Suite</a:t>
            </a:r>
          </a:p>
        </p:txBody>
      </p:sp>
      <p:sp>
        <p:nvSpPr>
          <p:cNvPr id="43" name="Rectangle 42"/>
          <p:cNvSpPr/>
          <p:nvPr/>
        </p:nvSpPr>
        <p:spPr>
          <a:xfrm>
            <a:off x="4654501" y="3047120"/>
            <a:ext cx="912121" cy="421651"/>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Agent </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for Microsoft Windows</a:t>
            </a:r>
          </a:p>
        </p:txBody>
      </p:sp>
      <p:sp>
        <p:nvSpPr>
          <p:cNvPr id="44" name="Rectangle 43"/>
          <p:cNvSpPr/>
          <p:nvPr/>
        </p:nvSpPr>
        <p:spPr>
          <a:xfrm>
            <a:off x="5609453" y="3047120"/>
            <a:ext cx="899780" cy="421651"/>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Agent</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for Linux</a:t>
            </a:r>
          </a:p>
        </p:txBody>
      </p:sp>
      <p:sp>
        <p:nvSpPr>
          <p:cNvPr id="45" name="Rectangle 44"/>
          <p:cNvSpPr/>
          <p:nvPr/>
        </p:nvSpPr>
        <p:spPr>
          <a:xfrm>
            <a:off x="2587747" y="2825642"/>
            <a:ext cx="1922321"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Private Cloud &amp; Virtual Workloads</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46" name="Rectangle 45"/>
          <p:cNvSpPr/>
          <p:nvPr/>
        </p:nvSpPr>
        <p:spPr>
          <a:xfrm>
            <a:off x="4544499" y="2827986"/>
            <a:ext cx="1980030"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Public Cloud &amp; Physical Workloads</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cxnSp>
        <p:nvCxnSpPr>
          <p:cNvPr id="31" name="Straight Arrow Connector 30"/>
          <p:cNvCxnSpPr/>
          <p:nvPr/>
        </p:nvCxnSpPr>
        <p:spPr>
          <a:xfrm flipH="1">
            <a:off x="1763688" y="3129073"/>
            <a:ext cx="629584" cy="4726"/>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769762" y="3122250"/>
            <a:ext cx="610550" cy="0"/>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18438" y="1722919"/>
            <a:ext cx="1655090"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sp>
        <p:nvSpPr>
          <p:cNvPr id="34" name="TextBox 33"/>
          <p:cNvSpPr txBox="1"/>
          <p:nvPr/>
        </p:nvSpPr>
        <p:spPr>
          <a:xfrm>
            <a:off x="1612764" y="2748948"/>
            <a:ext cx="890552"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cxnSp>
        <p:nvCxnSpPr>
          <p:cNvPr id="36" name="Straight Arrow Connector 35"/>
          <p:cNvCxnSpPr/>
          <p:nvPr/>
        </p:nvCxnSpPr>
        <p:spPr>
          <a:xfrm flipV="1">
            <a:off x="4543114" y="1668829"/>
            <a:ext cx="0" cy="409075"/>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633776" y="2748948"/>
            <a:ext cx="890552"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sp>
        <p:nvSpPr>
          <p:cNvPr id="48" name="Rectangle 47"/>
          <p:cNvSpPr/>
          <p:nvPr/>
        </p:nvSpPr>
        <p:spPr>
          <a:xfrm>
            <a:off x="3780758" y="2604932"/>
            <a:ext cx="1582484"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Veeam Availability Console</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grpSp>
        <p:nvGrpSpPr>
          <p:cNvPr id="49" name="Group 48"/>
          <p:cNvGrpSpPr/>
          <p:nvPr/>
        </p:nvGrpSpPr>
        <p:grpSpPr>
          <a:xfrm>
            <a:off x="7154974" y="2856961"/>
            <a:ext cx="1575593" cy="969106"/>
            <a:chOff x="4524541" y="4417705"/>
            <a:chExt cx="1331815" cy="819165"/>
          </a:xfrm>
        </p:grpSpPr>
        <p:sp>
          <p:nvSpPr>
            <p:cNvPr id="50" name="Freeform 49"/>
            <p:cNvSpPr/>
            <p:nvPr/>
          </p:nvSpPr>
          <p:spPr>
            <a:xfrm>
              <a:off x="4524541" y="4417705"/>
              <a:ext cx="1331815" cy="819165"/>
            </a:xfrm>
            <a:custGeom>
              <a:avLst/>
              <a:gdLst>
                <a:gd name="connsiteX0" fmla="*/ 983449 w 1863986"/>
                <a:gd name="connsiteY0" fmla="*/ 0 h 1146489"/>
                <a:gd name="connsiteX1" fmla="*/ 1548675 w 1863986"/>
                <a:gd name="connsiteY1" fmla="*/ 460672 h 1146489"/>
                <a:gd name="connsiteX2" fmla="*/ 1549534 w 1863986"/>
                <a:gd name="connsiteY2" fmla="*/ 469195 h 1146489"/>
                <a:gd name="connsiteX3" fmla="*/ 1589913 w 1863986"/>
                <a:gd name="connsiteY3" fmla="*/ 473265 h 1146489"/>
                <a:gd name="connsiteX4" fmla="*/ 1863986 w 1863986"/>
                <a:gd name="connsiteY4" fmla="*/ 809541 h 1146489"/>
                <a:gd name="connsiteX5" fmla="*/ 1589913 w 1863986"/>
                <a:gd name="connsiteY5" fmla="*/ 1145816 h 1146489"/>
                <a:gd name="connsiteX6" fmla="*/ 1583238 w 1863986"/>
                <a:gd name="connsiteY6" fmla="*/ 1146489 h 1146489"/>
                <a:gd name="connsiteX7" fmla="*/ 348531 w 1863986"/>
                <a:gd name="connsiteY7" fmla="*/ 1146489 h 1146489"/>
                <a:gd name="connsiteX8" fmla="*/ 328194 w 1863986"/>
                <a:gd name="connsiteY8" fmla="*/ 1144439 h 1146489"/>
                <a:gd name="connsiteX9" fmla="*/ 0 w 1863986"/>
                <a:gd name="connsiteY9" fmla="*/ 741759 h 1146489"/>
                <a:gd name="connsiteX10" fmla="*/ 411032 w 1863986"/>
                <a:gd name="connsiteY10" fmla="*/ 330727 h 1146489"/>
                <a:gd name="connsiteX11" fmla="*/ 460864 w 1863986"/>
                <a:gd name="connsiteY11" fmla="*/ 335751 h 1146489"/>
                <a:gd name="connsiteX12" fmla="*/ 505036 w 1863986"/>
                <a:gd name="connsiteY12" fmla="*/ 254371 h 1146489"/>
                <a:gd name="connsiteX13" fmla="*/ 983449 w 1863986"/>
                <a:gd name="connsiteY13" fmla="*/ 0 h 114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986" h="1146489">
                  <a:moveTo>
                    <a:pt x="983449" y="0"/>
                  </a:moveTo>
                  <a:cubicBezTo>
                    <a:pt x="1262259" y="0"/>
                    <a:pt x="1494877" y="197767"/>
                    <a:pt x="1548675" y="460672"/>
                  </a:cubicBezTo>
                  <a:lnTo>
                    <a:pt x="1549534" y="469195"/>
                  </a:lnTo>
                  <a:lnTo>
                    <a:pt x="1589913" y="473265"/>
                  </a:lnTo>
                  <a:cubicBezTo>
                    <a:pt x="1746327" y="505272"/>
                    <a:pt x="1863986" y="643666"/>
                    <a:pt x="1863986" y="809541"/>
                  </a:cubicBezTo>
                  <a:cubicBezTo>
                    <a:pt x="1863986" y="975415"/>
                    <a:pt x="1746327" y="1113810"/>
                    <a:pt x="1589913" y="1145816"/>
                  </a:cubicBezTo>
                  <a:lnTo>
                    <a:pt x="1583238" y="1146489"/>
                  </a:lnTo>
                  <a:lnTo>
                    <a:pt x="348531" y="1146489"/>
                  </a:lnTo>
                  <a:lnTo>
                    <a:pt x="328194" y="1144439"/>
                  </a:lnTo>
                  <a:cubicBezTo>
                    <a:pt x="140894" y="1106112"/>
                    <a:pt x="0" y="940389"/>
                    <a:pt x="0" y="741759"/>
                  </a:cubicBezTo>
                  <a:cubicBezTo>
                    <a:pt x="0" y="514752"/>
                    <a:pt x="184025" y="330727"/>
                    <a:pt x="411032" y="330727"/>
                  </a:cubicBezTo>
                  <a:lnTo>
                    <a:pt x="460864" y="335751"/>
                  </a:lnTo>
                  <a:lnTo>
                    <a:pt x="505036" y="254371"/>
                  </a:lnTo>
                  <a:cubicBezTo>
                    <a:pt x="608718" y="100902"/>
                    <a:pt x="784300" y="0"/>
                    <a:pt x="983449"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30" b="0" i="0" u="none" strike="noStrike" kern="0" cap="none" spc="0" normalizeH="0" baseline="0" noProof="0">
                <a:ln>
                  <a:noFill/>
                </a:ln>
                <a:solidFill>
                  <a:sysClr val="windowText" lastClr="000000"/>
                </a:solidFill>
                <a:effectLst/>
                <a:uLnTx/>
                <a:uFillTx/>
              </a:endParaRPr>
            </a:p>
          </p:txBody>
        </p:sp>
        <p:grpSp>
          <p:nvGrpSpPr>
            <p:cNvPr id="51" name="Group 50"/>
            <p:cNvGrpSpPr/>
            <p:nvPr/>
          </p:nvGrpSpPr>
          <p:grpSpPr>
            <a:xfrm>
              <a:off x="4642663" y="4701075"/>
              <a:ext cx="756627" cy="486373"/>
              <a:chOff x="4116245" y="3919101"/>
              <a:chExt cx="756627" cy="486373"/>
            </a:xfrm>
          </p:grpSpPr>
          <p:pic>
            <p:nvPicPr>
              <p:cNvPr id="52" name="Picture 4" descr="https://stevenjeffrey.files.wordpress.com/2015/01/image00115.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481056" y="3919101"/>
                <a:ext cx="391816" cy="23509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116245" y="4079826"/>
                <a:ext cx="607793" cy="325648"/>
              </a:xfrm>
              <a:prstGeom prst="rect">
                <a:avLst/>
              </a:prstGeom>
            </p:spPr>
          </p:pic>
        </p:grpSp>
      </p:grpSp>
      <p:pic>
        <p:nvPicPr>
          <p:cNvPr id="54" name="Picture 53"/>
          <p:cNvPicPr>
            <a:picLocks noChangeAspect="1"/>
          </p:cNvPicPr>
          <p:nvPr/>
        </p:nvPicPr>
        <p:blipFill>
          <a:blip r:embed="rId11" cstate="screen">
            <a:biLevel thresh="50000"/>
            <a:extLst>
              <a:ext uri="{28A0092B-C50C-407E-A947-70E740481C1C}">
                <a14:useLocalDpi xmlns:a14="http://schemas.microsoft.com/office/drawing/2010/main" val="0"/>
              </a:ext>
            </a:extLst>
          </a:blip>
          <a:stretch>
            <a:fillRect/>
          </a:stretch>
        </p:blipFill>
        <p:spPr>
          <a:xfrm>
            <a:off x="7673084" y="2996020"/>
            <a:ext cx="623280" cy="193217"/>
          </a:xfrm>
          <a:prstGeom prst="rect">
            <a:avLst/>
          </a:prstGeom>
        </p:spPr>
      </p:pic>
      <p:pic>
        <p:nvPicPr>
          <p:cNvPr id="55" name="Picture 54"/>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153504" y="3447668"/>
            <a:ext cx="293059" cy="260822"/>
          </a:xfrm>
          <a:prstGeom prst="rect">
            <a:avLst/>
          </a:prstGeom>
        </p:spPr>
      </p:pic>
      <p:pic>
        <p:nvPicPr>
          <p:cNvPr id="56" name="Picture 55"/>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3862490" y="3809135"/>
            <a:ext cx="476250" cy="259891"/>
          </a:xfrm>
          <a:prstGeom prst="rect">
            <a:avLst/>
          </a:prstGeom>
        </p:spPr>
      </p:pic>
      <p:pic>
        <p:nvPicPr>
          <p:cNvPr id="57" name="Picture 56"/>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149576" y="3816511"/>
            <a:ext cx="220344" cy="258960"/>
          </a:xfrm>
          <a:prstGeom prst="rect">
            <a:avLst/>
          </a:prstGeom>
        </p:spPr>
      </p:pic>
      <p:pic>
        <p:nvPicPr>
          <p:cNvPr id="58" name="Picture 57"/>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048024" y="3860773"/>
            <a:ext cx="458989" cy="147786"/>
          </a:xfrm>
          <a:prstGeom prst="rect">
            <a:avLst/>
          </a:prstGeom>
        </p:spPr>
      </p:pic>
      <p:pic>
        <p:nvPicPr>
          <p:cNvPr id="59" name="Picture 58"/>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2719826" y="3807806"/>
            <a:ext cx="629602" cy="265219"/>
          </a:xfrm>
          <a:prstGeom prst="rect">
            <a:avLst/>
          </a:prstGeom>
        </p:spPr>
      </p:pic>
      <p:pic>
        <p:nvPicPr>
          <p:cNvPr id="60" name="Picture 59"/>
          <p:cNvPicPr>
            <a:picLocks noChangeAspect="1"/>
          </p:cNvPicPr>
          <p:nvPr/>
        </p:nvPicPr>
        <p:blipFill>
          <a:blip r:embed="rId17" cstate="screen">
            <a:biLevel thresh="25000"/>
            <a:extLst>
              <a:ext uri="{28A0092B-C50C-407E-A947-70E740481C1C}">
                <a14:useLocalDpi xmlns:a14="http://schemas.microsoft.com/office/drawing/2010/main" val="0"/>
              </a:ext>
            </a:extLst>
          </a:blip>
          <a:stretch>
            <a:fillRect/>
          </a:stretch>
        </p:blipFill>
        <p:spPr>
          <a:xfrm>
            <a:off x="4076284" y="1180429"/>
            <a:ext cx="933660" cy="344506"/>
          </a:xfrm>
          <a:prstGeom prst="rect">
            <a:avLst/>
          </a:prstGeom>
        </p:spPr>
      </p:pic>
      <p:pic>
        <p:nvPicPr>
          <p:cNvPr id="61" name="Picture 60"/>
          <p:cNvPicPr>
            <a:picLocks noChangeAspect="1"/>
          </p:cNvPicPr>
          <p:nvPr/>
        </p:nvPicPr>
        <p:blipFill>
          <a:blip r:embed="rId18" cstate="screen">
            <a:biLevel thresh="25000"/>
            <a:extLst>
              <a:ext uri="{28A0092B-C50C-407E-A947-70E740481C1C}">
                <a14:useLocalDpi xmlns:a14="http://schemas.microsoft.com/office/drawing/2010/main" val="0"/>
              </a:ext>
            </a:extLst>
          </a:blip>
          <a:stretch>
            <a:fillRect/>
          </a:stretch>
        </p:blipFill>
        <p:spPr>
          <a:xfrm>
            <a:off x="4063535" y="1087233"/>
            <a:ext cx="823495" cy="134230"/>
          </a:xfrm>
          <a:prstGeom prst="rect">
            <a:avLst/>
          </a:prstGeom>
        </p:spPr>
      </p:pic>
    </p:spTree>
    <p:extLst>
      <p:ext uri="{BB962C8B-B14F-4D97-AF65-F5344CB8AC3E}">
        <p14:creationId xmlns:p14="http://schemas.microsoft.com/office/powerpoint/2010/main" val="1697294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
                                        </p:tgtEl>
                                        <p:attrNameLst>
                                          <p:attrName>style.opacity</p:attrName>
                                        </p:attrNameLst>
                                      </p:cBhvr>
                                      <p:to>
                                        <p:strVal val="0.2"/>
                                      </p:to>
                                    </p:set>
                                    <p:animEffect filter="image" prLst="opacity: 0.2">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7"/>
                                        </p:tgtEl>
                                        <p:attrNameLst>
                                          <p:attrName>style.opacity</p:attrName>
                                        </p:attrNameLst>
                                      </p:cBhvr>
                                      <p:to>
                                        <p:strVal val="0.2"/>
                                      </p:to>
                                    </p:set>
                                    <p:animEffect filter="image" prLst="opacity: 0.2">
                                      <p:cBhvr rctx="IE">
                                        <p:cTn id="10" dur="indefinite"/>
                                        <p:tgtEl>
                                          <p:spTgt spid="7"/>
                                        </p:tgtEl>
                                      </p:cBhvr>
                                    </p:animEffect>
                                  </p:childTnLst>
                                </p:cTn>
                              </p:par>
                              <p:par>
                                <p:cTn id="11" presetID="9" presetClass="emph" presetSubtype="0" grpId="0" nodeType="withEffect">
                                  <p:stCondLst>
                                    <p:cond delay="0"/>
                                  </p:stCondLst>
                                  <p:childTnLst>
                                    <p:set>
                                      <p:cBhvr rctx="PPT">
                                        <p:cTn id="12" dur="indefinite"/>
                                        <p:tgtEl>
                                          <p:spTgt spid="8"/>
                                        </p:tgtEl>
                                        <p:attrNameLst>
                                          <p:attrName>style.opacity</p:attrName>
                                        </p:attrNameLst>
                                      </p:cBhvr>
                                      <p:to>
                                        <p:strVal val="0.2"/>
                                      </p:to>
                                    </p:set>
                                    <p:animEffect filter="image" prLst="opacity: 0.2">
                                      <p:cBhvr rctx="IE">
                                        <p:cTn id="13" dur="indefinite"/>
                                        <p:tgtEl>
                                          <p:spTgt spid="8"/>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2"/>
                                      </p:to>
                                    </p:set>
                                    <p:animEffect filter="image" prLst="opacity: 0.2">
                                      <p:cBhvr rctx="IE">
                                        <p:cTn id="16" dur="indefinite"/>
                                        <p:tgtEl>
                                          <p:spTgt spid="10"/>
                                        </p:tgtEl>
                                      </p:cBhvr>
                                    </p:animEffect>
                                  </p:childTnLst>
                                </p:cTn>
                              </p:par>
                              <p:par>
                                <p:cTn id="17" presetID="9" presetClass="emph" presetSubtype="0" grpId="0" nodeType="withEffect">
                                  <p:stCondLst>
                                    <p:cond delay="0"/>
                                  </p:stCondLst>
                                  <p:childTnLst>
                                    <p:set>
                                      <p:cBhvr rctx="PPT">
                                        <p:cTn id="18" dur="indefinite"/>
                                        <p:tgtEl>
                                          <p:spTgt spid="19"/>
                                        </p:tgtEl>
                                        <p:attrNameLst>
                                          <p:attrName>style.opacity</p:attrName>
                                        </p:attrNameLst>
                                      </p:cBhvr>
                                      <p:to>
                                        <p:strVal val="0.2"/>
                                      </p:to>
                                    </p:set>
                                    <p:animEffect filter="image" prLst="opacity: 0.2">
                                      <p:cBhvr rctx="IE">
                                        <p:cTn id="19" dur="indefinite"/>
                                        <p:tgtEl>
                                          <p:spTgt spid="19"/>
                                        </p:tgtEl>
                                      </p:cBhvr>
                                    </p:animEffect>
                                  </p:childTnLst>
                                </p:cTn>
                              </p:par>
                              <p:par>
                                <p:cTn id="20" presetID="9" presetClass="emph" presetSubtype="0" nodeType="withEffect">
                                  <p:stCondLst>
                                    <p:cond delay="0"/>
                                  </p:stCondLst>
                                  <p:childTnLst>
                                    <p:set>
                                      <p:cBhvr rctx="PPT">
                                        <p:cTn id="21" dur="indefinite"/>
                                        <p:tgtEl>
                                          <p:spTgt spid="20"/>
                                        </p:tgtEl>
                                        <p:attrNameLst>
                                          <p:attrName>style.opacity</p:attrName>
                                        </p:attrNameLst>
                                      </p:cBhvr>
                                      <p:to>
                                        <p:strVal val="0.2"/>
                                      </p:to>
                                    </p:set>
                                    <p:animEffect filter="image" prLst="opacity: 0.2">
                                      <p:cBhvr rctx="IE">
                                        <p:cTn id="22" dur="indefinite"/>
                                        <p:tgtEl>
                                          <p:spTgt spid="20"/>
                                        </p:tgtEl>
                                      </p:cBhvr>
                                    </p:animEffect>
                                  </p:childTnLst>
                                </p:cTn>
                              </p:par>
                              <p:par>
                                <p:cTn id="23" presetID="9" presetClass="emph" presetSubtype="0" grpId="0" nodeType="withEffect">
                                  <p:stCondLst>
                                    <p:cond delay="0"/>
                                  </p:stCondLst>
                                  <p:childTnLst>
                                    <p:set>
                                      <p:cBhvr rctx="PPT">
                                        <p:cTn id="24" dur="indefinite"/>
                                        <p:tgtEl>
                                          <p:spTgt spid="24"/>
                                        </p:tgtEl>
                                        <p:attrNameLst>
                                          <p:attrName>style.opacity</p:attrName>
                                        </p:attrNameLst>
                                      </p:cBhvr>
                                      <p:to>
                                        <p:strVal val="0.2"/>
                                      </p:to>
                                    </p:set>
                                    <p:animEffect filter="image" prLst="opacity: 0.2">
                                      <p:cBhvr rctx="IE">
                                        <p:cTn id="25" dur="indefinite"/>
                                        <p:tgtEl>
                                          <p:spTgt spid="24"/>
                                        </p:tgtEl>
                                      </p:cBhvr>
                                    </p:animEffect>
                                  </p:childTnLst>
                                </p:cTn>
                              </p:par>
                              <p:par>
                                <p:cTn id="26" presetID="9" presetClass="emph" presetSubtype="0" nodeType="withEffect">
                                  <p:stCondLst>
                                    <p:cond delay="0"/>
                                  </p:stCondLst>
                                  <p:childTnLst>
                                    <p:set>
                                      <p:cBhvr rctx="PPT">
                                        <p:cTn id="27" dur="indefinite"/>
                                        <p:tgtEl>
                                          <p:spTgt spid="26"/>
                                        </p:tgtEl>
                                        <p:attrNameLst>
                                          <p:attrName>style.opacity</p:attrName>
                                        </p:attrNameLst>
                                      </p:cBhvr>
                                      <p:to>
                                        <p:strVal val="0.2"/>
                                      </p:to>
                                    </p:set>
                                    <p:animEffect filter="image" prLst="opacity: 0.2">
                                      <p:cBhvr rctx="IE">
                                        <p:cTn id="28" dur="indefinite"/>
                                        <p:tgtEl>
                                          <p:spTgt spid="26"/>
                                        </p:tgtEl>
                                      </p:cBhvr>
                                    </p:animEffect>
                                  </p:childTnLst>
                                </p:cTn>
                              </p:par>
                              <p:par>
                                <p:cTn id="29" presetID="9" presetClass="emph" presetSubtype="0" grpId="0" nodeType="withEffect">
                                  <p:stCondLst>
                                    <p:cond delay="0"/>
                                  </p:stCondLst>
                                  <p:childTnLst>
                                    <p:set>
                                      <p:cBhvr rctx="PPT">
                                        <p:cTn id="30" dur="indefinite"/>
                                        <p:tgtEl>
                                          <p:spTgt spid="30"/>
                                        </p:tgtEl>
                                        <p:attrNameLst>
                                          <p:attrName>style.opacity</p:attrName>
                                        </p:attrNameLst>
                                      </p:cBhvr>
                                      <p:to>
                                        <p:strVal val="0.2"/>
                                      </p:to>
                                    </p:set>
                                    <p:animEffect filter="image" prLst="opacity: 0.2">
                                      <p:cBhvr rctx="IE">
                                        <p:cTn id="31" dur="indefinite"/>
                                        <p:tgtEl>
                                          <p:spTgt spid="30"/>
                                        </p:tgtEl>
                                      </p:cBhvr>
                                    </p:animEffect>
                                  </p:childTnLst>
                                </p:cTn>
                              </p:par>
                              <p:par>
                                <p:cTn id="32" presetID="9" presetClass="emph" presetSubtype="0" grpId="0" nodeType="withEffect">
                                  <p:stCondLst>
                                    <p:cond delay="0"/>
                                  </p:stCondLst>
                                  <p:childTnLst>
                                    <p:set>
                                      <p:cBhvr rctx="PPT">
                                        <p:cTn id="33" dur="indefinite"/>
                                        <p:tgtEl>
                                          <p:spTgt spid="35"/>
                                        </p:tgtEl>
                                        <p:attrNameLst>
                                          <p:attrName>style.opacity</p:attrName>
                                        </p:attrNameLst>
                                      </p:cBhvr>
                                      <p:to>
                                        <p:strVal val="0.2"/>
                                      </p:to>
                                    </p:set>
                                    <p:animEffect filter="image" prLst="opacity: 0.2">
                                      <p:cBhvr rctx="IE">
                                        <p:cTn id="34" dur="indefinite"/>
                                        <p:tgtEl>
                                          <p:spTgt spid="35"/>
                                        </p:tgtEl>
                                      </p:cBhvr>
                                    </p:animEffect>
                                  </p:childTnLst>
                                </p:cTn>
                              </p:par>
                              <p:par>
                                <p:cTn id="35" presetID="9" presetClass="emph" presetSubtype="0" nodeType="withEffect">
                                  <p:stCondLst>
                                    <p:cond delay="0"/>
                                  </p:stCondLst>
                                  <p:childTnLst>
                                    <p:set>
                                      <p:cBhvr rctx="PPT">
                                        <p:cTn id="36" dur="indefinite"/>
                                        <p:tgtEl>
                                          <p:spTgt spid="37"/>
                                        </p:tgtEl>
                                        <p:attrNameLst>
                                          <p:attrName>style.opacity</p:attrName>
                                        </p:attrNameLst>
                                      </p:cBhvr>
                                      <p:to>
                                        <p:strVal val="0.2"/>
                                      </p:to>
                                    </p:set>
                                    <p:animEffect filter="image" prLst="opacity: 0.2">
                                      <p:cBhvr rctx="IE">
                                        <p:cTn id="37" dur="indefinite"/>
                                        <p:tgtEl>
                                          <p:spTgt spid="37"/>
                                        </p:tgtEl>
                                      </p:cBhvr>
                                    </p:animEffect>
                                  </p:childTnLst>
                                </p:cTn>
                              </p:par>
                              <p:par>
                                <p:cTn id="38" presetID="9" presetClass="emph" presetSubtype="0" grpId="0" nodeType="withEffect">
                                  <p:stCondLst>
                                    <p:cond delay="0"/>
                                  </p:stCondLst>
                                  <p:childTnLst>
                                    <p:set>
                                      <p:cBhvr rctx="PPT">
                                        <p:cTn id="39" dur="indefinite"/>
                                        <p:tgtEl>
                                          <p:spTgt spid="48"/>
                                        </p:tgtEl>
                                        <p:attrNameLst>
                                          <p:attrName>style.opacity</p:attrName>
                                        </p:attrNameLst>
                                      </p:cBhvr>
                                      <p:to>
                                        <p:strVal val="0.2"/>
                                      </p:to>
                                    </p:set>
                                    <p:animEffect filter="image" prLst="opacity: 0.2">
                                      <p:cBhvr rctx="IE">
                                        <p:cTn id="40" dur="indefinite"/>
                                        <p:tgtEl>
                                          <p:spTgt spid="48"/>
                                        </p:tgtEl>
                                      </p:cBhvr>
                                    </p:animEffect>
                                  </p:childTnLst>
                                </p:cTn>
                              </p:par>
                              <p:par>
                                <p:cTn id="41" presetID="9" presetClass="emph" presetSubtype="0" nodeType="withEffect">
                                  <p:stCondLst>
                                    <p:cond delay="0"/>
                                  </p:stCondLst>
                                  <p:childTnLst>
                                    <p:set>
                                      <p:cBhvr rctx="PPT">
                                        <p:cTn id="42" dur="indefinite"/>
                                        <p:tgtEl>
                                          <p:spTgt spid="49"/>
                                        </p:tgtEl>
                                        <p:attrNameLst>
                                          <p:attrName>style.opacity</p:attrName>
                                        </p:attrNameLst>
                                      </p:cBhvr>
                                      <p:to>
                                        <p:strVal val="0.2"/>
                                      </p:to>
                                    </p:set>
                                    <p:animEffect filter="image" prLst="opacity: 0.2">
                                      <p:cBhvr rctx="IE">
                                        <p:cTn id="43" dur="indefinite"/>
                                        <p:tgtEl>
                                          <p:spTgt spid="49"/>
                                        </p:tgtEl>
                                      </p:cBhvr>
                                    </p:animEffect>
                                  </p:childTnLst>
                                </p:cTn>
                              </p:par>
                              <p:par>
                                <p:cTn id="44" presetID="9" presetClass="emph" presetSubtype="0" nodeType="withEffect">
                                  <p:stCondLst>
                                    <p:cond delay="0"/>
                                  </p:stCondLst>
                                  <p:childTnLst>
                                    <p:set>
                                      <p:cBhvr rctx="PPT">
                                        <p:cTn id="45" dur="indefinite"/>
                                        <p:tgtEl>
                                          <p:spTgt spid="54"/>
                                        </p:tgtEl>
                                        <p:attrNameLst>
                                          <p:attrName>style.opacity</p:attrName>
                                        </p:attrNameLst>
                                      </p:cBhvr>
                                      <p:to>
                                        <p:strVal val="0.2"/>
                                      </p:to>
                                    </p:set>
                                    <p:animEffect filter="image" prLst="opacity: 0.2">
                                      <p:cBhvr rctx="IE">
                                        <p:cTn id="46" dur="indefinite"/>
                                        <p:tgtEl>
                                          <p:spTgt spid="54"/>
                                        </p:tgtEl>
                                      </p:cBhvr>
                                    </p:animEffect>
                                  </p:childTnLst>
                                </p:cTn>
                              </p:par>
                              <p:par>
                                <p:cTn id="47" presetID="9" presetClass="emph" presetSubtype="0" nodeType="withEffect">
                                  <p:stCondLst>
                                    <p:cond delay="0"/>
                                  </p:stCondLst>
                                  <p:childTnLst>
                                    <p:set>
                                      <p:cBhvr rctx="PPT">
                                        <p:cTn id="48" dur="indefinite"/>
                                        <p:tgtEl>
                                          <p:spTgt spid="55"/>
                                        </p:tgtEl>
                                        <p:attrNameLst>
                                          <p:attrName>style.opacity</p:attrName>
                                        </p:attrNameLst>
                                      </p:cBhvr>
                                      <p:to>
                                        <p:strVal val="0.2"/>
                                      </p:to>
                                    </p:set>
                                    <p:animEffect filter="image" prLst="opacity: 0.2">
                                      <p:cBhvr rctx="IE">
                                        <p:cTn id="49" dur="indefinite"/>
                                        <p:tgtEl>
                                          <p:spTgt spid="55"/>
                                        </p:tgtEl>
                                      </p:cBhvr>
                                    </p:animEffect>
                                  </p:childTnLst>
                                </p:cTn>
                              </p:par>
                              <p:par>
                                <p:cTn id="50" presetID="9" presetClass="emph" presetSubtype="0" nodeType="withEffect">
                                  <p:stCondLst>
                                    <p:cond delay="0"/>
                                  </p:stCondLst>
                                  <p:childTnLst>
                                    <p:set>
                                      <p:cBhvr rctx="PPT">
                                        <p:cTn id="51" dur="indefinite"/>
                                        <p:tgtEl>
                                          <p:spTgt spid="56"/>
                                        </p:tgtEl>
                                        <p:attrNameLst>
                                          <p:attrName>style.opacity</p:attrName>
                                        </p:attrNameLst>
                                      </p:cBhvr>
                                      <p:to>
                                        <p:strVal val="0.2"/>
                                      </p:to>
                                    </p:set>
                                    <p:animEffect filter="image" prLst="opacity: 0.2">
                                      <p:cBhvr rctx="IE">
                                        <p:cTn id="52" dur="indefinite"/>
                                        <p:tgtEl>
                                          <p:spTgt spid="56"/>
                                        </p:tgtEl>
                                      </p:cBhvr>
                                    </p:animEffect>
                                  </p:childTnLst>
                                </p:cTn>
                              </p:par>
                              <p:par>
                                <p:cTn id="53" presetID="9" presetClass="emph" presetSubtype="0" nodeType="withEffect">
                                  <p:stCondLst>
                                    <p:cond delay="0"/>
                                  </p:stCondLst>
                                  <p:childTnLst>
                                    <p:set>
                                      <p:cBhvr rctx="PPT">
                                        <p:cTn id="54" dur="indefinite"/>
                                        <p:tgtEl>
                                          <p:spTgt spid="57"/>
                                        </p:tgtEl>
                                        <p:attrNameLst>
                                          <p:attrName>style.opacity</p:attrName>
                                        </p:attrNameLst>
                                      </p:cBhvr>
                                      <p:to>
                                        <p:strVal val="0.2"/>
                                      </p:to>
                                    </p:set>
                                    <p:animEffect filter="image" prLst="opacity: 0.2">
                                      <p:cBhvr rctx="IE">
                                        <p:cTn id="55" dur="indefinite"/>
                                        <p:tgtEl>
                                          <p:spTgt spid="57"/>
                                        </p:tgtEl>
                                      </p:cBhvr>
                                    </p:animEffect>
                                  </p:childTnLst>
                                </p:cTn>
                              </p:par>
                              <p:par>
                                <p:cTn id="56" presetID="9" presetClass="emph" presetSubtype="0" nodeType="withEffect">
                                  <p:stCondLst>
                                    <p:cond delay="0"/>
                                  </p:stCondLst>
                                  <p:childTnLst>
                                    <p:set>
                                      <p:cBhvr rctx="PPT">
                                        <p:cTn id="57" dur="indefinite"/>
                                        <p:tgtEl>
                                          <p:spTgt spid="58"/>
                                        </p:tgtEl>
                                        <p:attrNameLst>
                                          <p:attrName>style.opacity</p:attrName>
                                        </p:attrNameLst>
                                      </p:cBhvr>
                                      <p:to>
                                        <p:strVal val="0.2"/>
                                      </p:to>
                                    </p:set>
                                    <p:animEffect filter="image" prLst="opacity: 0.2">
                                      <p:cBhvr rctx="IE">
                                        <p:cTn id="58" dur="indefinite"/>
                                        <p:tgtEl>
                                          <p:spTgt spid="58"/>
                                        </p:tgtEl>
                                      </p:cBhvr>
                                    </p:animEffect>
                                  </p:childTnLst>
                                </p:cTn>
                              </p:par>
                              <p:par>
                                <p:cTn id="59" presetID="9" presetClass="emph" presetSubtype="0" nodeType="withEffect">
                                  <p:stCondLst>
                                    <p:cond delay="0"/>
                                  </p:stCondLst>
                                  <p:childTnLst>
                                    <p:set>
                                      <p:cBhvr rctx="PPT">
                                        <p:cTn id="60" dur="indefinite"/>
                                        <p:tgtEl>
                                          <p:spTgt spid="59"/>
                                        </p:tgtEl>
                                        <p:attrNameLst>
                                          <p:attrName>style.opacity</p:attrName>
                                        </p:attrNameLst>
                                      </p:cBhvr>
                                      <p:to>
                                        <p:strVal val="0.2"/>
                                      </p:to>
                                    </p:set>
                                    <p:animEffect filter="image" prLst="opacity: 0.2">
                                      <p:cBhvr rctx="IE">
                                        <p:cTn id="61" dur="indefinite"/>
                                        <p:tgtEl>
                                          <p:spTgt spid="59"/>
                                        </p:tgtEl>
                                      </p:cBhvr>
                                    </p:animEffect>
                                  </p:childTnLst>
                                </p:cTn>
                              </p:par>
                              <p:par>
                                <p:cTn id="62" presetID="9" presetClass="emph" presetSubtype="0" nodeType="withEffect">
                                  <p:stCondLst>
                                    <p:cond delay="0"/>
                                  </p:stCondLst>
                                  <p:childTnLst>
                                    <p:set>
                                      <p:cBhvr rctx="PPT">
                                        <p:cTn id="63" dur="indefinite"/>
                                        <p:tgtEl>
                                          <p:spTgt spid="60"/>
                                        </p:tgtEl>
                                        <p:attrNameLst>
                                          <p:attrName>style.opacity</p:attrName>
                                        </p:attrNameLst>
                                      </p:cBhvr>
                                      <p:to>
                                        <p:strVal val="0.2"/>
                                      </p:to>
                                    </p:set>
                                    <p:animEffect filter="image" prLst="opacity: 0.2">
                                      <p:cBhvr rctx="IE">
                                        <p:cTn id="64" dur="indefinite"/>
                                        <p:tgtEl>
                                          <p:spTgt spid="60"/>
                                        </p:tgtEl>
                                      </p:cBhvr>
                                    </p:animEffect>
                                  </p:childTnLst>
                                </p:cTn>
                              </p:par>
                              <p:par>
                                <p:cTn id="65" presetID="9" presetClass="emph" presetSubtype="0" nodeType="withEffect">
                                  <p:stCondLst>
                                    <p:cond delay="0"/>
                                  </p:stCondLst>
                                  <p:childTnLst>
                                    <p:set>
                                      <p:cBhvr rctx="PPT">
                                        <p:cTn id="66" dur="indefinite"/>
                                        <p:tgtEl>
                                          <p:spTgt spid="61"/>
                                        </p:tgtEl>
                                        <p:attrNameLst>
                                          <p:attrName>style.opacity</p:attrName>
                                        </p:attrNameLst>
                                      </p:cBhvr>
                                      <p:to>
                                        <p:strVal val="0.2"/>
                                      </p:to>
                                    </p:set>
                                    <p:animEffect filter="image" prLst="opacity: 0.2">
                                      <p:cBhvr rctx="IE">
                                        <p:cTn id="67" dur="indefinite"/>
                                        <p:tgtEl>
                                          <p:spTgt spid="61"/>
                                        </p:tgtEl>
                                      </p:cBhvr>
                                    </p:animEffect>
                                  </p:childTnLst>
                                </p:cTn>
                              </p:par>
                              <p:par>
                                <p:cTn id="68" presetID="9" presetClass="emph" presetSubtype="0" grpId="0" nodeType="withEffect">
                                  <p:stCondLst>
                                    <p:cond delay="0"/>
                                  </p:stCondLst>
                                  <p:childTnLst>
                                    <p:set>
                                      <p:cBhvr rctx="PPT">
                                        <p:cTn id="69" dur="indefinite"/>
                                        <p:tgtEl>
                                          <p:spTgt spid="45"/>
                                        </p:tgtEl>
                                        <p:attrNameLst>
                                          <p:attrName>style.opacity</p:attrName>
                                        </p:attrNameLst>
                                      </p:cBhvr>
                                      <p:to>
                                        <p:strVal val="0.2"/>
                                      </p:to>
                                    </p:set>
                                    <p:animEffect filter="image" prLst="opacity: 0.2">
                                      <p:cBhvr rctx="IE">
                                        <p:cTn id="70" dur="indefinite"/>
                                        <p:tgtEl>
                                          <p:spTgt spid="45"/>
                                        </p:tgtEl>
                                      </p:cBhvr>
                                    </p:animEffect>
                                  </p:childTnLst>
                                </p:cTn>
                              </p:par>
                              <p:par>
                                <p:cTn id="71" presetID="9" presetClass="emph" presetSubtype="0" grpId="0" nodeType="withEffect">
                                  <p:stCondLst>
                                    <p:cond delay="0"/>
                                  </p:stCondLst>
                                  <p:childTnLst>
                                    <p:set>
                                      <p:cBhvr rctx="PPT">
                                        <p:cTn id="72" dur="indefinite"/>
                                        <p:tgtEl>
                                          <p:spTgt spid="42"/>
                                        </p:tgtEl>
                                        <p:attrNameLst>
                                          <p:attrName>style.opacity</p:attrName>
                                        </p:attrNameLst>
                                      </p:cBhvr>
                                      <p:to>
                                        <p:strVal val="0.2"/>
                                      </p:to>
                                    </p:set>
                                    <p:animEffect filter="image" prLst="opacity: 0.2">
                                      <p:cBhvr rctx="IE">
                                        <p:cTn id="73" dur="indefinite"/>
                                        <p:tgtEl>
                                          <p:spTgt spid="42"/>
                                        </p:tgtEl>
                                      </p:cBhvr>
                                    </p:animEffect>
                                  </p:childTnLst>
                                </p:cTn>
                              </p:par>
                              <p:par>
                                <p:cTn id="74" presetID="9" presetClass="emph" presetSubtype="0" grpId="0" nodeType="withEffect">
                                  <p:stCondLst>
                                    <p:cond delay="0"/>
                                  </p:stCondLst>
                                  <p:childTnLst>
                                    <p:set>
                                      <p:cBhvr rctx="PPT">
                                        <p:cTn id="75" dur="indefinite"/>
                                        <p:tgtEl>
                                          <p:spTgt spid="43"/>
                                        </p:tgtEl>
                                        <p:attrNameLst>
                                          <p:attrName>style.opacity</p:attrName>
                                        </p:attrNameLst>
                                      </p:cBhvr>
                                      <p:to>
                                        <p:strVal val="0.2"/>
                                      </p:to>
                                    </p:set>
                                    <p:animEffect filter="image" prLst="opacity: 0.2">
                                      <p:cBhvr rctx="IE">
                                        <p:cTn id="76" dur="indefinite"/>
                                        <p:tgtEl>
                                          <p:spTgt spid="43"/>
                                        </p:tgtEl>
                                      </p:cBhvr>
                                    </p:animEffect>
                                  </p:childTnLst>
                                </p:cTn>
                              </p:par>
                              <p:par>
                                <p:cTn id="77" presetID="9" presetClass="emph" presetSubtype="0" grpId="0" nodeType="withEffect">
                                  <p:stCondLst>
                                    <p:cond delay="0"/>
                                  </p:stCondLst>
                                  <p:childTnLst>
                                    <p:set>
                                      <p:cBhvr rctx="PPT">
                                        <p:cTn id="78" dur="indefinite"/>
                                        <p:tgtEl>
                                          <p:spTgt spid="44"/>
                                        </p:tgtEl>
                                        <p:attrNameLst>
                                          <p:attrName>style.opacity</p:attrName>
                                        </p:attrNameLst>
                                      </p:cBhvr>
                                      <p:to>
                                        <p:strVal val="0.2"/>
                                      </p:to>
                                    </p:set>
                                    <p:animEffect filter="image" prLst="opacity: 0.2">
                                      <p:cBhvr rctx="IE">
                                        <p:cTn id="79" dur="indefinite"/>
                                        <p:tgtEl>
                                          <p:spTgt spid="44"/>
                                        </p:tgtEl>
                                      </p:cBhvr>
                                    </p:animEffect>
                                  </p:childTnLst>
                                </p:cTn>
                              </p:par>
                              <p:par>
                                <p:cTn id="80" presetID="9" presetClass="emph" presetSubtype="0" grpId="0" nodeType="withEffect">
                                  <p:stCondLst>
                                    <p:cond delay="0"/>
                                  </p:stCondLst>
                                  <p:childTnLst>
                                    <p:set>
                                      <p:cBhvr rctx="PPT">
                                        <p:cTn id="81" dur="indefinite"/>
                                        <p:tgtEl>
                                          <p:spTgt spid="46"/>
                                        </p:tgtEl>
                                        <p:attrNameLst>
                                          <p:attrName>style.opacity</p:attrName>
                                        </p:attrNameLst>
                                      </p:cBhvr>
                                      <p:to>
                                        <p:strVal val="0.2"/>
                                      </p:to>
                                    </p:set>
                                    <p:animEffect filter="image" prLst="opacity: 0.2">
                                      <p:cBhvr rctx="IE">
                                        <p:cTn id="82" dur="indefinite"/>
                                        <p:tgtEl>
                                          <p:spTgt spid="46"/>
                                        </p:tgtEl>
                                      </p:cBhvr>
                                    </p:animEffect>
                                  </p:childTnLst>
                                </p:cTn>
                              </p:par>
                              <p:par>
                                <p:cTn id="83" presetID="9" presetClass="emph" presetSubtype="0" grpId="0" nodeType="withEffect">
                                  <p:stCondLst>
                                    <p:cond delay="0"/>
                                  </p:stCondLst>
                                  <p:childTnLst>
                                    <p:set>
                                      <p:cBhvr rctx="PPT">
                                        <p:cTn id="84" dur="indefinite"/>
                                        <p:tgtEl>
                                          <p:spTgt spid="25"/>
                                        </p:tgtEl>
                                        <p:attrNameLst>
                                          <p:attrName>style.opacity</p:attrName>
                                        </p:attrNameLst>
                                      </p:cBhvr>
                                      <p:to>
                                        <p:strVal val="0.2"/>
                                      </p:to>
                                    </p:set>
                                    <p:animEffect filter="image" prLst="opacity: 0.2">
                                      <p:cBhvr rctx="IE">
                                        <p:cTn id="85" dur="indefinite"/>
                                        <p:tgtEl>
                                          <p:spTgt spid="25"/>
                                        </p:tgtEl>
                                      </p:cBhvr>
                                    </p:animEffect>
                                  </p:childTnLst>
                                </p:cTn>
                              </p:par>
                              <p:par>
                                <p:cTn id="86" presetID="9" presetClass="emph" presetSubtype="0" nodeType="withEffect">
                                  <p:stCondLst>
                                    <p:cond delay="0"/>
                                  </p:stCondLst>
                                  <p:childTnLst>
                                    <p:set>
                                      <p:cBhvr rctx="PPT">
                                        <p:cTn id="87" dur="indefinite"/>
                                        <p:tgtEl>
                                          <p:spTgt spid="38"/>
                                        </p:tgtEl>
                                        <p:attrNameLst>
                                          <p:attrName>style.opacity</p:attrName>
                                        </p:attrNameLst>
                                      </p:cBhvr>
                                      <p:to>
                                        <p:strVal val="0.2"/>
                                      </p:to>
                                    </p:set>
                                    <p:animEffect filter="image" prLst="opacity: 0.2">
                                      <p:cBhvr rctx="IE">
                                        <p:cTn id="88" dur="indefinite"/>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9" grpId="0" animBg="1"/>
      <p:bldP spid="24" grpId="0" animBg="1"/>
      <p:bldP spid="25" grpId="0" animBg="1"/>
      <p:bldP spid="30" grpId="0"/>
      <p:bldP spid="35" grpId="0"/>
      <p:bldP spid="42" grpId="0" animBg="1"/>
      <p:bldP spid="43" grpId="0" animBg="1"/>
      <p:bldP spid="44" grpId="0" animBg="1"/>
      <p:bldP spid="45" grpId="0"/>
      <p:bldP spid="46"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hu-HU" dirty="0"/>
              <a:t>A</a:t>
            </a:r>
            <a:r>
              <a:rPr lang="en-US" dirty="0"/>
              <a:t> 3-2-1 </a:t>
            </a:r>
            <a:r>
              <a:rPr lang="hu-HU" dirty="0"/>
              <a:t>–es szabály</a:t>
            </a:r>
            <a:endParaRPr lang="en-US" dirty="0"/>
          </a:p>
        </p:txBody>
      </p:sp>
      <p:grpSp>
        <p:nvGrpSpPr>
          <p:cNvPr id="27" name="Group 26"/>
          <p:cNvGrpSpPr/>
          <p:nvPr/>
        </p:nvGrpSpPr>
        <p:grpSpPr>
          <a:xfrm>
            <a:off x="2916514" y="987574"/>
            <a:ext cx="2304256" cy="3062017"/>
            <a:chOff x="3420221" y="1308607"/>
            <a:chExt cx="2304256" cy="3062017"/>
          </a:xfrm>
        </p:grpSpPr>
        <p:sp>
          <p:nvSpPr>
            <p:cNvPr id="15" name="Rectangle 14"/>
            <p:cNvSpPr/>
            <p:nvPr/>
          </p:nvSpPr>
          <p:spPr bwMode="auto">
            <a:xfrm>
              <a:off x="3420221" y="1308607"/>
              <a:ext cx="2304256" cy="3062017"/>
            </a:xfrm>
            <a:prstGeom prst="rect">
              <a:avLst/>
            </a:prstGeom>
            <a:solidFill>
              <a:srgbClr val="54B94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dirty="0" err="1">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16" name="TextBox 15"/>
            <p:cNvSpPr txBox="1"/>
            <p:nvPr/>
          </p:nvSpPr>
          <p:spPr>
            <a:xfrm>
              <a:off x="3564237" y="1308607"/>
              <a:ext cx="755335" cy="1323439"/>
            </a:xfrm>
            <a:prstGeom prst="rect">
              <a:avLst/>
            </a:prstGeom>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solidFill>
                  <a:effectLst/>
                  <a:uLnTx/>
                  <a:uFillTx/>
                </a:rPr>
                <a:t>2</a:t>
              </a:r>
              <a:endParaRPr kumimoji="0" lang="ru-RU" sz="8000" b="0" i="0" u="none" strike="noStrike" kern="0" cap="none" spc="0" normalizeH="0" baseline="0" noProof="0" dirty="0">
                <a:ln>
                  <a:noFill/>
                </a:ln>
                <a:solidFill>
                  <a:schemeClr val="bg1"/>
                </a:solidFill>
                <a:effectLst/>
                <a:uLnTx/>
                <a:uFillTx/>
              </a:endParaRPr>
            </a:p>
          </p:txBody>
        </p:sp>
        <p:sp>
          <p:nvSpPr>
            <p:cNvPr id="17" name="TextBox 16"/>
            <p:cNvSpPr txBox="1"/>
            <p:nvPr/>
          </p:nvSpPr>
          <p:spPr>
            <a:xfrm>
              <a:off x="3564237" y="2479204"/>
              <a:ext cx="2095445" cy="369332"/>
            </a:xfrm>
            <a:prstGeom prst="rect">
              <a:avLst/>
            </a:prstGeom>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1800" b="0" i="0" u="none" strike="noStrike" kern="0" cap="none" spc="0" normalizeH="0" baseline="0" noProof="0" dirty="0">
                  <a:ln>
                    <a:noFill/>
                  </a:ln>
                  <a:solidFill>
                    <a:schemeClr val="bg1"/>
                  </a:solidFill>
                  <a:effectLst/>
                  <a:uLnTx/>
                  <a:uFillTx/>
                </a:rPr>
                <a:t>Különböző médián</a:t>
              </a:r>
              <a:endParaRPr kumimoji="0" lang="ru-RU" sz="1800" b="0" i="0" u="none" strike="noStrike" kern="0" cap="none" spc="0" normalizeH="0" baseline="0" noProof="0" dirty="0">
                <a:ln>
                  <a:noFill/>
                </a:ln>
                <a:solidFill>
                  <a:schemeClr val="bg1"/>
                </a:solidFill>
                <a:effectLst/>
                <a:uLnTx/>
                <a:uFillTx/>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341" y="3225960"/>
              <a:ext cx="647842" cy="7809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091" y="3381419"/>
              <a:ext cx="846380" cy="470072"/>
            </a:xfrm>
            <a:prstGeom prst="rect">
              <a:avLst/>
            </a:prstGeom>
          </p:spPr>
        </p:pic>
      </p:grpSp>
      <p:grpSp>
        <p:nvGrpSpPr>
          <p:cNvPr id="26" name="Group 25"/>
          <p:cNvGrpSpPr/>
          <p:nvPr/>
        </p:nvGrpSpPr>
        <p:grpSpPr>
          <a:xfrm>
            <a:off x="467544" y="987574"/>
            <a:ext cx="2304256" cy="3062017"/>
            <a:chOff x="971251" y="1308607"/>
            <a:chExt cx="2304256" cy="3062017"/>
          </a:xfrm>
        </p:grpSpPr>
        <p:sp>
          <p:nvSpPr>
            <p:cNvPr id="2" name="Rectangle 1"/>
            <p:cNvSpPr/>
            <p:nvPr/>
          </p:nvSpPr>
          <p:spPr bwMode="auto">
            <a:xfrm>
              <a:off x="971251" y="1308607"/>
              <a:ext cx="2304256" cy="3062017"/>
            </a:xfrm>
            <a:prstGeom prst="rect">
              <a:avLst/>
            </a:prstGeom>
            <a:solidFill>
              <a:srgbClr val="54B94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dirty="0" err="1">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3" name="TextBox 2"/>
            <p:cNvSpPr txBox="1"/>
            <p:nvPr/>
          </p:nvSpPr>
          <p:spPr>
            <a:xfrm>
              <a:off x="1115267" y="1308607"/>
              <a:ext cx="755335" cy="1323439"/>
            </a:xfrm>
            <a:prstGeom prst="rect">
              <a:avLst/>
            </a:prstGeom>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solidFill>
                  <a:effectLst/>
                  <a:uLnTx/>
                  <a:uFillTx/>
                </a:rPr>
                <a:t>3</a:t>
              </a:r>
              <a:endParaRPr kumimoji="0" lang="ru-RU" sz="8000" b="0" i="0" u="none" strike="noStrike" kern="0" cap="none" spc="0" normalizeH="0" baseline="0" noProof="0" dirty="0">
                <a:ln>
                  <a:noFill/>
                </a:ln>
                <a:solidFill>
                  <a:schemeClr val="bg1"/>
                </a:solidFill>
                <a:effectLst/>
                <a:uLnTx/>
                <a:uFillTx/>
              </a:endParaRPr>
            </a:p>
          </p:txBody>
        </p:sp>
        <p:sp>
          <p:nvSpPr>
            <p:cNvPr id="4" name="TextBox 3"/>
            <p:cNvSpPr txBox="1"/>
            <p:nvPr/>
          </p:nvSpPr>
          <p:spPr>
            <a:xfrm>
              <a:off x="1115267" y="2617703"/>
              <a:ext cx="2146742" cy="369332"/>
            </a:xfrm>
            <a:prstGeom prst="rect">
              <a:avLst/>
            </a:prstGeom>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1800" b="0" i="0" u="none" strike="noStrike" kern="0" cap="none" spc="0" normalizeH="0" baseline="0" noProof="0" dirty="0">
                  <a:ln>
                    <a:noFill/>
                  </a:ln>
                  <a:solidFill>
                    <a:schemeClr val="bg1"/>
                  </a:solidFill>
                  <a:effectLst/>
                  <a:uLnTx/>
                  <a:uFillTx/>
                </a:rPr>
                <a:t>Különböző példány</a:t>
              </a:r>
              <a:endParaRPr kumimoji="0" lang="ru-RU" sz="1800" b="0" i="0" u="none" strike="noStrike" kern="0" cap="none" spc="0" normalizeH="0" baseline="0" noProof="0" dirty="0">
                <a:ln>
                  <a:noFill/>
                </a:ln>
                <a:solidFill>
                  <a:schemeClr val="bg1"/>
                </a:solidFill>
                <a:effectLst/>
                <a:uLnTx/>
                <a:uFillTx/>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427" y="3272219"/>
              <a:ext cx="541398" cy="739691"/>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2549" y="3272219"/>
              <a:ext cx="541398" cy="739691"/>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6437" y="3272219"/>
              <a:ext cx="541398" cy="739691"/>
            </a:xfrm>
            <a:prstGeom prst="rect">
              <a:avLst/>
            </a:prstGeom>
          </p:spPr>
        </p:pic>
      </p:grpSp>
      <p:grpSp>
        <p:nvGrpSpPr>
          <p:cNvPr id="28" name="Group 27"/>
          <p:cNvGrpSpPr/>
          <p:nvPr/>
        </p:nvGrpSpPr>
        <p:grpSpPr>
          <a:xfrm>
            <a:off x="5364786" y="987574"/>
            <a:ext cx="2304256" cy="3062017"/>
            <a:chOff x="5868493" y="1308607"/>
            <a:chExt cx="2304256" cy="3062017"/>
          </a:xfrm>
        </p:grpSpPr>
        <p:sp>
          <p:nvSpPr>
            <p:cNvPr id="18" name="Rectangle 17"/>
            <p:cNvSpPr/>
            <p:nvPr/>
          </p:nvSpPr>
          <p:spPr bwMode="auto">
            <a:xfrm>
              <a:off x="5868493" y="1308607"/>
              <a:ext cx="2304256" cy="3062017"/>
            </a:xfrm>
            <a:prstGeom prst="rect">
              <a:avLst/>
            </a:prstGeom>
            <a:solidFill>
              <a:srgbClr val="54B94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dirty="0" err="1">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19" name="TextBox 18"/>
            <p:cNvSpPr txBox="1"/>
            <p:nvPr/>
          </p:nvSpPr>
          <p:spPr>
            <a:xfrm>
              <a:off x="6012509" y="1308607"/>
              <a:ext cx="755335" cy="1323439"/>
            </a:xfrm>
            <a:prstGeom prst="rect">
              <a:avLst/>
            </a:prstGeom>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chemeClr val="bg1"/>
                  </a:solidFill>
                  <a:effectLst/>
                  <a:uLnTx/>
                  <a:uFillTx/>
                </a:rPr>
                <a:t>1</a:t>
              </a:r>
              <a:endParaRPr kumimoji="0" lang="ru-RU" sz="8000" b="0" i="0" u="none" strike="noStrike" kern="0" cap="none" spc="0" normalizeH="0" baseline="0" noProof="0" dirty="0">
                <a:ln>
                  <a:noFill/>
                </a:ln>
                <a:solidFill>
                  <a:schemeClr val="bg1"/>
                </a:solidFill>
                <a:effectLst/>
                <a:uLnTx/>
                <a:uFillTx/>
              </a:endParaRPr>
            </a:p>
          </p:txBody>
        </p:sp>
        <p:sp>
          <p:nvSpPr>
            <p:cNvPr id="20" name="TextBox 19"/>
            <p:cNvSpPr txBox="1"/>
            <p:nvPr/>
          </p:nvSpPr>
          <p:spPr>
            <a:xfrm>
              <a:off x="6012509" y="2340705"/>
              <a:ext cx="2044149" cy="646331"/>
            </a:xfrm>
            <a:prstGeom prst="rect">
              <a:avLst/>
            </a:prstGeom>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1800" b="0" i="0" u="none" strike="noStrike" kern="0" cap="none" spc="0" normalizeH="0" baseline="0" noProof="0" dirty="0">
                  <a:ln>
                    <a:noFill/>
                  </a:ln>
                  <a:solidFill>
                    <a:schemeClr val="bg1"/>
                  </a:solidFill>
                  <a:effectLst/>
                  <a:uLnTx/>
                  <a:uFillTx/>
                </a:rPr>
                <a:t>Távoli telephelyen</a:t>
              </a:r>
            </a:p>
            <a:p>
              <a:pPr marL="0" marR="0" lvl="0" indent="0" defTabSz="914400" eaLnBrk="1" fontAlgn="auto" latinLnBrk="0" hangingPunct="1">
                <a:lnSpc>
                  <a:spcPct val="100000"/>
                </a:lnSpc>
                <a:spcBef>
                  <a:spcPts val="0"/>
                </a:spcBef>
                <a:spcAft>
                  <a:spcPts val="0"/>
                </a:spcAft>
                <a:buClrTx/>
                <a:buSzTx/>
                <a:buFontTx/>
                <a:buNone/>
                <a:tabLst/>
                <a:defRPr/>
              </a:pPr>
              <a:r>
                <a:rPr kumimoji="0" lang="hu-HU" sz="1800" b="0" i="0" u="none" strike="noStrike" kern="0" cap="none" spc="0" normalizeH="0" baseline="0" noProof="0" dirty="0">
                  <a:ln>
                    <a:noFill/>
                  </a:ln>
                  <a:solidFill>
                    <a:schemeClr val="bg1"/>
                  </a:solidFill>
                  <a:effectLst/>
                  <a:uLnTx/>
                  <a:uFillTx/>
                </a:rPr>
                <a:t>található</a:t>
              </a:r>
              <a:endParaRPr kumimoji="0" lang="ru-RU" sz="1800" b="0" i="0" u="none" strike="noStrike" kern="0" cap="none" spc="0" normalizeH="0" baseline="0" noProof="0" dirty="0">
                <a:ln>
                  <a:noFill/>
                </a:ln>
                <a:solidFill>
                  <a:schemeClr val="bg1"/>
                </a:solidFill>
                <a:effectLst/>
                <a:uLnTx/>
                <a:uFillTx/>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597" y="3251414"/>
              <a:ext cx="1069124" cy="755536"/>
            </a:xfrm>
            <a:prstGeom prst="rect">
              <a:avLst/>
            </a:prstGeom>
          </p:spPr>
        </p:pic>
        <p:sp>
          <p:nvSpPr>
            <p:cNvPr id="24" name="TextBox 23"/>
            <p:cNvSpPr txBox="1"/>
            <p:nvPr/>
          </p:nvSpPr>
          <p:spPr>
            <a:xfrm>
              <a:off x="6652571" y="3482159"/>
              <a:ext cx="736099" cy="369332"/>
            </a:xfrm>
            <a:prstGeom prst="rect">
              <a:avLst/>
            </a:prstGeom>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4B948"/>
                  </a:solidFill>
                  <a:effectLst/>
                  <a:uLnTx/>
                  <a:uFillTx/>
                </a:rPr>
                <a:t>cloud</a:t>
              </a:r>
              <a:endParaRPr kumimoji="0" lang="ru-RU" sz="1800" b="0" i="0" u="none" strike="noStrike" kern="0" cap="none" spc="0" normalizeH="0" baseline="0" noProof="0" dirty="0">
                <a:ln>
                  <a:noFill/>
                </a:ln>
                <a:solidFill>
                  <a:srgbClr val="54B948"/>
                </a:solidFill>
                <a:effectLst/>
                <a:uLnTx/>
                <a:uFillTx/>
              </a:endParaRPr>
            </a:p>
          </p:txBody>
        </p:sp>
      </p:grpSp>
      <p:sp>
        <p:nvSpPr>
          <p:cNvPr id="8" name="TextBox 7"/>
          <p:cNvSpPr txBox="1"/>
          <p:nvPr/>
        </p:nvSpPr>
        <p:spPr>
          <a:xfrm>
            <a:off x="755576" y="4403308"/>
            <a:ext cx="7200800" cy="369332"/>
          </a:xfrm>
          <a:prstGeom prst="rect">
            <a:avLst/>
          </a:prstGeom>
        </p:spPr>
        <p:txBody>
          <a:bodyPr wrap="square" rtlCol="0" anchor="ctr">
            <a:spAutoFit/>
          </a:bodyPr>
          <a:lstStyle/>
          <a:p>
            <a:pPr algn="ctr"/>
            <a:r>
              <a:rPr lang="hu-HU" dirty="0"/>
              <a:t>SSL tunnel, SSL certificate (nem titkosításra használja)</a:t>
            </a:r>
          </a:p>
        </p:txBody>
      </p:sp>
    </p:spTree>
    <p:extLst>
      <p:ext uri="{BB962C8B-B14F-4D97-AF65-F5344CB8AC3E}">
        <p14:creationId xmlns:p14="http://schemas.microsoft.com/office/powerpoint/2010/main" val="47035109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p:txBody>
          <a:bodyPr/>
          <a:lstStyle/>
          <a:p>
            <a:r>
              <a:rPr lang="en-US" sz="2800" dirty="0" err="1"/>
              <a:t>Veeam</a:t>
            </a:r>
            <a:r>
              <a:rPr lang="en-US" sz="2800" dirty="0"/>
              <a:t> Availability Platform for the Hybrid Cloud</a:t>
            </a:r>
            <a:endParaRPr lang="ru-RU" sz="2800" dirty="0"/>
          </a:p>
        </p:txBody>
      </p:sp>
      <p:sp>
        <p:nvSpPr>
          <p:cNvPr id="5" name="Oval 4"/>
          <p:cNvSpPr/>
          <p:nvPr/>
        </p:nvSpPr>
        <p:spPr>
          <a:xfrm>
            <a:off x="971600" y="1321688"/>
            <a:ext cx="7080863" cy="31921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en-US" sz="1823" b="0" i="0" u="none" strike="noStrike" kern="0" cap="none" spc="0" normalizeH="0" baseline="0" noProof="0">
              <a:ln>
                <a:noFill/>
              </a:ln>
              <a:solidFill>
                <a:sysClr val="windowText" lastClr="000000"/>
              </a:solidFill>
              <a:effectLst/>
              <a:uLnTx/>
              <a:uFillTx/>
            </a:endParaRPr>
          </a:p>
        </p:txBody>
      </p:sp>
      <p:sp>
        <p:nvSpPr>
          <p:cNvPr id="7" name="Rounded Rectangle 80"/>
          <p:cNvSpPr/>
          <p:nvPr/>
        </p:nvSpPr>
        <p:spPr>
          <a:xfrm>
            <a:off x="2491069" y="3685052"/>
            <a:ext cx="4184264" cy="1016791"/>
          </a:xfrm>
          <a:prstGeom prst="roundRect">
            <a:avLst>
              <a:gd name="adj" fmla="val 11334"/>
            </a:avLst>
          </a:prstGeom>
          <a:solidFill>
            <a:schemeClr val="bg1"/>
          </a:solidFill>
          <a:ln w="31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srgbClr val="5B9BD5"/>
              </a:solidFill>
              <a:effectLst/>
              <a:uLnTx/>
              <a:uFillTx/>
            </a:endParaRPr>
          </a:p>
        </p:txBody>
      </p:sp>
      <p:sp>
        <p:nvSpPr>
          <p:cNvPr id="8" name="Rounded Rectangle 125"/>
          <p:cNvSpPr/>
          <p:nvPr/>
        </p:nvSpPr>
        <p:spPr>
          <a:xfrm>
            <a:off x="2596405" y="4140969"/>
            <a:ext cx="3931758" cy="46092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srgbClr val="5B9BD5"/>
              </a:solidFill>
              <a:effectLst/>
              <a:uLnTx/>
              <a:uFillTx/>
            </a:endParaRPr>
          </a:p>
        </p:txBody>
      </p:sp>
      <p:grpSp>
        <p:nvGrpSpPr>
          <p:cNvPr id="10" name="Group 9"/>
          <p:cNvGrpSpPr/>
          <p:nvPr/>
        </p:nvGrpSpPr>
        <p:grpSpPr>
          <a:xfrm>
            <a:off x="2866571" y="4214145"/>
            <a:ext cx="3391427" cy="314577"/>
            <a:chOff x="2943240" y="4117285"/>
            <a:chExt cx="3391427" cy="314577"/>
          </a:xfrm>
        </p:grpSpPr>
        <p:pic>
          <p:nvPicPr>
            <p:cNvPr id="11" name="Picture 126"/>
            <p:cNvPicPr>
              <a:picLocks noChangeAspect="1"/>
            </p:cNvPicPr>
            <p:nvPr/>
          </p:nvPicPr>
          <p:blipFill>
            <a:blip r:embed="rId3"/>
            <a:stretch>
              <a:fillRect/>
            </a:stretch>
          </p:blipFill>
          <p:spPr>
            <a:xfrm>
              <a:off x="5859325" y="4259373"/>
              <a:ext cx="170496" cy="169435"/>
            </a:xfrm>
            <a:prstGeom prst="rect">
              <a:avLst/>
            </a:prstGeom>
          </p:spPr>
        </p:pic>
        <p:pic>
          <p:nvPicPr>
            <p:cNvPr id="12" name="Picture 127"/>
            <p:cNvPicPr>
              <a:picLocks noChangeAspect="1"/>
            </p:cNvPicPr>
            <p:nvPr/>
          </p:nvPicPr>
          <p:blipFill>
            <a:blip r:embed="rId4"/>
            <a:stretch>
              <a:fillRect/>
            </a:stretch>
          </p:blipFill>
          <p:spPr>
            <a:xfrm>
              <a:off x="3080428" y="4256318"/>
              <a:ext cx="174008" cy="175544"/>
            </a:xfrm>
            <a:prstGeom prst="rect">
              <a:avLst/>
            </a:prstGeom>
          </p:spPr>
        </p:pic>
        <p:pic>
          <p:nvPicPr>
            <p:cNvPr id="13" name="Picture 128"/>
            <p:cNvPicPr>
              <a:picLocks noChangeAspect="1"/>
            </p:cNvPicPr>
            <p:nvPr/>
          </p:nvPicPr>
          <p:blipFill>
            <a:blip r:embed="rId5"/>
            <a:stretch>
              <a:fillRect/>
            </a:stretch>
          </p:blipFill>
          <p:spPr>
            <a:xfrm>
              <a:off x="3945916" y="4269664"/>
              <a:ext cx="144271" cy="148852"/>
            </a:xfrm>
            <a:prstGeom prst="rect">
              <a:avLst/>
            </a:prstGeom>
          </p:spPr>
        </p:pic>
        <p:pic>
          <p:nvPicPr>
            <p:cNvPr id="14" name="Picture 129"/>
            <p:cNvPicPr>
              <a:picLocks noChangeAspect="1"/>
            </p:cNvPicPr>
            <p:nvPr/>
          </p:nvPicPr>
          <p:blipFill>
            <a:blip r:embed="rId6"/>
            <a:stretch>
              <a:fillRect/>
            </a:stretch>
          </p:blipFill>
          <p:spPr>
            <a:xfrm>
              <a:off x="4824505" y="4267517"/>
              <a:ext cx="132288" cy="153146"/>
            </a:xfrm>
            <a:prstGeom prst="rect">
              <a:avLst/>
            </a:prstGeom>
          </p:spPr>
        </p:pic>
        <p:sp>
          <p:nvSpPr>
            <p:cNvPr id="15" name="TextBox 14"/>
            <p:cNvSpPr txBox="1"/>
            <p:nvPr/>
          </p:nvSpPr>
          <p:spPr>
            <a:xfrm>
              <a:off x="3777339" y="4117285"/>
              <a:ext cx="476166"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Storage</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6" name="TextBox 15"/>
            <p:cNvSpPr txBox="1"/>
            <p:nvPr/>
          </p:nvSpPr>
          <p:spPr>
            <a:xfrm>
              <a:off x="5554480" y="4117285"/>
              <a:ext cx="780187"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Hyperconverged</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7" name="TextBox 16"/>
            <p:cNvSpPr txBox="1"/>
            <p:nvPr/>
          </p:nvSpPr>
          <p:spPr>
            <a:xfrm>
              <a:off x="2943240" y="4117285"/>
              <a:ext cx="455628"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Compute</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sp>
          <p:nvSpPr>
            <p:cNvPr id="18" name="TextBox 17"/>
            <p:cNvSpPr txBox="1"/>
            <p:nvPr/>
          </p:nvSpPr>
          <p:spPr>
            <a:xfrm>
              <a:off x="4631976" y="4117285"/>
              <a:ext cx="544034" cy="109132"/>
            </a:xfrm>
            <a:prstGeom prst="rect">
              <a:avLst/>
            </a:prstGeom>
            <a:noFill/>
          </p:spPr>
          <p:txBody>
            <a:bodyPr wrap="square" lIns="0" tIns="0" rIns="0" bIns="0" rtlCol="0">
              <a:spAutoFit/>
            </a:bodyPr>
            <a:lstStyle/>
            <a:p>
              <a:pPr marL="0" marR="0" lvl="0" indent="0" algn="ctr" defTabSz="694338" eaLnBrk="1" fontAlgn="auto" latinLnBrk="0" hangingPunct="1">
                <a:lnSpc>
                  <a:spcPct val="100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5B9BD5"/>
                  </a:solidFill>
                  <a:effectLst/>
                  <a:uLnTx/>
                  <a:uFillTx/>
                  <a:cs typeface="Arial" panose="020B0604020202020204" pitchFamily="34" charset="0"/>
                </a:rPr>
                <a:t>Networking</a:t>
              </a:r>
              <a:endParaRPr kumimoji="0" lang="ru-RU" sz="709" b="0" i="0" u="none" strike="noStrike" kern="0" cap="none" spc="0" normalizeH="0" baseline="0" noProof="0" dirty="0">
                <a:ln>
                  <a:noFill/>
                </a:ln>
                <a:solidFill>
                  <a:srgbClr val="5B9BD5"/>
                </a:solidFill>
                <a:effectLst/>
                <a:uLnTx/>
                <a:uFillTx/>
                <a:cs typeface="Arial" panose="020B0604020202020204" pitchFamily="34" charset="0"/>
              </a:endParaRPr>
            </a:p>
          </p:txBody>
        </p:sp>
      </p:grpSp>
      <p:sp>
        <p:nvSpPr>
          <p:cNvPr id="19" name="Freeform 138"/>
          <p:cNvSpPr/>
          <p:nvPr/>
        </p:nvSpPr>
        <p:spPr>
          <a:xfrm>
            <a:off x="3753139" y="699542"/>
            <a:ext cx="1512959" cy="936592"/>
          </a:xfrm>
          <a:custGeom>
            <a:avLst/>
            <a:gdLst>
              <a:gd name="connsiteX0" fmla="*/ 1074026 w 2035661"/>
              <a:gd name="connsiteY0" fmla="*/ 0 h 1260170"/>
              <a:gd name="connsiteX1" fmla="*/ 1691310 w 2035661"/>
              <a:gd name="connsiteY1" fmla="*/ 503101 h 1260170"/>
              <a:gd name="connsiteX2" fmla="*/ 1692248 w 2035661"/>
              <a:gd name="connsiteY2" fmla="*/ 512409 h 1260170"/>
              <a:gd name="connsiteX3" fmla="*/ 1736346 w 2035661"/>
              <a:gd name="connsiteY3" fmla="*/ 516854 h 1260170"/>
              <a:gd name="connsiteX4" fmla="*/ 2035661 w 2035661"/>
              <a:gd name="connsiteY4" fmla="*/ 884101 h 1260170"/>
              <a:gd name="connsiteX5" fmla="*/ 1736346 w 2035661"/>
              <a:gd name="connsiteY5" fmla="*/ 1251348 h 1260170"/>
              <a:gd name="connsiteX6" fmla="*/ 1704110 w 2035661"/>
              <a:gd name="connsiteY6" fmla="*/ 1254598 h 1260170"/>
              <a:gd name="connsiteX7" fmla="*/ 1704110 w 2035661"/>
              <a:gd name="connsiteY7" fmla="*/ 1258963 h 1260170"/>
              <a:gd name="connsiteX8" fmla="*/ 1660808 w 2035661"/>
              <a:gd name="connsiteY8" fmla="*/ 1258963 h 1260170"/>
              <a:gd name="connsiteX9" fmla="*/ 1660798 w 2035661"/>
              <a:gd name="connsiteY9" fmla="*/ 1258964 h 1260170"/>
              <a:gd name="connsiteX10" fmla="*/ 1660788 w 2035661"/>
              <a:gd name="connsiteY10" fmla="*/ 1258963 h 1260170"/>
              <a:gd name="connsiteX11" fmla="*/ 1085999 w 2035661"/>
              <a:gd name="connsiteY11" fmla="*/ 1258963 h 1260170"/>
              <a:gd name="connsiteX12" fmla="*/ 1074026 w 2035661"/>
              <a:gd name="connsiteY12" fmla="*/ 1260170 h 1260170"/>
              <a:gd name="connsiteX13" fmla="*/ 1062053 w 2035661"/>
              <a:gd name="connsiteY13" fmla="*/ 1258963 h 1260170"/>
              <a:gd name="connsiteX14" fmla="*/ 448898 w 2035661"/>
              <a:gd name="connsiteY14" fmla="*/ 1258963 h 1260170"/>
              <a:gd name="connsiteX15" fmla="*/ 448888 w 2035661"/>
              <a:gd name="connsiteY15" fmla="*/ 1258964 h 1260170"/>
              <a:gd name="connsiteX16" fmla="*/ 448878 w 2035661"/>
              <a:gd name="connsiteY16" fmla="*/ 1258963 h 1260170"/>
              <a:gd name="connsiteX17" fmla="*/ 382386 w 2035661"/>
              <a:gd name="connsiteY17" fmla="*/ 1258963 h 1260170"/>
              <a:gd name="connsiteX18" fmla="*/ 382386 w 2035661"/>
              <a:gd name="connsiteY18" fmla="*/ 1252260 h 1260170"/>
              <a:gd name="connsiteX19" fmla="*/ 358421 w 2035661"/>
              <a:gd name="connsiteY19" fmla="*/ 1249844 h 1260170"/>
              <a:gd name="connsiteX20" fmla="*/ 0 w 2035661"/>
              <a:gd name="connsiteY20" fmla="*/ 810076 h 1260170"/>
              <a:gd name="connsiteX21" fmla="*/ 448888 w 2035661"/>
              <a:gd name="connsiteY21" fmla="*/ 361188 h 1260170"/>
              <a:gd name="connsiteX22" fmla="*/ 503310 w 2035661"/>
              <a:gd name="connsiteY22" fmla="*/ 366674 h 1260170"/>
              <a:gd name="connsiteX23" fmla="*/ 551550 w 2035661"/>
              <a:gd name="connsiteY23" fmla="*/ 277799 h 1260170"/>
              <a:gd name="connsiteX24" fmla="*/ 1074026 w 2035661"/>
              <a:gd name="connsiteY24" fmla="*/ 0 h 12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5661" h="1260170">
                <a:moveTo>
                  <a:pt x="1074026" y="0"/>
                </a:moveTo>
                <a:cubicBezTo>
                  <a:pt x="1378514" y="0"/>
                  <a:pt x="1632557" y="215982"/>
                  <a:pt x="1691310" y="503101"/>
                </a:cubicBezTo>
                <a:lnTo>
                  <a:pt x="1692248" y="512409"/>
                </a:lnTo>
                <a:lnTo>
                  <a:pt x="1736346" y="516854"/>
                </a:lnTo>
                <a:cubicBezTo>
                  <a:pt x="1907165" y="551809"/>
                  <a:pt x="2035661" y="702949"/>
                  <a:pt x="2035661" y="884101"/>
                </a:cubicBezTo>
                <a:cubicBezTo>
                  <a:pt x="2035661" y="1065253"/>
                  <a:pt x="1907165" y="1216394"/>
                  <a:pt x="1736346" y="1251348"/>
                </a:cubicBezTo>
                <a:lnTo>
                  <a:pt x="1704110" y="1254598"/>
                </a:lnTo>
                <a:lnTo>
                  <a:pt x="1704110" y="1258963"/>
                </a:lnTo>
                <a:lnTo>
                  <a:pt x="1660808" y="1258963"/>
                </a:lnTo>
                <a:lnTo>
                  <a:pt x="1660798" y="1258964"/>
                </a:lnTo>
                <a:lnTo>
                  <a:pt x="1660788" y="1258963"/>
                </a:lnTo>
                <a:lnTo>
                  <a:pt x="1085999" y="1258963"/>
                </a:lnTo>
                <a:lnTo>
                  <a:pt x="1074026" y="1260170"/>
                </a:lnTo>
                <a:lnTo>
                  <a:pt x="1062053" y="1258963"/>
                </a:lnTo>
                <a:lnTo>
                  <a:pt x="448898" y="1258963"/>
                </a:lnTo>
                <a:lnTo>
                  <a:pt x="448888" y="1258964"/>
                </a:lnTo>
                <a:lnTo>
                  <a:pt x="448878" y="1258963"/>
                </a:lnTo>
                <a:lnTo>
                  <a:pt x="382386" y="1258963"/>
                </a:lnTo>
                <a:lnTo>
                  <a:pt x="382386" y="1252260"/>
                </a:lnTo>
                <a:lnTo>
                  <a:pt x="358421" y="1249844"/>
                </a:lnTo>
                <a:cubicBezTo>
                  <a:pt x="153871" y="1207987"/>
                  <a:pt x="0" y="1027001"/>
                  <a:pt x="0" y="810076"/>
                </a:cubicBezTo>
                <a:cubicBezTo>
                  <a:pt x="0" y="562162"/>
                  <a:pt x="200974" y="361188"/>
                  <a:pt x="448888" y="361188"/>
                </a:cubicBezTo>
                <a:lnTo>
                  <a:pt x="503310" y="366674"/>
                </a:lnTo>
                <a:lnTo>
                  <a:pt x="551550" y="277799"/>
                </a:lnTo>
                <a:cubicBezTo>
                  <a:pt x="664781" y="110195"/>
                  <a:pt x="856535" y="0"/>
                  <a:pt x="1074026"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a:ln>
                <a:noFill/>
              </a:ln>
              <a:solidFill>
                <a:prstClr val="white"/>
              </a:solidFill>
              <a:effectLst/>
              <a:uLnTx/>
              <a:uFillTx/>
            </a:endParaRPr>
          </a:p>
        </p:txBody>
      </p:sp>
      <p:grpSp>
        <p:nvGrpSpPr>
          <p:cNvPr id="20" name="Group 2"/>
          <p:cNvGrpSpPr/>
          <p:nvPr/>
        </p:nvGrpSpPr>
        <p:grpSpPr>
          <a:xfrm>
            <a:off x="318506" y="2844852"/>
            <a:ext cx="8393551" cy="1255934"/>
            <a:chOff x="2192575" y="3039243"/>
            <a:chExt cx="13787964" cy="2063104"/>
          </a:xfrm>
        </p:grpSpPr>
        <p:sp>
          <p:nvSpPr>
            <p:cNvPr id="21" name="Freeform 110"/>
            <p:cNvSpPr/>
            <p:nvPr/>
          </p:nvSpPr>
          <p:spPr>
            <a:xfrm>
              <a:off x="2192575" y="3039243"/>
              <a:ext cx="2536108" cy="1596128"/>
            </a:xfrm>
            <a:custGeom>
              <a:avLst/>
              <a:gdLst>
                <a:gd name="connsiteX0" fmla="*/ 1074026 w 2035661"/>
                <a:gd name="connsiteY0" fmla="*/ 0 h 1260170"/>
                <a:gd name="connsiteX1" fmla="*/ 1691310 w 2035661"/>
                <a:gd name="connsiteY1" fmla="*/ 503101 h 1260170"/>
                <a:gd name="connsiteX2" fmla="*/ 1692248 w 2035661"/>
                <a:gd name="connsiteY2" fmla="*/ 512409 h 1260170"/>
                <a:gd name="connsiteX3" fmla="*/ 1736346 w 2035661"/>
                <a:gd name="connsiteY3" fmla="*/ 516854 h 1260170"/>
                <a:gd name="connsiteX4" fmla="*/ 2035661 w 2035661"/>
                <a:gd name="connsiteY4" fmla="*/ 884101 h 1260170"/>
                <a:gd name="connsiteX5" fmla="*/ 1736346 w 2035661"/>
                <a:gd name="connsiteY5" fmla="*/ 1251348 h 1260170"/>
                <a:gd name="connsiteX6" fmla="*/ 1704110 w 2035661"/>
                <a:gd name="connsiteY6" fmla="*/ 1254598 h 1260170"/>
                <a:gd name="connsiteX7" fmla="*/ 1704110 w 2035661"/>
                <a:gd name="connsiteY7" fmla="*/ 1258963 h 1260170"/>
                <a:gd name="connsiteX8" fmla="*/ 1660808 w 2035661"/>
                <a:gd name="connsiteY8" fmla="*/ 1258963 h 1260170"/>
                <a:gd name="connsiteX9" fmla="*/ 1660798 w 2035661"/>
                <a:gd name="connsiteY9" fmla="*/ 1258964 h 1260170"/>
                <a:gd name="connsiteX10" fmla="*/ 1660788 w 2035661"/>
                <a:gd name="connsiteY10" fmla="*/ 1258963 h 1260170"/>
                <a:gd name="connsiteX11" fmla="*/ 1085999 w 2035661"/>
                <a:gd name="connsiteY11" fmla="*/ 1258963 h 1260170"/>
                <a:gd name="connsiteX12" fmla="*/ 1074026 w 2035661"/>
                <a:gd name="connsiteY12" fmla="*/ 1260170 h 1260170"/>
                <a:gd name="connsiteX13" fmla="*/ 1062053 w 2035661"/>
                <a:gd name="connsiteY13" fmla="*/ 1258963 h 1260170"/>
                <a:gd name="connsiteX14" fmla="*/ 448898 w 2035661"/>
                <a:gd name="connsiteY14" fmla="*/ 1258963 h 1260170"/>
                <a:gd name="connsiteX15" fmla="*/ 448888 w 2035661"/>
                <a:gd name="connsiteY15" fmla="*/ 1258964 h 1260170"/>
                <a:gd name="connsiteX16" fmla="*/ 448878 w 2035661"/>
                <a:gd name="connsiteY16" fmla="*/ 1258963 h 1260170"/>
                <a:gd name="connsiteX17" fmla="*/ 382386 w 2035661"/>
                <a:gd name="connsiteY17" fmla="*/ 1258963 h 1260170"/>
                <a:gd name="connsiteX18" fmla="*/ 382386 w 2035661"/>
                <a:gd name="connsiteY18" fmla="*/ 1252260 h 1260170"/>
                <a:gd name="connsiteX19" fmla="*/ 358421 w 2035661"/>
                <a:gd name="connsiteY19" fmla="*/ 1249844 h 1260170"/>
                <a:gd name="connsiteX20" fmla="*/ 0 w 2035661"/>
                <a:gd name="connsiteY20" fmla="*/ 810076 h 1260170"/>
                <a:gd name="connsiteX21" fmla="*/ 448888 w 2035661"/>
                <a:gd name="connsiteY21" fmla="*/ 361188 h 1260170"/>
                <a:gd name="connsiteX22" fmla="*/ 503310 w 2035661"/>
                <a:gd name="connsiteY22" fmla="*/ 366674 h 1260170"/>
                <a:gd name="connsiteX23" fmla="*/ 551550 w 2035661"/>
                <a:gd name="connsiteY23" fmla="*/ 277799 h 1260170"/>
                <a:gd name="connsiteX24" fmla="*/ 1074026 w 2035661"/>
                <a:gd name="connsiteY24" fmla="*/ 0 h 12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5661" h="1260170">
                  <a:moveTo>
                    <a:pt x="1074026" y="0"/>
                  </a:moveTo>
                  <a:cubicBezTo>
                    <a:pt x="1378514" y="0"/>
                    <a:pt x="1632557" y="215982"/>
                    <a:pt x="1691310" y="503101"/>
                  </a:cubicBezTo>
                  <a:lnTo>
                    <a:pt x="1692248" y="512409"/>
                  </a:lnTo>
                  <a:lnTo>
                    <a:pt x="1736346" y="516854"/>
                  </a:lnTo>
                  <a:cubicBezTo>
                    <a:pt x="1907165" y="551809"/>
                    <a:pt x="2035661" y="702949"/>
                    <a:pt x="2035661" y="884101"/>
                  </a:cubicBezTo>
                  <a:cubicBezTo>
                    <a:pt x="2035661" y="1065253"/>
                    <a:pt x="1907165" y="1216394"/>
                    <a:pt x="1736346" y="1251348"/>
                  </a:cubicBezTo>
                  <a:lnTo>
                    <a:pt x="1704110" y="1254598"/>
                  </a:lnTo>
                  <a:lnTo>
                    <a:pt x="1704110" y="1258963"/>
                  </a:lnTo>
                  <a:lnTo>
                    <a:pt x="1660808" y="1258963"/>
                  </a:lnTo>
                  <a:lnTo>
                    <a:pt x="1660798" y="1258964"/>
                  </a:lnTo>
                  <a:lnTo>
                    <a:pt x="1660788" y="1258963"/>
                  </a:lnTo>
                  <a:lnTo>
                    <a:pt x="1085999" y="1258963"/>
                  </a:lnTo>
                  <a:lnTo>
                    <a:pt x="1074026" y="1260170"/>
                  </a:lnTo>
                  <a:lnTo>
                    <a:pt x="1062053" y="1258963"/>
                  </a:lnTo>
                  <a:lnTo>
                    <a:pt x="448898" y="1258963"/>
                  </a:lnTo>
                  <a:lnTo>
                    <a:pt x="448888" y="1258964"/>
                  </a:lnTo>
                  <a:lnTo>
                    <a:pt x="448878" y="1258963"/>
                  </a:lnTo>
                  <a:lnTo>
                    <a:pt x="382386" y="1258963"/>
                  </a:lnTo>
                  <a:lnTo>
                    <a:pt x="382386" y="1252260"/>
                  </a:lnTo>
                  <a:lnTo>
                    <a:pt x="358421" y="1249844"/>
                  </a:lnTo>
                  <a:cubicBezTo>
                    <a:pt x="153871" y="1207987"/>
                    <a:pt x="0" y="1027001"/>
                    <a:pt x="0" y="810076"/>
                  </a:cubicBezTo>
                  <a:cubicBezTo>
                    <a:pt x="0" y="562162"/>
                    <a:pt x="200974" y="361188"/>
                    <a:pt x="448888" y="361188"/>
                  </a:cubicBezTo>
                  <a:lnTo>
                    <a:pt x="503310" y="366674"/>
                  </a:lnTo>
                  <a:lnTo>
                    <a:pt x="551550" y="277799"/>
                  </a:lnTo>
                  <a:cubicBezTo>
                    <a:pt x="664781" y="110195"/>
                    <a:pt x="856535" y="0"/>
                    <a:pt x="1074026"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368" b="0" i="0" u="none" strike="noStrike" kern="0" cap="none" spc="0" normalizeH="0" baseline="0" noProof="0" dirty="0">
                <a:ln>
                  <a:noFill/>
                </a:ln>
                <a:solidFill>
                  <a:prstClr val="white"/>
                </a:solidFill>
                <a:effectLst/>
                <a:uLnTx/>
                <a:uFillTx/>
              </a:endParaRPr>
            </a:p>
          </p:txBody>
        </p:sp>
        <p:sp>
          <p:nvSpPr>
            <p:cNvPr id="22" name="TextBox 21"/>
            <p:cNvSpPr txBox="1"/>
            <p:nvPr/>
          </p:nvSpPr>
          <p:spPr>
            <a:xfrm>
              <a:off x="2520808" y="4681662"/>
              <a:ext cx="1975405" cy="420685"/>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Managed Cloud</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sp>
          <p:nvSpPr>
            <p:cNvPr id="23" name="TextBox 22"/>
            <p:cNvSpPr txBox="1"/>
            <p:nvPr/>
          </p:nvSpPr>
          <p:spPr>
            <a:xfrm>
              <a:off x="14005134" y="4681662"/>
              <a:ext cx="1975405" cy="420685"/>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Public Cloud</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grpSp>
      <p:pic>
        <p:nvPicPr>
          <p:cNvPr id="26" name="Picture 25"/>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96193" y="3453808"/>
            <a:ext cx="503351" cy="323717"/>
          </a:xfrm>
          <a:prstGeom prst="rect">
            <a:avLst/>
          </a:prstGeom>
        </p:spPr>
      </p:pic>
      <p:sp>
        <p:nvSpPr>
          <p:cNvPr id="30" name="TextBox 29"/>
          <p:cNvSpPr txBox="1"/>
          <p:nvPr/>
        </p:nvSpPr>
        <p:spPr>
          <a:xfrm>
            <a:off x="5075972" y="802470"/>
            <a:ext cx="2850015" cy="419859"/>
          </a:xfrm>
          <a:prstGeom prst="rect">
            <a:avLst/>
          </a:prstGeom>
          <a:noFill/>
        </p:spPr>
        <p:txBody>
          <a:bodyPr wrap="square" rtlCol="0">
            <a:spAutoFit/>
          </a:bodyPr>
          <a:lstStyle/>
          <a:p>
            <a:pPr marL="0" marR="0" lvl="0" indent="0" defTabSz="694338" eaLnBrk="1" fontAlgn="auto" latinLnBrk="0" hangingPunct="1">
              <a:lnSpc>
                <a:spcPct val="100000"/>
              </a:lnSpc>
              <a:spcBef>
                <a:spcPts val="0"/>
              </a:spcBef>
              <a:spcAft>
                <a:spcPts val="0"/>
              </a:spcAft>
              <a:buClrTx/>
              <a:buSzTx/>
              <a:buFontTx/>
              <a:buNone/>
              <a:tabLst/>
              <a:defRPr/>
            </a:pPr>
            <a:r>
              <a:rPr kumimoji="0" lang="en-US" sz="1064" b="0" i="0" u="none" strike="noStrike" kern="0" cap="none" spc="0" normalizeH="0" baseline="0" noProof="0" dirty="0">
                <a:ln>
                  <a:noFill/>
                </a:ln>
                <a:solidFill>
                  <a:srgbClr val="00A2E8"/>
                </a:solidFill>
                <a:effectLst/>
                <a:uLnTx/>
                <a:uFillTx/>
                <a:cs typeface="Arial" panose="020B0604020202020204" pitchFamily="34" charset="0"/>
              </a:rPr>
              <a:t>Private Cloud / </a:t>
            </a:r>
            <a:br>
              <a:rPr kumimoji="0" lang="en-US" sz="1064" b="0" i="0" u="none" strike="noStrike" kern="0" cap="none" spc="0" normalizeH="0" baseline="0" noProof="0" dirty="0">
                <a:ln>
                  <a:noFill/>
                </a:ln>
                <a:solidFill>
                  <a:srgbClr val="00A2E8"/>
                </a:solidFill>
                <a:effectLst/>
                <a:uLnTx/>
                <a:uFillTx/>
                <a:cs typeface="Arial" panose="020B0604020202020204" pitchFamily="34" charset="0"/>
              </a:rPr>
            </a:br>
            <a:r>
              <a:rPr kumimoji="0" lang="en-US" sz="1064" b="0" i="0" u="none" strike="noStrike" kern="0" cap="none" spc="0" normalizeH="0" baseline="0" noProof="0" dirty="0">
                <a:ln>
                  <a:noFill/>
                </a:ln>
                <a:solidFill>
                  <a:srgbClr val="00A2E8"/>
                </a:solidFill>
                <a:effectLst/>
                <a:uLnTx/>
                <a:uFillTx/>
                <a:cs typeface="Arial" panose="020B0604020202020204" pitchFamily="34" charset="0"/>
              </a:rPr>
              <a:t>On-Premises</a:t>
            </a:r>
            <a:endParaRPr kumimoji="0" lang="ru-RU" sz="1064" b="0" i="0" u="none" strike="noStrike" kern="0" cap="none" spc="0" normalizeH="0" baseline="0" noProof="0" dirty="0">
              <a:ln>
                <a:noFill/>
              </a:ln>
              <a:solidFill>
                <a:srgbClr val="00A2E8"/>
              </a:solidFill>
              <a:effectLst/>
              <a:uLnTx/>
              <a:uFillTx/>
              <a:cs typeface="Arial" panose="020B0604020202020204" pitchFamily="34" charset="0"/>
            </a:endParaRPr>
          </a:p>
        </p:txBody>
      </p:sp>
      <p:sp>
        <p:nvSpPr>
          <p:cNvPr id="35" name="TextBox 34"/>
          <p:cNvSpPr txBox="1"/>
          <p:nvPr/>
        </p:nvSpPr>
        <p:spPr>
          <a:xfrm>
            <a:off x="434197" y="3200559"/>
            <a:ext cx="1226575" cy="466281"/>
          </a:xfrm>
          <a:prstGeom prst="rect">
            <a:avLst/>
          </a:prstGeom>
          <a:noFill/>
        </p:spPr>
        <p:txBody>
          <a:bodyPr wrap="square" rtlCol="0">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Cloud </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&amp; Service Providers</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(VCSPs)</a:t>
            </a:r>
            <a:endParaRPr kumimoji="0" lang="ru-RU" sz="810" b="0" i="0" u="none" strike="noStrike" kern="0" cap="none" spc="0" normalizeH="0" baseline="0" noProof="0" dirty="0">
              <a:ln>
                <a:noFill/>
              </a:ln>
              <a:solidFill>
                <a:prstClr val="white"/>
              </a:solidFill>
              <a:effectLst/>
              <a:uLnTx/>
              <a:uFillTx/>
              <a:cs typeface="Arial" panose="020B0604020202020204" pitchFamily="34" charset="0"/>
            </a:endParaRPr>
          </a:p>
        </p:txBody>
      </p:sp>
      <p:pic>
        <p:nvPicPr>
          <p:cNvPr id="37" name="Picture 3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973192" y="3434409"/>
            <a:ext cx="475199" cy="305611"/>
          </a:xfrm>
          <a:prstGeom prst="rect">
            <a:avLst/>
          </a:prstGeom>
        </p:spPr>
      </p:pic>
      <p:grpSp>
        <p:nvGrpSpPr>
          <p:cNvPr id="38" name="Group 37"/>
          <p:cNvGrpSpPr/>
          <p:nvPr/>
        </p:nvGrpSpPr>
        <p:grpSpPr>
          <a:xfrm>
            <a:off x="2603070" y="2077904"/>
            <a:ext cx="3947029" cy="527028"/>
            <a:chOff x="2679852" y="2032105"/>
            <a:chExt cx="3947029" cy="527028"/>
          </a:xfrm>
        </p:grpSpPr>
        <p:sp>
          <p:nvSpPr>
            <p:cNvPr id="39" name="Rectangle 38"/>
            <p:cNvSpPr/>
            <p:nvPr/>
          </p:nvSpPr>
          <p:spPr bwMode="auto">
            <a:xfrm>
              <a:off x="2679852" y="2076870"/>
              <a:ext cx="3947029" cy="467499"/>
            </a:xfrm>
            <a:prstGeom prst="rect">
              <a:avLst/>
            </a:prstGeom>
            <a:solidFill>
              <a:srgbClr val="54B94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0" name="Rectangle 39"/>
            <p:cNvSpPr/>
            <p:nvPr/>
          </p:nvSpPr>
          <p:spPr>
            <a:xfrm>
              <a:off x="2955009" y="2032105"/>
              <a:ext cx="3396715" cy="450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18" b="0" i="0" u="none" strike="noStrike" kern="0" cap="none" spc="0" normalizeH="0" baseline="0" noProof="0" dirty="0">
                  <a:ln>
                    <a:noFill/>
                  </a:ln>
                  <a:solidFill>
                    <a:srgbClr val="FFFFFF"/>
                  </a:solidFill>
                  <a:effectLst/>
                  <a:uLnTx/>
                  <a:uFillTx/>
                  <a:ea typeface="Roboto" panose="02000000000000000000" pitchFamily="2" charset="0"/>
                  <a:cs typeface="Roboto" panose="02000000000000000000" pitchFamily="2" charset="0"/>
                </a:rPr>
                <a:t>Veeam Availability Orchestrator</a:t>
              </a:r>
            </a:p>
          </p:txBody>
        </p:sp>
        <p:sp>
          <p:nvSpPr>
            <p:cNvPr id="41" name="Rectangle 40"/>
            <p:cNvSpPr/>
            <p:nvPr/>
          </p:nvSpPr>
          <p:spPr>
            <a:xfrm>
              <a:off x="3365193" y="2328301"/>
              <a:ext cx="2576346" cy="2308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Roboto" panose="02000000000000000000" pitchFamily="2" charset="0"/>
                  <a:cs typeface="Roboto" panose="02000000000000000000" pitchFamily="2" charset="0"/>
                </a:rPr>
                <a:t>Disaster Recovery Orchestration for Enterprise</a:t>
              </a:r>
            </a:p>
          </p:txBody>
        </p:sp>
      </p:grpSp>
      <p:cxnSp>
        <p:nvCxnSpPr>
          <p:cNvPr id="31" name="Straight Arrow Connector 30"/>
          <p:cNvCxnSpPr/>
          <p:nvPr/>
        </p:nvCxnSpPr>
        <p:spPr>
          <a:xfrm flipH="1">
            <a:off x="1763688" y="3129073"/>
            <a:ext cx="629584" cy="4726"/>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769762" y="3122250"/>
            <a:ext cx="610550" cy="0"/>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18438" y="1722919"/>
            <a:ext cx="1655090"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sp>
        <p:nvSpPr>
          <p:cNvPr id="34" name="TextBox 33"/>
          <p:cNvSpPr txBox="1"/>
          <p:nvPr/>
        </p:nvSpPr>
        <p:spPr>
          <a:xfrm>
            <a:off x="1612764" y="2748948"/>
            <a:ext cx="890552"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cxnSp>
        <p:nvCxnSpPr>
          <p:cNvPr id="36" name="Straight Arrow Connector 35"/>
          <p:cNvCxnSpPr/>
          <p:nvPr/>
        </p:nvCxnSpPr>
        <p:spPr>
          <a:xfrm flipV="1">
            <a:off x="4543114" y="1668829"/>
            <a:ext cx="0" cy="409075"/>
          </a:xfrm>
          <a:prstGeom prst="straightConnector1">
            <a:avLst/>
          </a:prstGeom>
          <a:ln w="127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633776" y="2748948"/>
            <a:ext cx="890552" cy="341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Veeam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srgbClr val="54B948"/>
                </a:solidFill>
                <a:effectLst/>
                <a:uLnTx/>
                <a:uFillTx/>
                <a:cs typeface="Arial" panose="020B0604020202020204" pitchFamily="34" charset="0"/>
              </a:rPr>
              <a:t>Cloud Connect</a:t>
            </a:r>
          </a:p>
        </p:txBody>
      </p:sp>
      <p:grpSp>
        <p:nvGrpSpPr>
          <p:cNvPr id="2" name="Group 1"/>
          <p:cNvGrpSpPr/>
          <p:nvPr/>
        </p:nvGrpSpPr>
        <p:grpSpPr>
          <a:xfrm>
            <a:off x="2491069" y="2604932"/>
            <a:ext cx="4184264" cy="1020531"/>
            <a:chOff x="2491069" y="2604932"/>
            <a:chExt cx="4184264" cy="1020531"/>
          </a:xfrm>
        </p:grpSpPr>
        <p:sp>
          <p:nvSpPr>
            <p:cNvPr id="24" name="Rectangle 23"/>
            <p:cNvSpPr/>
            <p:nvPr/>
          </p:nvSpPr>
          <p:spPr>
            <a:xfrm>
              <a:off x="2491069" y="2611781"/>
              <a:ext cx="4184264" cy="1013682"/>
            </a:xfrm>
            <a:prstGeom prst="rect">
              <a:avLst/>
            </a:prstGeom>
            <a:solidFill>
              <a:srgbClr val="1E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215"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 name="Rectangle 24"/>
            <p:cNvSpPr/>
            <p:nvPr/>
          </p:nvSpPr>
          <p:spPr>
            <a:xfrm>
              <a:off x="2603071" y="2799764"/>
              <a:ext cx="3947028" cy="708943"/>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endParaRPr kumimoji="0" lang="ru-RU" sz="162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42" name="Rectangle 41"/>
            <p:cNvSpPr/>
            <p:nvPr/>
          </p:nvSpPr>
          <p:spPr>
            <a:xfrm>
              <a:off x="2636049" y="3050102"/>
              <a:ext cx="1832038" cy="418669"/>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cs typeface="Arial" panose="020B0604020202020204" pitchFamily="34" charset="0"/>
                </a:rPr>
                <a:t>Veeam Availability Suite</a:t>
              </a:r>
            </a:p>
          </p:txBody>
        </p:sp>
        <p:sp>
          <p:nvSpPr>
            <p:cNvPr id="43" name="Rectangle 42"/>
            <p:cNvSpPr/>
            <p:nvPr/>
          </p:nvSpPr>
          <p:spPr>
            <a:xfrm>
              <a:off x="4654501" y="3047120"/>
              <a:ext cx="912121" cy="421651"/>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Agent </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for Microsoft Windows</a:t>
              </a:r>
            </a:p>
          </p:txBody>
        </p:sp>
        <p:sp>
          <p:nvSpPr>
            <p:cNvPr id="44" name="Rectangle 43"/>
            <p:cNvSpPr/>
            <p:nvPr/>
          </p:nvSpPr>
          <p:spPr>
            <a:xfrm>
              <a:off x="5609453" y="3047120"/>
              <a:ext cx="899780" cy="421651"/>
            </a:xfrm>
            <a:prstGeom prst="rect">
              <a:avLst/>
            </a:prstGeom>
            <a:noFill/>
            <a:ln w="12700" cap="flat" cmpd="sng" algn="ctr">
              <a:solidFill>
                <a:sysClr val="window" lastClr="FFFFFF"/>
              </a:solidFill>
              <a:prstDash val="solid"/>
              <a:miter lim="800000"/>
            </a:ln>
            <a:effectLst/>
          </p:spPr>
          <p:txBody>
            <a:bodyPr lIns="0" tIns="0" rIns="0" bIns="0" rtlCol="0" anchor="ct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810" b="0" i="0" u="none" strike="noStrike" kern="0" cap="none" spc="0" normalizeH="0" baseline="0" noProof="0" dirty="0">
                  <a:ln>
                    <a:noFill/>
                  </a:ln>
                  <a:solidFill>
                    <a:prstClr val="white"/>
                  </a:solidFill>
                  <a:effectLst/>
                  <a:uLnTx/>
                  <a:uFillTx/>
                  <a:cs typeface="Arial" panose="020B0604020202020204" pitchFamily="34" charset="0"/>
                </a:rPr>
                <a:t>Veeam Agent</a:t>
              </a:r>
              <a:br>
                <a:rPr kumimoji="0" lang="en-US" sz="810" b="0" i="0" u="none" strike="noStrike" kern="0" cap="none" spc="0" normalizeH="0" baseline="0" noProof="0" dirty="0">
                  <a:ln>
                    <a:noFill/>
                  </a:ln>
                  <a:solidFill>
                    <a:prstClr val="white"/>
                  </a:solidFill>
                  <a:effectLst/>
                  <a:uLnTx/>
                  <a:uFillTx/>
                  <a:cs typeface="Arial" panose="020B0604020202020204" pitchFamily="34" charset="0"/>
                </a:rPr>
              </a:br>
              <a:r>
                <a:rPr kumimoji="0" lang="en-US" sz="810" b="0" i="0" u="none" strike="noStrike" kern="0" cap="none" spc="0" normalizeH="0" baseline="0" noProof="0" dirty="0">
                  <a:ln>
                    <a:noFill/>
                  </a:ln>
                  <a:solidFill>
                    <a:prstClr val="white"/>
                  </a:solidFill>
                  <a:effectLst/>
                  <a:uLnTx/>
                  <a:uFillTx/>
                  <a:cs typeface="Arial" panose="020B0604020202020204" pitchFamily="34" charset="0"/>
                </a:rPr>
                <a:t>for Linux</a:t>
              </a:r>
            </a:p>
          </p:txBody>
        </p:sp>
        <p:sp>
          <p:nvSpPr>
            <p:cNvPr id="45" name="Rectangle 44"/>
            <p:cNvSpPr/>
            <p:nvPr/>
          </p:nvSpPr>
          <p:spPr>
            <a:xfrm>
              <a:off x="2587747" y="2825642"/>
              <a:ext cx="1922321"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Private Cloud &amp; Virtual Workloads</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46" name="Rectangle 45"/>
            <p:cNvSpPr/>
            <p:nvPr/>
          </p:nvSpPr>
          <p:spPr>
            <a:xfrm>
              <a:off x="4544499" y="2827986"/>
              <a:ext cx="1980030"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Public Cloud &amp; Physical Workloads</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48" name="Rectangle 47"/>
            <p:cNvSpPr/>
            <p:nvPr/>
          </p:nvSpPr>
          <p:spPr>
            <a:xfrm>
              <a:off x="3780758" y="2604932"/>
              <a:ext cx="1582484" cy="230832"/>
            </a:xfrm>
            <a:prstGeom prst="rect">
              <a:avLst/>
            </a:prstGeom>
          </p:spPr>
          <p:txBody>
            <a:bodyPr wrap="none">
              <a:spAutoFit/>
            </a:bodyPr>
            <a:lstStyle/>
            <a:p>
              <a:pPr marL="0" marR="0" lvl="0" indent="0" algn="ctr" defTabSz="92580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cs typeface="Arial" panose="020B0604020202020204" pitchFamily="34" charset="0"/>
                </a:rPr>
                <a:t>Veeam Availability Console</a:t>
              </a:r>
              <a:endParaRPr kumimoji="0" lang="ru-RU" sz="900" b="0" i="0" u="none" strike="noStrike" kern="0" cap="none" spc="0" normalizeH="0" baseline="0" noProof="0" dirty="0">
                <a:ln>
                  <a:noFill/>
                </a:ln>
                <a:solidFill>
                  <a:prstClr val="white"/>
                </a:solidFill>
                <a:effectLst/>
                <a:uLnTx/>
                <a:uFillTx/>
                <a:cs typeface="Arial" panose="020B0604020202020204" pitchFamily="34" charset="0"/>
              </a:endParaRPr>
            </a:p>
          </p:txBody>
        </p:sp>
      </p:grpSp>
      <p:grpSp>
        <p:nvGrpSpPr>
          <p:cNvPr id="49" name="Group 48"/>
          <p:cNvGrpSpPr/>
          <p:nvPr/>
        </p:nvGrpSpPr>
        <p:grpSpPr>
          <a:xfrm>
            <a:off x="7154974" y="2856961"/>
            <a:ext cx="1575593" cy="969106"/>
            <a:chOff x="4524541" y="4417705"/>
            <a:chExt cx="1331815" cy="819165"/>
          </a:xfrm>
        </p:grpSpPr>
        <p:sp>
          <p:nvSpPr>
            <p:cNvPr id="50" name="Freeform 49"/>
            <p:cNvSpPr/>
            <p:nvPr/>
          </p:nvSpPr>
          <p:spPr>
            <a:xfrm>
              <a:off x="4524541" y="4417705"/>
              <a:ext cx="1331815" cy="819165"/>
            </a:xfrm>
            <a:custGeom>
              <a:avLst/>
              <a:gdLst>
                <a:gd name="connsiteX0" fmla="*/ 983449 w 1863986"/>
                <a:gd name="connsiteY0" fmla="*/ 0 h 1146489"/>
                <a:gd name="connsiteX1" fmla="*/ 1548675 w 1863986"/>
                <a:gd name="connsiteY1" fmla="*/ 460672 h 1146489"/>
                <a:gd name="connsiteX2" fmla="*/ 1549534 w 1863986"/>
                <a:gd name="connsiteY2" fmla="*/ 469195 h 1146489"/>
                <a:gd name="connsiteX3" fmla="*/ 1589913 w 1863986"/>
                <a:gd name="connsiteY3" fmla="*/ 473265 h 1146489"/>
                <a:gd name="connsiteX4" fmla="*/ 1863986 w 1863986"/>
                <a:gd name="connsiteY4" fmla="*/ 809541 h 1146489"/>
                <a:gd name="connsiteX5" fmla="*/ 1589913 w 1863986"/>
                <a:gd name="connsiteY5" fmla="*/ 1145816 h 1146489"/>
                <a:gd name="connsiteX6" fmla="*/ 1583238 w 1863986"/>
                <a:gd name="connsiteY6" fmla="*/ 1146489 h 1146489"/>
                <a:gd name="connsiteX7" fmla="*/ 348531 w 1863986"/>
                <a:gd name="connsiteY7" fmla="*/ 1146489 h 1146489"/>
                <a:gd name="connsiteX8" fmla="*/ 328194 w 1863986"/>
                <a:gd name="connsiteY8" fmla="*/ 1144439 h 1146489"/>
                <a:gd name="connsiteX9" fmla="*/ 0 w 1863986"/>
                <a:gd name="connsiteY9" fmla="*/ 741759 h 1146489"/>
                <a:gd name="connsiteX10" fmla="*/ 411032 w 1863986"/>
                <a:gd name="connsiteY10" fmla="*/ 330727 h 1146489"/>
                <a:gd name="connsiteX11" fmla="*/ 460864 w 1863986"/>
                <a:gd name="connsiteY11" fmla="*/ 335751 h 1146489"/>
                <a:gd name="connsiteX12" fmla="*/ 505036 w 1863986"/>
                <a:gd name="connsiteY12" fmla="*/ 254371 h 1146489"/>
                <a:gd name="connsiteX13" fmla="*/ 983449 w 1863986"/>
                <a:gd name="connsiteY13" fmla="*/ 0 h 114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986" h="1146489">
                  <a:moveTo>
                    <a:pt x="983449" y="0"/>
                  </a:moveTo>
                  <a:cubicBezTo>
                    <a:pt x="1262259" y="0"/>
                    <a:pt x="1494877" y="197767"/>
                    <a:pt x="1548675" y="460672"/>
                  </a:cubicBezTo>
                  <a:lnTo>
                    <a:pt x="1549534" y="469195"/>
                  </a:lnTo>
                  <a:lnTo>
                    <a:pt x="1589913" y="473265"/>
                  </a:lnTo>
                  <a:cubicBezTo>
                    <a:pt x="1746327" y="505272"/>
                    <a:pt x="1863986" y="643666"/>
                    <a:pt x="1863986" y="809541"/>
                  </a:cubicBezTo>
                  <a:cubicBezTo>
                    <a:pt x="1863986" y="975415"/>
                    <a:pt x="1746327" y="1113810"/>
                    <a:pt x="1589913" y="1145816"/>
                  </a:cubicBezTo>
                  <a:lnTo>
                    <a:pt x="1583238" y="1146489"/>
                  </a:lnTo>
                  <a:lnTo>
                    <a:pt x="348531" y="1146489"/>
                  </a:lnTo>
                  <a:lnTo>
                    <a:pt x="328194" y="1144439"/>
                  </a:lnTo>
                  <a:cubicBezTo>
                    <a:pt x="140894" y="1106112"/>
                    <a:pt x="0" y="940389"/>
                    <a:pt x="0" y="741759"/>
                  </a:cubicBezTo>
                  <a:cubicBezTo>
                    <a:pt x="0" y="514752"/>
                    <a:pt x="184025" y="330727"/>
                    <a:pt x="411032" y="330727"/>
                  </a:cubicBezTo>
                  <a:lnTo>
                    <a:pt x="460864" y="335751"/>
                  </a:lnTo>
                  <a:lnTo>
                    <a:pt x="505036" y="254371"/>
                  </a:lnTo>
                  <a:cubicBezTo>
                    <a:pt x="608718" y="100902"/>
                    <a:pt x="784300" y="0"/>
                    <a:pt x="983449" y="0"/>
                  </a:cubicBezTo>
                  <a:close/>
                </a:path>
              </a:pathLst>
            </a:custGeom>
            <a:solidFill>
              <a:srgbClr val="00A2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430" b="0" i="0" u="none" strike="noStrike" kern="0" cap="none" spc="0" normalizeH="0" baseline="0" noProof="0">
                <a:ln>
                  <a:noFill/>
                </a:ln>
                <a:solidFill>
                  <a:sysClr val="windowText" lastClr="000000"/>
                </a:solidFill>
                <a:effectLst/>
                <a:uLnTx/>
                <a:uFillTx/>
              </a:endParaRPr>
            </a:p>
          </p:txBody>
        </p:sp>
        <p:grpSp>
          <p:nvGrpSpPr>
            <p:cNvPr id="51" name="Group 50"/>
            <p:cNvGrpSpPr/>
            <p:nvPr/>
          </p:nvGrpSpPr>
          <p:grpSpPr>
            <a:xfrm>
              <a:off x="4642663" y="4701075"/>
              <a:ext cx="756627" cy="486373"/>
              <a:chOff x="4116245" y="3919101"/>
              <a:chExt cx="756627" cy="486373"/>
            </a:xfrm>
          </p:grpSpPr>
          <p:pic>
            <p:nvPicPr>
              <p:cNvPr id="52" name="Picture 4" descr="https://stevenjeffrey.files.wordpress.com/2015/01/image00115.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481056" y="3919101"/>
                <a:ext cx="391816" cy="23509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116245" y="4079826"/>
                <a:ext cx="607793" cy="325648"/>
              </a:xfrm>
              <a:prstGeom prst="rect">
                <a:avLst/>
              </a:prstGeom>
            </p:spPr>
          </p:pic>
        </p:grpSp>
      </p:grpSp>
      <p:pic>
        <p:nvPicPr>
          <p:cNvPr id="54" name="Picture 53"/>
          <p:cNvPicPr>
            <a:picLocks noChangeAspect="1"/>
          </p:cNvPicPr>
          <p:nvPr/>
        </p:nvPicPr>
        <p:blipFill>
          <a:blip r:embed="rId11" cstate="screen">
            <a:biLevel thresh="50000"/>
            <a:extLst>
              <a:ext uri="{28A0092B-C50C-407E-A947-70E740481C1C}">
                <a14:useLocalDpi xmlns:a14="http://schemas.microsoft.com/office/drawing/2010/main" val="0"/>
              </a:ext>
            </a:extLst>
          </a:blip>
          <a:stretch>
            <a:fillRect/>
          </a:stretch>
        </p:blipFill>
        <p:spPr>
          <a:xfrm>
            <a:off x="7673084" y="2996020"/>
            <a:ext cx="623280" cy="193217"/>
          </a:xfrm>
          <a:prstGeom prst="rect">
            <a:avLst/>
          </a:prstGeom>
        </p:spPr>
      </p:pic>
      <p:pic>
        <p:nvPicPr>
          <p:cNvPr id="55" name="Picture 54"/>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153504" y="3447668"/>
            <a:ext cx="293059" cy="260822"/>
          </a:xfrm>
          <a:prstGeom prst="rect">
            <a:avLst/>
          </a:prstGeom>
        </p:spPr>
      </p:pic>
      <p:pic>
        <p:nvPicPr>
          <p:cNvPr id="56" name="Picture 55"/>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3862490" y="3809135"/>
            <a:ext cx="476250" cy="259891"/>
          </a:xfrm>
          <a:prstGeom prst="rect">
            <a:avLst/>
          </a:prstGeom>
        </p:spPr>
      </p:pic>
      <p:pic>
        <p:nvPicPr>
          <p:cNvPr id="57" name="Picture 56"/>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149576" y="3816511"/>
            <a:ext cx="220344" cy="258960"/>
          </a:xfrm>
          <a:prstGeom prst="rect">
            <a:avLst/>
          </a:prstGeom>
        </p:spPr>
      </p:pic>
      <p:pic>
        <p:nvPicPr>
          <p:cNvPr id="58" name="Picture 57"/>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048024" y="3860773"/>
            <a:ext cx="458989" cy="147786"/>
          </a:xfrm>
          <a:prstGeom prst="rect">
            <a:avLst/>
          </a:prstGeom>
        </p:spPr>
      </p:pic>
      <p:pic>
        <p:nvPicPr>
          <p:cNvPr id="59" name="Picture 58"/>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2719826" y="3807806"/>
            <a:ext cx="629602" cy="265219"/>
          </a:xfrm>
          <a:prstGeom prst="rect">
            <a:avLst/>
          </a:prstGeom>
        </p:spPr>
      </p:pic>
      <p:pic>
        <p:nvPicPr>
          <p:cNvPr id="60" name="Picture 59"/>
          <p:cNvPicPr>
            <a:picLocks noChangeAspect="1"/>
          </p:cNvPicPr>
          <p:nvPr/>
        </p:nvPicPr>
        <p:blipFill>
          <a:blip r:embed="rId17" cstate="screen">
            <a:biLevel thresh="25000"/>
            <a:extLst>
              <a:ext uri="{28A0092B-C50C-407E-A947-70E740481C1C}">
                <a14:useLocalDpi xmlns:a14="http://schemas.microsoft.com/office/drawing/2010/main" val="0"/>
              </a:ext>
            </a:extLst>
          </a:blip>
          <a:stretch>
            <a:fillRect/>
          </a:stretch>
        </p:blipFill>
        <p:spPr>
          <a:xfrm>
            <a:off x="4076284" y="1180429"/>
            <a:ext cx="933660" cy="344506"/>
          </a:xfrm>
          <a:prstGeom prst="rect">
            <a:avLst/>
          </a:prstGeom>
        </p:spPr>
      </p:pic>
      <p:pic>
        <p:nvPicPr>
          <p:cNvPr id="61" name="Picture 60"/>
          <p:cNvPicPr>
            <a:picLocks noChangeAspect="1"/>
          </p:cNvPicPr>
          <p:nvPr/>
        </p:nvPicPr>
        <p:blipFill>
          <a:blip r:embed="rId18" cstate="screen">
            <a:biLevel thresh="25000"/>
            <a:extLst>
              <a:ext uri="{28A0092B-C50C-407E-A947-70E740481C1C}">
                <a14:useLocalDpi xmlns:a14="http://schemas.microsoft.com/office/drawing/2010/main" val="0"/>
              </a:ext>
            </a:extLst>
          </a:blip>
          <a:stretch>
            <a:fillRect/>
          </a:stretch>
        </p:blipFill>
        <p:spPr>
          <a:xfrm>
            <a:off x="4063535" y="1087233"/>
            <a:ext cx="823495" cy="134230"/>
          </a:xfrm>
          <a:prstGeom prst="rect">
            <a:avLst/>
          </a:prstGeom>
        </p:spPr>
      </p:pic>
    </p:spTree>
    <p:extLst>
      <p:ext uri="{BB962C8B-B14F-4D97-AF65-F5344CB8AC3E}">
        <p14:creationId xmlns:p14="http://schemas.microsoft.com/office/powerpoint/2010/main" val="29319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
                                        </p:tgtEl>
                                        <p:attrNameLst>
                                          <p:attrName>style.opacity</p:attrName>
                                        </p:attrNameLst>
                                      </p:cBhvr>
                                      <p:to>
                                        <p:strVal val="0.2"/>
                                      </p:to>
                                    </p:set>
                                    <p:animEffect filter="image" prLst="opacity: 0.2">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7"/>
                                        </p:tgtEl>
                                        <p:attrNameLst>
                                          <p:attrName>style.opacity</p:attrName>
                                        </p:attrNameLst>
                                      </p:cBhvr>
                                      <p:to>
                                        <p:strVal val="0.2"/>
                                      </p:to>
                                    </p:set>
                                    <p:animEffect filter="image" prLst="opacity: 0.2">
                                      <p:cBhvr rctx="IE">
                                        <p:cTn id="10" dur="indefinite"/>
                                        <p:tgtEl>
                                          <p:spTgt spid="7"/>
                                        </p:tgtEl>
                                      </p:cBhvr>
                                    </p:animEffect>
                                  </p:childTnLst>
                                </p:cTn>
                              </p:par>
                              <p:par>
                                <p:cTn id="11" presetID="9" presetClass="emph" presetSubtype="0" grpId="0" nodeType="withEffect">
                                  <p:stCondLst>
                                    <p:cond delay="0"/>
                                  </p:stCondLst>
                                  <p:childTnLst>
                                    <p:set>
                                      <p:cBhvr rctx="PPT">
                                        <p:cTn id="12" dur="indefinite"/>
                                        <p:tgtEl>
                                          <p:spTgt spid="8"/>
                                        </p:tgtEl>
                                        <p:attrNameLst>
                                          <p:attrName>style.opacity</p:attrName>
                                        </p:attrNameLst>
                                      </p:cBhvr>
                                      <p:to>
                                        <p:strVal val="0.2"/>
                                      </p:to>
                                    </p:set>
                                    <p:animEffect filter="image" prLst="opacity: 0.2">
                                      <p:cBhvr rctx="IE">
                                        <p:cTn id="13" dur="indefinite"/>
                                        <p:tgtEl>
                                          <p:spTgt spid="8"/>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2"/>
                                      </p:to>
                                    </p:set>
                                    <p:animEffect filter="image" prLst="opacity: 0.2">
                                      <p:cBhvr rctx="IE">
                                        <p:cTn id="16" dur="indefinite"/>
                                        <p:tgtEl>
                                          <p:spTgt spid="10"/>
                                        </p:tgtEl>
                                      </p:cBhvr>
                                    </p:animEffect>
                                  </p:childTnLst>
                                </p:cTn>
                              </p:par>
                              <p:par>
                                <p:cTn id="17" presetID="9" presetClass="emph" presetSubtype="0" grpId="0" nodeType="withEffect">
                                  <p:stCondLst>
                                    <p:cond delay="0"/>
                                  </p:stCondLst>
                                  <p:childTnLst>
                                    <p:set>
                                      <p:cBhvr rctx="PPT">
                                        <p:cTn id="18" dur="indefinite"/>
                                        <p:tgtEl>
                                          <p:spTgt spid="19"/>
                                        </p:tgtEl>
                                        <p:attrNameLst>
                                          <p:attrName>style.opacity</p:attrName>
                                        </p:attrNameLst>
                                      </p:cBhvr>
                                      <p:to>
                                        <p:strVal val="0.2"/>
                                      </p:to>
                                    </p:set>
                                    <p:animEffect filter="image" prLst="opacity: 0.2">
                                      <p:cBhvr rctx="IE">
                                        <p:cTn id="19" dur="indefinite"/>
                                        <p:tgtEl>
                                          <p:spTgt spid="19"/>
                                        </p:tgtEl>
                                      </p:cBhvr>
                                    </p:animEffect>
                                  </p:childTnLst>
                                </p:cTn>
                              </p:par>
                              <p:par>
                                <p:cTn id="20" presetID="9" presetClass="emph" presetSubtype="0" nodeType="withEffect">
                                  <p:stCondLst>
                                    <p:cond delay="0"/>
                                  </p:stCondLst>
                                  <p:childTnLst>
                                    <p:set>
                                      <p:cBhvr rctx="PPT">
                                        <p:cTn id="21" dur="indefinite"/>
                                        <p:tgtEl>
                                          <p:spTgt spid="20"/>
                                        </p:tgtEl>
                                        <p:attrNameLst>
                                          <p:attrName>style.opacity</p:attrName>
                                        </p:attrNameLst>
                                      </p:cBhvr>
                                      <p:to>
                                        <p:strVal val="0.2"/>
                                      </p:to>
                                    </p:set>
                                    <p:animEffect filter="image" prLst="opacity: 0.2">
                                      <p:cBhvr rctx="IE">
                                        <p:cTn id="22" dur="indefinite"/>
                                        <p:tgtEl>
                                          <p:spTgt spid="20"/>
                                        </p:tgtEl>
                                      </p:cBhvr>
                                    </p:animEffect>
                                  </p:childTnLst>
                                </p:cTn>
                              </p:par>
                              <p:par>
                                <p:cTn id="23" presetID="9" presetClass="emph" presetSubtype="0" nodeType="withEffect">
                                  <p:stCondLst>
                                    <p:cond delay="0"/>
                                  </p:stCondLst>
                                  <p:childTnLst>
                                    <p:set>
                                      <p:cBhvr rctx="PPT">
                                        <p:cTn id="24" dur="indefinite"/>
                                        <p:tgtEl>
                                          <p:spTgt spid="26"/>
                                        </p:tgtEl>
                                        <p:attrNameLst>
                                          <p:attrName>style.opacity</p:attrName>
                                        </p:attrNameLst>
                                      </p:cBhvr>
                                      <p:to>
                                        <p:strVal val="0.2"/>
                                      </p:to>
                                    </p:set>
                                    <p:animEffect filter="image" prLst="opacity: 0.2">
                                      <p:cBhvr rctx="IE">
                                        <p:cTn id="25" dur="indefinite"/>
                                        <p:tgtEl>
                                          <p:spTgt spid="26"/>
                                        </p:tgtEl>
                                      </p:cBhvr>
                                    </p:animEffect>
                                  </p:childTnLst>
                                </p:cTn>
                              </p:par>
                              <p:par>
                                <p:cTn id="26" presetID="9" presetClass="emph" presetSubtype="0" grpId="0" nodeType="withEffect">
                                  <p:stCondLst>
                                    <p:cond delay="0"/>
                                  </p:stCondLst>
                                  <p:childTnLst>
                                    <p:set>
                                      <p:cBhvr rctx="PPT">
                                        <p:cTn id="27" dur="indefinite"/>
                                        <p:tgtEl>
                                          <p:spTgt spid="30"/>
                                        </p:tgtEl>
                                        <p:attrNameLst>
                                          <p:attrName>style.opacity</p:attrName>
                                        </p:attrNameLst>
                                      </p:cBhvr>
                                      <p:to>
                                        <p:strVal val="0.2"/>
                                      </p:to>
                                    </p:set>
                                    <p:animEffect filter="image" prLst="opacity: 0.2">
                                      <p:cBhvr rctx="IE">
                                        <p:cTn id="28" dur="indefinite"/>
                                        <p:tgtEl>
                                          <p:spTgt spid="30"/>
                                        </p:tgtEl>
                                      </p:cBhvr>
                                    </p:animEffect>
                                  </p:childTnLst>
                                </p:cTn>
                              </p:par>
                              <p:par>
                                <p:cTn id="29" presetID="9" presetClass="emph" presetSubtype="0" grpId="0" nodeType="withEffect">
                                  <p:stCondLst>
                                    <p:cond delay="0"/>
                                  </p:stCondLst>
                                  <p:childTnLst>
                                    <p:set>
                                      <p:cBhvr rctx="PPT">
                                        <p:cTn id="30" dur="indefinite"/>
                                        <p:tgtEl>
                                          <p:spTgt spid="35"/>
                                        </p:tgtEl>
                                        <p:attrNameLst>
                                          <p:attrName>style.opacity</p:attrName>
                                        </p:attrNameLst>
                                      </p:cBhvr>
                                      <p:to>
                                        <p:strVal val="0.2"/>
                                      </p:to>
                                    </p:set>
                                    <p:animEffect filter="image" prLst="opacity: 0.2">
                                      <p:cBhvr rctx="IE">
                                        <p:cTn id="31" dur="indefinite"/>
                                        <p:tgtEl>
                                          <p:spTgt spid="35"/>
                                        </p:tgtEl>
                                      </p:cBhvr>
                                    </p:animEffect>
                                  </p:childTnLst>
                                </p:cTn>
                              </p:par>
                              <p:par>
                                <p:cTn id="32" presetID="9" presetClass="emph" presetSubtype="0" nodeType="withEffect">
                                  <p:stCondLst>
                                    <p:cond delay="0"/>
                                  </p:stCondLst>
                                  <p:childTnLst>
                                    <p:set>
                                      <p:cBhvr rctx="PPT">
                                        <p:cTn id="33" dur="indefinite"/>
                                        <p:tgtEl>
                                          <p:spTgt spid="37"/>
                                        </p:tgtEl>
                                        <p:attrNameLst>
                                          <p:attrName>style.opacity</p:attrName>
                                        </p:attrNameLst>
                                      </p:cBhvr>
                                      <p:to>
                                        <p:strVal val="0.2"/>
                                      </p:to>
                                    </p:set>
                                    <p:animEffect filter="image" prLst="opacity: 0.2">
                                      <p:cBhvr rctx="IE">
                                        <p:cTn id="34" dur="indefinite"/>
                                        <p:tgtEl>
                                          <p:spTgt spid="37"/>
                                        </p:tgtEl>
                                      </p:cBhvr>
                                    </p:animEffect>
                                  </p:childTnLst>
                                </p:cTn>
                              </p:par>
                              <p:par>
                                <p:cTn id="35" presetID="9" presetClass="emph" presetSubtype="0" nodeType="withEffect">
                                  <p:stCondLst>
                                    <p:cond delay="0"/>
                                  </p:stCondLst>
                                  <p:childTnLst>
                                    <p:set>
                                      <p:cBhvr rctx="PPT">
                                        <p:cTn id="36" dur="indefinite"/>
                                        <p:tgtEl>
                                          <p:spTgt spid="49"/>
                                        </p:tgtEl>
                                        <p:attrNameLst>
                                          <p:attrName>style.opacity</p:attrName>
                                        </p:attrNameLst>
                                      </p:cBhvr>
                                      <p:to>
                                        <p:strVal val="0.2"/>
                                      </p:to>
                                    </p:set>
                                    <p:animEffect filter="image" prLst="opacity: 0.2">
                                      <p:cBhvr rctx="IE">
                                        <p:cTn id="37" dur="indefinite"/>
                                        <p:tgtEl>
                                          <p:spTgt spid="49"/>
                                        </p:tgtEl>
                                      </p:cBhvr>
                                    </p:animEffect>
                                  </p:childTnLst>
                                </p:cTn>
                              </p:par>
                              <p:par>
                                <p:cTn id="38" presetID="9" presetClass="emph" presetSubtype="0" nodeType="withEffect">
                                  <p:stCondLst>
                                    <p:cond delay="0"/>
                                  </p:stCondLst>
                                  <p:childTnLst>
                                    <p:set>
                                      <p:cBhvr rctx="PPT">
                                        <p:cTn id="39" dur="indefinite"/>
                                        <p:tgtEl>
                                          <p:spTgt spid="54"/>
                                        </p:tgtEl>
                                        <p:attrNameLst>
                                          <p:attrName>style.opacity</p:attrName>
                                        </p:attrNameLst>
                                      </p:cBhvr>
                                      <p:to>
                                        <p:strVal val="0.2"/>
                                      </p:to>
                                    </p:set>
                                    <p:animEffect filter="image" prLst="opacity: 0.2">
                                      <p:cBhvr rctx="IE">
                                        <p:cTn id="40" dur="indefinite"/>
                                        <p:tgtEl>
                                          <p:spTgt spid="54"/>
                                        </p:tgtEl>
                                      </p:cBhvr>
                                    </p:animEffect>
                                  </p:childTnLst>
                                </p:cTn>
                              </p:par>
                              <p:par>
                                <p:cTn id="41" presetID="9" presetClass="emph" presetSubtype="0" nodeType="withEffect">
                                  <p:stCondLst>
                                    <p:cond delay="0"/>
                                  </p:stCondLst>
                                  <p:childTnLst>
                                    <p:set>
                                      <p:cBhvr rctx="PPT">
                                        <p:cTn id="42" dur="indefinite"/>
                                        <p:tgtEl>
                                          <p:spTgt spid="55"/>
                                        </p:tgtEl>
                                        <p:attrNameLst>
                                          <p:attrName>style.opacity</p:attrName>
                                        </p:attrNameLst>
                                      </p:cBhvr>
                                      <p:to>
                                        <p:strVal val="0.2"/>
                                      </p:to>
                                    </p:set>
                                    <p:animEffect filter="image" prLst="opacity: 0.2">
                                      <p:cBhvr rctx="IE">
                                        <p:cTn id="43" dur="indefinite"/>
                                        <p:tgtEl>
                                          <p:spTgt spid="55"/>
                                        </p:tgtEl>
                                      </p:cBhvr>
                                    </p:animEffect>
                                  </p:childTnLst>
                                </p:cTn>
                              </p:par>
                              <p:par>
                                <p:cTn id="44" presetID="9" presetClass="emph" presetSubtype="0" nodeType="withEffect">
                                  <p:stCondLst>
                                    <p:cond delay="0"/>
                                  </p:stCondLst>
                                  <p:childTnLst>
                                    <p:set>
                                      <p:cBhvr rctx="PPT">
                                        <p:cTn id="45" dur="indefinite"/>
                                        <p:tgtEl>
                                          <p:spTgt spid="56"/>
                                        </p:tgtEl>
                                        <p:attrNameLst>
                                          <p:attrName>style.opacity</p:attrName>
                                        </p:attrNameLst>
                                      </p:cBhvr>
                                      <p:to>
                                        <p:strVal val="0.2"/>
                                      </p:to>
                                    </p:set>
                                    <p:animEffect filter="image" prLst="opacity: 0.2">
                                      <p:cBhvr rctx="IE">
                                        <p:cTn id="46" dur="indefinite"/>
                                        <p:tgtEl>
                                          <p:spTgt spid="56"/>
                                        </p:tgtEl>
                                      </p:cBhvr>
                                    </p:animEffect>
                                  </p:childTnLst>
                                </p:cTn>
                              </p:par>
                              <p:par>
                                <p:cTn id="47" presetID="9" presetClass="emph" presetSubtype="0" nodeType="withEffect">
                                  <p:stCondLst>
                                    <p:cond delay="0"/>
                                  </p:stCondLst>
                                  <p:childTnLst>
                                    <p:set>
                                      <p:cBhvr rctx="PPT">
                                        <p:cTn id="48" dur="indefinite"/>
                                        <p:tgtEl>
                                          <p:spTgt spid="57"/>
                                        </p:tgtEl>
                                        <p:attrNameLst>
                                          <p:attrName>style.opacity</p:attrName>
                                        </p:attrNameLst>
                                      </p:cBhvr>
                                      <p:to>
                                        <p:strVal val="0.2"/>
                                      </p:to>
                                    </p:set>
                                    <p:animEffect filter="image" prLst="opacity: 0.2">
                                      <p:cBhvr rctx="IE">
                                        <p:cTn id="49" dur="indefinite"/>
                                        <p:tgtEl>
                                          <p:spTgt spid="57"/>
                                        </p:tgtEl>
                                      </p:cBhvr>
                                    </p:animEffect>
                                  </p:childTnLst>
                                </p:cTn>
                              </p:par>
                              <p:par>
                                <p:cTn id="50" presetID="9" presetClass="emph" presetSubtype="0" nodeType="withEffect">
                                  <p:stCondLst>
                                    <p:cond delay="0"/>
                                  </p:stCondLst>
                                  <p:childTnLst>
                                    <p:set>
                                      <p:cBhvr rctx="PPT">
                                        <p:cTn id="51" dur="indefinite"/>
                                        <p:tgtEl>
                                          <p:spTgt spid="58"/>
                                        </p:tgtEl>
                                        <p:attrNameLst>
                                          <p:attrName>style.opacity</p:attrName>
                                        </p:attrNameLst>
                                      </p:cBhvr>
                                      <p:to>
                                        <p:strVal val="0.2"/>
                                      </p:to>
                                    </p:set>
                                    <p:animEffect filter="image" prLst="opacity: 0.2">
                                      <p:cBhvr rctx="IE">
                                        <p:cTn id="52" dur="indefinite"/>
                                        <p:tgtEl>
                                          <p:spTgt spid="58"/>
                                        </p:tgtEl>
                                      </p:cBhvr>
                                    </p:animEffect>
                                  </p:childTnLst>
                                </p:cTn>
                              </p:par>
                              <p:par>
                                <p:cTn id="53" presetID="9" presetClass="emph" presetSubtype="0" nodeType="withEffect">
                                  <p:stCondLst>
                                    <p:cond delay="0"/>
                                  </p:stCondLst>
                                  <p:childTnLst>
                                    <p:set>
                                      <p:cBhvr rctx="PPT">
                                        <p:cTn id="54" dur="indefinite"/>
                                        <p:tgtEl>
                                          <p:spTgt spid="59"/>
                                        </p:tgtEl>
                                        <p:attrNameLst>
                                          <p:attrName>style.opacity</p:attrName>
                                        </p:attrNameLst>
                                      </p:cBhvr>
                                      <p:to>
                                        <p:strVal val="0.2"/>
                                      </p:to>
                                    </p:set>
                                    <p:animEffect filter="image" prLst="opacity: 0.2">
                                      <p:cBhvr rctx="IE">
                                        <p:cTn id="55" dur="indefinite"/>
                                        <p:tgtEl>
                                          <p:spTgt spid="59"/>
                                        </p:tgtEl>
                                      </p:cBhvr>
                                    </p:animEffect>
                                  </p:childTnLst>
                                </p:cTn>
                              </p:par>
                              <p:par>
                                <p:cTn id="56" presetID="9" presetClass="emph" presetSubtype="0" nodeType="withEffect">
                                  <p:stCondLst>
                                    <p:cond delay="0"/>
                                  </p:stCondLst>
                                  <p:childTnLst>
                                    <p:set>
                                      <p:cBhvr rctx="PPT">
                                        <p:cTn id="57" dur="indefinite"/>
                                        <p:tgtEl>
                                          <p:spTgt spid="60"/>
                                        </p:tgtEl>
                                        <p:attrNameLst>
                                          <p:attrName>style.opacity</p:attrName>
                                        </p:attrNameLst>
                                      </p:cBhvr>
                                      <p:to>
                                        <p:strVal val="0.2"/>
                                      </p:to>
                                    </p:set>
                                    <p:animEffect filter="image" prLst="opacity: 0.2">
                                      <p:cBhvr rctx="IE">
                                        <p:cTn id="58" dur="indefinite"/>
                                        <p:tgtEl>
                                          <p:spTgt spid="60"/>
                                        </p:tgtEl>
                                      </p:cBhvr>
                                    </p:animEffect>
                                  </p:childTnLst>
                                </p:cTn>
                              </p:par>
                              <p:par>
                                <p:cTn id="59" presetID="9" presetClass="emph" presetSubtype="0" nodeType="withEffect">
                                  <p:stCondLst>
                                    <p:cond delay="0"/>
                                  </p:stCondLst>
                                  <p:childTnLst>
                                    <p:set>
                                      <p:cBhvr rctx="PPT">
                                        <p:cTn id="60" dur="indefinite"/>
                                        <p:tgtEl>
                                          <p:spTgt spid="61"/>
                                        </p:tgtEl>
                                        <p:attrNameLst>
                                          <p:attrName>style.opacity</p:attrName>
                                        </p:attrNameLst>
                                      </p:cBhvr>
                                      <p:to>
                                        <p:strVal val="0.2"/>
                                      </p:to>
                                    </p:set>
                                    <p:animEffect filter="image" prLst="opacity: 0.2">
                                      <p:cBhvr rctx="IE">
                                        <p:cTn id="61" dur="indefinite"/>
                                        <p:tgtEl>
                                          <p:spTgt spid="61"/>
                                        </p:tgtEl>
                                      </p:cBhvr>
                                    </p:animEffect>
                                  </p:childTnLst>
                                </p:cTn>
                              </p:par>
                              <p:par>
                                <p:cTn id="62" presetID="9" presetClass="emph" presetSubtype="0" nodeType="withEffect">
                                  <p:stCondLst>
                                    <p:cond delay="0"/>
                                  </p:stCondLst>
                                  <p:childTnLst>
                                    <p:set>
                                      <p:cBhvr rctx="PPT">
                                        <p:cTn id="63" dur="indefinite"/>
                                        <p:tgtEl>
                                          <p:spTgt spid="38"/>
                                        </p:tgtEl>
                                        <p:attrNameLst>
                                          <p:attrName>style.opacity</p:attrName>
                                        </p:attrNameLst>
                                      </p:cBhvr>
                                      <p:to>
                                        <p:strVal val="0.2"/>
                                      </p:to>
                                    </p:set>
                                    <p:animEffect filter="image" prLst="opacity: 0.2">
                                      <p:cBhvr rctx="IE">
                                        <p:cTn id="64" dur="indefinite"/>
                                        <p:tgtEl>
                                          <p:spTgt spid="38"/>
                                        </p:tgtEl>
                                      </p:cBhvr>
                                    </p:animEffect>
                                  </p:childTnLst>
                                </p:cTn>
                              </p:par>
                              <p:par>
                                <p:cTn id="65" presetID="9" presetClass="emph" presetSubtype="0" grpId="0" nodeType="withEffect">
                                  <p:stCondLst>
                                    <p:cond delay="0"/>
                                  </p:stCondLst>
                                  <p:childTnLst>
                                    <p:set>
                                      <p:cBhvr rctx="PPT">
                                        <p:cTn id="66" dur="indefinite"/>
                                        <p:tgtEl>
                                          <p:spTgt spid="34"/>
                                        </p:tgtEl>
                                        <p:attrNameLst>
                                          <p:attrName>style.opacity</p:attrName>
                                        </p:attrNameLst>
                                      </p:cBhvr>
                                      <p:to>
                                        <p:strVal val="0.2"/>
                                      </p:to>
                                    </p:set>
                                    <p:animEffect filter="image" prLst="opacity: 0.2">
                                      <p:cBhvr rctx="IE">
                                        <p:cTn id="67" dur="indefinite"/>
                                        <p:tgtEl>
                                          <p:spTgt spid="34"/>
                                        </p:tgtEl>
                                      </p:cBhvr>
                                    </p:animEffect>
                                  </p:childTnLst>
                                </p:cTn>
                              </p:par>
                              <p:par>
                                <p:cTn id="68" presetID="9" presetClass="emph" presetSubtype="0" nodeType="withEffect">
                                  <p:stCondLst>
                                    <p:cond delay="0"/>
                                  </p:stCondLst>
                                  <p:childTnLst>
                                    <p:set>
                                      <p:cBhvr rctx="PPT">
                                        <p:cTn id="69" dur="indefinite"/>
                                        <p:tgtEl>
                                          <p:spTgt spid="31"/>
                                        </p:tgtEl>
                                        <p:attrNameLst>
                                          <p:attrName>style.opacity</p:attrName>
                                        </p:attrNameLst>
                                      </p:cBhvr>
                                      <p:to>
                                        <p:strVal val="0.2"/>
                                      </p:to>
                                    </p:set>
                                    <p:animEffect filter="image" prLst="opacity: 0.2">
                                      <p:cBhvr rctx="IE">
                                        <p:cTn id="70" dur="indefinite"/>
                                        <p:tgtEl>
                                          <p:spTgt spid="31"/>
                                        </p:tgtEl>
                                      </p:cBhvr>
                                    </p:animEffect>
                                  </p:childTnLst>
                                </p:cTn>
                              </p:par>
                              <p:par>
                                <p:cTn id="71" presetID="9" presetClass="emph" presetSubtype="0" grpId="0" nodeType="withEffect">
                                  <p:stCondLst>
                                    <p:cond delay="0"/>
                                  </p:stCondLst>
                                  <p:childTnLst>
                                    <p:set>
                                      <p:cBhvr rctx="PPT">
                                        <p:cTn id="72" dur="indefinite"/>
                                        <p:tgtEl>
                                          <p:spTgt spid="33"/>
                                        </p:tgtEl>
                                        <p:attrNameLst>
                                          <p:attrName>style.opacity</p:attrName>
                                        </p:attrNameLst>
                                      </p:cBhvr>
                                      <p:to>
                                        <p:strVal val="0.2"/>
                                      </p:to>
                                    </p:set>
                                    <p:animEffect filter="image" prLst="opacity: 0.2">
                                      <p:cBhvr rctx="IE">
                                        <p:cTn id="73" dur="indefinite"/>
                                        <p:tgtEl>
                                          <p:spTgt spid="33"/>
                                        </p:tgtEl>
                                      </p:cBhvr>
                                    </p:animEffect>
                                  </p:childTnLst>
                                </p:cTn>
                              </p:par>
                              <p:par>
                                <p:cTn id="74" presetID="9" presetClass="emph" presetSubtype="0" nodeType="withEffect">
                                  <p:stCondLst>
                                    <p:cond delay="0"/>
                                  </p:stCondLst>
                                  <p:childTnLst>
                                    <p:set>
                                      <p:cBhvr rctx="PPT">
                                        <p:cTn id="75" dur="indefinite"/>
                                        <p:tgtEl>
                                          <p:spTgt spid="36"/>
                                        </p:tgtEl>
                                        <p:attrNameLst>
                                          <p:attrName>style.opacity</p:attrName>
                                        </p:attrNameLst>
                                      </p:cBhvr>
                                      <p:to>
                                        <p:strVal val="0.2"/>
                                      </p:to>
                                    </p:set>
                                    <p:animEffect filter="image" prLst="opacity: 0.2">
                                      <p:cBhvr rctx="IE">
                                        <p:cTn id="76" dur="indefinite"/>
                                        <p:tgtEl>
                                          <p:spTgt spid="36"/>
                                        </p:tgtEl>
                                      </p:cBhvr>
                                    </p:animEffect>
                                  </p:childTnLst>
                                </p:cTn>
                              </p:par>
                              <p:par>
                                <p:cTn id="77" presetID="9" presetClass="emph" presetSubtype="0" nodeType="withEffect">
                                  <p:stCondLst>
                                    <p:cond delay="0"/>
                                  </p:stCondLst>
                                  <p:childTnLst>
                                    <p:set>
                                      <p:cBhvr rctx="PPT">
                                        <p:cTn id="78" dur="indefinite"/>
                                        <p:tgtEl>
                                          <p:spTgt spid="32"/>
                                        </p:tgtEl>
                                        <p:attrNameLst>
                                          <p:attrName>style.opacity</p:attrName>
                                        </p:attrNameLst>
                                      </p:cBhvr>
                                      <p:to>
                                        <p:strVal val="0.2"/>
                                      </p:to>
                                    </p:set>
                                    <p:animEffect filter="image" prLst="opacity: 0.2">
                                      <p:cBhvr rctx="IE">
                                        <p:cTn id="79" dur="indefinite"/>
                                        <p:tgtEl>
                                          <p:spTgt spid="32"/>
                                        </p:tgtEl>
                                      </p:cBhvr>
                                    </p:animEffect>
                                  </p:childTnLst>
                                </p:cTn>
                              </p:par>
                              <p:par>
                                <p:cTn id="80" presetID="9" presetClass="emph" presetSubtype="0" grpId="0" nodeType="withEffect">
                                  <p:stCondLst>
                                    <p:cond delay="0"/>
                                  </p:stCondLst>
                                  <p:childTnLst>
                                    <p:set>
                                      <p:cBhvr rctx="PPT">
                                        <p:cTn id="81" dur="indefinite"/>
                                        <p:tgtEl>
                                          <p:spTgt spid="47"/>
                                        </p:tgtEl>
                                        <p:attrNameLst>
                                          <p:attrName>style.opacity</p:attrName>
                                        </p:attrNameLst>
                                      </p:cBhvr>
                                      <p:to>
                                        <p:strVal val="0.2"/>
                                      </p:to>
                                    </p:set>
                                    <p:animEffect filter="image" prLst="opacity: 0.2">
                                      <p:cBhvr rctx="IE">
                                        <p:cTn id="82" dur="indefinite"/>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9" grpId="0" animBg="1"/>
      <p:bldP spid="30" grpId="0"/>
      <p:bldP spid="35" grpId="0"/>
      <p:bldP spid="33" grpId="0"/>
      <p:bldP spid="34"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557" y="2025480"/>
            <a:ext cx="4368858" cy="2641286"/>
          </a:xfrm>
          <a:prstGeom prst="rect">
            <a:avLst/>
          </a:prstGeom>
        </p:spPr>
      </p:pic>
      <p:sp>
        <p:nvSpPr>
          <p:cNvPr id="2" name="Title 1"/>
          <p:cNvSpPr>
            <a:spLocks noGrp="1"/>
          </p:cNvSpPr>
          <p:nvPr>
            <p:ph type="title"/>
          </p:nvPr>
        </p:nvSpPr>
        <p:spPr>
          <a:xfrm>
            <a:off x="388800" y="172800"/>
            <a:ext cx="7886700" cy="549381"/>
          </a:xfrm>
        </p:spPr>
        <p:txBody>
          <a:bodyPr lIns="0">
            <a:noAutofit/>
          </a:bodyPr>
          <a:lstStyle/>
          <a:p>
            <a:r>
              <a:rPr lang="hu-HU" dirty="0">
                <a:solidFill>
                  <a:srgbClr val="54B948"/>
                </a:solidFill>
                <a:latin typeface="Arial" panose="020B0604020202020204" pitchFamily="34" charset="0"/>
                <a:cs typeface="Arial" panose="020B0604020202020204" pitchFamily="34" charset="0"/>
              </a:rPr>
              <a:t>Üdvözli a </a:t>
            </a:r>
            <a:r>
              <a:rPr lang="en-US" dirty="0">
                <a:solidFill>
                  <a:srgbClr val="54B948"/>
                </a:solidFill>
                <a:latin typeface="Arial" panose="020B0604020202020204" pitchFamily="34" charset="0"/>
                <a:cs typeface="Arial" panose="020B0604020202020204" pitchFamily="34" charset="0"/>
              </a:rPr>
              <a:t>Veeam</a:t>
            </a:r>
            <a:endParaRPr lang="es-ES" dirty="0">
              <a:solidFill>
                <a:srgbClr val="54B948"/>
              </a:solidFill>
              <a:latin typeface="Arial" panose="020B0604020202020204" pitchFamily="34" charset="0"/>
              <a:cs typeface="Arial" panose="020B0604020202020204" pitchFamily="34" charset="0"/>
            </a:endParaRPr>
          </a:p>
        </p:txBody>
      </p:sp>
      <p:sp>
        <p:nvSpPr>
          <p:cNvPr id="25" name="Content Placeholder 2"/>
          <p:cNvSpPr>
            <a:spLocks noGrp="1"/>
          </p:cNvSpPr>
          <p:nvPr>
            <p:ph idx="1"/>
          </p:nvPr>
        </p:nvSpPr>
        <p:spPr>
          <a:xfrm>
            <a:off x="2352719" y="3937353"/>
            <a:ext cx="2004128" cy="362257"/>
          </a:xfrm>
        </p:spPr>
        <p:txBody>
          <a:bodyPr>
            <a:noAutofit/>
          </a:bodyPr>
          <a:lstStyle/>
          <a:p>
            <a:pPr marL="0" indent="0">
              <a:lnSpc>
                <a:spcPct val="60000"/>
              </a:lnSpc>
              <a:buNone/>
            </a:pPr>
            <a:r>
              <a:rPr lang="hu-HU" sz="1400" dirty="0">
                <a:solidFill>
                  <a:schemeClr val="tx1">
                    <a:lumMod val="65000"/>
                    <a:lumOff val="35000"/>
                  </a:schemeClr>
                </a:solidFill>
                <a:latin typeface="Arial" panose="020B0604020202020204" pitchFamily="34" charset="0"/>
                <a:cs typeface="Arial" panose="020B0604020202020204" pitchFamily="34" charset="0"/>
              </a:rPr>
              <a:t>Több, mint</a:t>
            </a:r>
            <a:endParaRPr lang="es-ES" sz="1400"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60000"/>
              </a:lnSpc>
              <a:buNone/>
            </a:pPr>
            <a:r>
              <a:rPr lang="en-US" sz="3600" b="1" dirty="0">
                <a:solidFill>
                  <a:srgbClr val="54B948"/>
                </a:solidFill>
                <a:latin typeface="Arial" panose="020B0604020202020204" pitchFamily="34" charset="0"/>
                <a:cs typeface="Arial" panose="020B0604020202020204" pitchFamily="34" charset="0"/>
              </a:rPr>
              <a:t>37 000 </a:t>
            </a:r>
            <a:r>
              <a:rPr lang="en-US" sz="1400" dirty="0">
                <a:solidFill>
                  <a:schemeClr val="tx1">
                    <a:lumMod val="65000"/>
                    <a:lumOff val="35000"/>
                  </a:schemeClr>
                </a:solidFill>
                <a:latin typeface="Arial" panose="020B0604020202020204" pitchFamily="34" charset="0"/>
                <a:cs typeface="Arial" panose="020B0604020202020204" pitchFamily="34" charset="0"/>
              </a:rPr>
              <a:t>ProPartners</a:t>
            </a:r>
            <a:endParaRPr lang="es-E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Rectangle 4"/>
          <p:cNvSpPr/>
          <p:nvPr/>
        </p:nvSpPr>
        <p:spPr>
          <a:xfrm>
            <a:off x="388800" y="889262"/>
            <a:ext cx="7789209" cy="341632"/>
          </a:xfrm>
          <a:prstGeom prst="rect">
            <a:avLst/>
          </a:prstGeom>
        </p:spPr>
        <p:txBody>
          <a:bodyPr wrap="square" lIns="0">
            <a:spAutoFit/>
          </a:bodyPr>
          <a:lstStyle/>
          <a:p>
            <a:pPr marL="0" marR="0" lvl="0" indent="0" defTabSz="914400" eaLnBrk="1" fontAlgn="auto" latinLnBrk="0" hangingPunct="1">
              <a:lnSpc>
                <a:spcPct val="90000"/>
              </a:lnSpc>
              <a:spcBef>
                <a:spcPts val="450"/>
              </a:spcBef>
              <a:spcAft>
                <a:spcPts val="0"/>
              </a:spcAft>
              <a:buClr>
                <a:schemeClr val="tx1">
                  <a:lumMod val="75000"/>
                  <a:lumOff val="25000"/>
                </a:schemeClr>
              </a:buClr>
              <a:buSzTx/>
              <a:buFontTx/>
              <a:buNone/>
              <a:tabLst/>
              <a:defRPr/>
            </a:pPr>
            <a:r>
              <a:rPr kumimoji="0" lang="hu-HU" sz="1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rPr>
              <a:t>Globális cég, központja </a:t>
            </a:r>
            <a:r>
              <a:rPr kumimoji="0" lang="en-US" sz="1800" b="0" i="0" u="none" strike="noStrike" kern="0" cap="none" spc="0" normalizeH="0" baseline="0" noProof="0" dirty="0" err="1">
                <a:ln>
                  <a:noFill/>
                </a:ln>
                <a:solidFill>
                  <a:schemeClr val="tx1">
                    <a:lumMod val="65000"/>
                    <a:lumOff val="35000"/>
                  </a:schemeClr>
                </a:solidFill>
                <a:effectLst/>
                <a:uLnTx/>
                <a:uFillTx/>
                <a:latin typeface="Arial" panose="020B0604020202020204" pitchFamily="34" charset="0"/>
              </a:rPr>
              <a:t>Baar</a:t>
            </a:r>
            <a:r>
              <a:rPr kumimoji="0" lang="en-US" sz="1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rPr>
              <a:t>, </a:t>
            </a:r>
            <a:r>
              <a:rPr kumimoji="0" lang="hu-HU" sz="1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rPr>
              <a:t>Svájc</a:t>
            </a:r>
            <a:endParaRPr kumimoji="0" lang="en-US" sz="1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ndParaRPr>
          </a:p>
        </p:txBody>
      </p:sp>
      <p:grpSp>
        <p:nvGrpSpPr>
          <p:cNvPr id="17" name="Group 16"/>
          <p:cNvGrpSpPr/>
          <p:nvPr/>
        </p:nvGrpSpPr>
        <p:grpSpPr>
          <a:xfrm>
            <a:off x="2586483" y="2768432"/>
            <a:ext cx="204384" cy="239643"/>
            <a:chOff x="6293025" y="1869148"/>
            <a:chExt cx="477094" cy="559400"/>
          </a:xfrm>
        </p:grpSpPr>
        <p:sp>
          <p:nvSpPr>
            <p:cNvPr id="18" name="Oval 17"/>
            <p:cNvSpPr/>
            <p:nvPr/>
          </p:nvSpPr>
          <p:spPr>
            <a:xfrm>
              <a:off x="6319135" y="1907875"/>
              <a:ext cx="424873" cy="424873"/>
            </a:xfrm>
            <a:prstGeom prst="ellipse">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013" b="0" i="0" u="none" strike="noStrike" kern="0" cap="none" spc="0" normalizeH="0" baseline="0" noProof="0" dirty="0">
                <a:ln>
                  <a:noFill/>
                </a:ln>
                <a:solidFill>
                  <a:prstClr val="white"/>
                </a:solidFill>
                <a:effectLst/>
                <a:uLnTx/>
                <a:uFillTx/>
                <a:latin typeface="Arial" panose="020B0604020202020204" pitchFamily="34" charset="0"/>
              </a:endParaRP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3025" y="1869148"/>
              <a:ext cx="477094" cy="559400"/>
            </a:xfrm>
            <a:prstGeom prst="rect">
              <a:avLst/>
            </a:prstGeom>
          </p:spPr>
        </p:pic>
      </p:grpSp>
      <p:sp>
        <p:nvSpPr>
          <p:cNvPr id="6" name="Rectangle 5"/>
          <p:cNvSpPr/>
          <p:nvPr/>
        </p:nvSpPr>
        <p:spPr>
          <a:xfrm>
            <a:off x="388800" y="1181121"/>
            <a:ext cx="3786254" cy="28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bIns="108000" rtlCol="0" anchor="t" anchorCtr="0"/>
          <a:lstStyle/>
          <a:p>
            <a:pPr marL="0" marR="0" lvl="0" indent="0" defTabSz="914400" eaLnBrk="1" fontAlgn="auto" latinLnBrk="0" hangingPunct="1">
              <a:lnSpc>
                <a:spcPct val="90000"/>
              </a:lnSpc>
              <a:spcBef>
                <a:spcPts val="450"/>
              </a:spcBef>
              <a:spcAft>
                <a:spcPts val="0"/>
              </a:spcAft>
              <a:buClr>
                <a:schemeClr val="tx1">
                  <a:lumMod val="75000"/>
                  <a:lumOff val="25000"/>
                </a:schemeClr>
              </a:buClr>
              <a:buSzTx/>
              <a:buFontTx/>
              <a:buNone/>
              <a:tabLst/>
              <a:defRPr/>
            </a:pPr>
            <a:r>
              <a:rPr kumimoji="0" lang="hu-HU" sz="1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rPr>
              <a:t>Alapítás éve: </a:t>
            </a:r>
            <a:r>
              <a:rPr kumimoji="0" lang="en-US" sz="1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rPr>
              <a:t>2006</a:t>
            </a:r>
            <a:endParaRPr kumimoji="0" lang="es-ES" sz="1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ndParaRPr>
          </a:p>
        </p:txBody>
      </p:sp>
      <p:sp>
        <p:nvSpPr>
          <p:cNvPr id="29" name="Rectangle 28"/>
          <p:cNvSpPr/>
          <p:nvPr/>
        </p:nvSpPr>
        <p:spPr>
          <a:xfrm>
            <a:off x="549202" y="3417980"/>
            <a:ext cx="1652459" cy="86177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54B948"/>
                </a:solidFill>
                <a:effectLst/>
                <a:uLnTx/>
                <a:uFillTx/>
                <a:latin typeface="Arial" panose="020B0604020202020204" pitchFamily="34" charset="0"/>
                <a:cs typeface="Arial" panose="020B0604020202020204" pitchFamily="34" charset="0"/>
              </a:rPr>
              <a:t>1950 </a:t>
            </a:r>
            <a:r>
              <a:rPr kumimoji="0" lang="hu-HU"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munkatárs</a:t>
            </a:r>
            <a:endParaRPr kumimoji="0" lang="es-ES" sz="14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388800" y="1455104"/>
            <a:ext cx="6572112" cy="35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bIns="108000" rtlCol="0" anchor="t" anchorCtr="0"/>
          <a:lstStyle/>
          <a:p>
            <a:pPr marL="0" marR="0" lvl="0" indent="0" defTabSz="914400" eaLnBrk="1" fontAlgn="auto" latinLnBrk="0" hangingPunct="1">
              <a:lnSpc>
                <a:spcPct val="90000"/>
              </a:lnSpc>
              <a:spcBef>
                <a:spcPts val="450"/>
              </a:spcBef>
              <a:spcAft>
                <a:spcPts val="0"/>
              </a:spcAft>
              <a:buClr>
                <a:schemeClr val="tx1">
                  <a:lumMod val="75000"/>
                  <a:lumOff val="25000"/>
                </a:schemeClr>
              </a:buClr>
              <a:buSzTx/>
              <a:buFontTx/>
              <a:buNone/>
              <a:tabLst/>
              <a:defRPr/>
            </a:pPr>
            <a:r>
              <a:rPr kumimoji="0" lang="hu-HU" sz="1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rPr>
              <a:t>A bevétel és az ügyfél szám folyamatos növekedése</a:t>
            </a:r>
            <a:endParaRPr kumimoji="0" lang="en-US" sz="1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ndParaRPr>
          </a:p>
        </p:txBody>
      </p:sp>
      <p:sp>
        <p:nvSpPr>
          <p:cNvPr id="24" name="Rectangle 23"/>
          <p:cNvSpPr/>
          <p:nvPr/>
        </p:nvSpPr>
        <p:spPr>
          <a:xfrm>
            <a:off x="5293468" y="3287606"/>
            <a:ext cx="3264606" cy="95808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Célunk</a:t>
            </a:r>
            <a:endParaRPr kumimoji="0" lang="en-US"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u-HU" sz="3600" b="1" i="0" u="none" strike="noStrike" kern="0" cap="none" spc="0" normalizeH="0" baseline="0" noProof="0" dirty="0">
                <a:ln>
                  <a:noFill/>
                </a:ln>
                <a:solidFill>
                  <a:srgbClr val="54B948"/>
                </a:solidFill>
                <a:effectLst/>
                <a:uLnTx/>
                <a:uFillTx/>
                <a:latin typeface="Arial" panose="020B0604020202020204" pitchFamily="34" charset="0"/>
                <a:cs typeface="Arial" panose="020B0604020202020204" pitchFamily="34" charset="0"/>
              </a:rPr>
              <a:t>1 Milliárd USD</a:t>
            </a:r>
            <a:br>
              <a:rPr kumimoji="0" sz="1013"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en-U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2018</a:t>
            </a:r>
            <a:r>
              <a:rPr kumimoji="0" lang="hu-HU"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-ra</a:t>
            </a:r>
            <a:endParaRPr kumimoji="0" lang="es-E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graphicFrame>
        <p:nvGraphicFramePr>
          <p:cNvPr id="26" name="Chart 25"/>
          <p:cNvGraphicFramePr/>
          <p:nvPr>
            <p:extLst/>
          </p:nvPr>
        </p:nvGraphicFramePr>
        <p:xfrm>
          <a:off x="5293468" y="2076357"/>
          <a:ext cx="2808758" cy="949254"/>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p:cNvSpPr txBox="1"/>
          <p:nvPr/>
        </p:nvSpPr>
        <p:spPr>
          <a:xfrm>
            <a:off x="5293468" y="2076357"/>
            <a:ext cx="88357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Eredmény</a:t>
            </a:r>
            <a:endParaRPr kumimoji="0" sz="12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(M, USD)</a:t>
            </a:r>
          </a:p>
        </p:txBody>
      </p:sp>
    </p:spTree>
    <p:extLst>
      <p:ext uri="{BB962C8B-B14F-4D97-AF65-F5344CB8AC3E}">
        <p14:creationId xmlns:p14="http://schemas.microsoft.com/office/powerpoint/2010/main" val="255077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54B948"/>
                </a:solidFill>
              </a:rPr>
              <a:t>Veeam Availability Console</a:t>
            </a:r>
            <a:endParaRPr lang="ru-RU" dirty="0"/>
          </a:p>
        </p:txBody>
      </p:sp>
      <p:sp>
        <p:nvSpPr>
          <p:cNvPr id="3" name="TextBox 2"/>
          <p:cNvSpPr txBox="1"/>
          <p:nvPr/>
        </p:nvSpPr>
        <p:spPr>
          <a:xfrm>
            <a:off x="303696" y="944570"/>
            <a:ext cx="8535417" cy="1080119"/>
          </a:xfrm>
          <a:prstGeom prst="rect">
            <a:avLst/>
          </a:prstGeom>
          <a:noFill/>
        </p:spPr>
        <p:txBody>
          <a:bodyPr wrap="square" rtlCol="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400" b="0" i="0" u="none" strike="noStrike" kern="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rPr>
              <a:t>A szolgáltatók és a több telephelyen működő nagyvállalatok sok hasonló kihívással találkoznak</a:t>
            </a:r>
            <a:endParaRPr kumimoji="0" lang="en-US" sz="2400" b="0" i="0" u="none" strike="noStrike" kern="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5" name="TextBox 4"/>
          <p:cNvSpPr txBox="1"/>
          <p:nvPr/>
        </p:nvSpPr>
        <p:spPr>
          <a:xfrm>
            <a:off x="6122065" y="3505966"/>
            <a:ext cx="1234440" cy="461665"/>
          </a:xfrm>
          <a:prstGeom prst="rect">
            <a:avLst/>
          </a:prstGeom>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Showback/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Chargeback</a:t>
            </a:r>
            <a:endParaRPr kumimoji="0" lang="en-US"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endParaRPr>
          </a:p>
        </p:txBody>
      </p:sp>
      <p:sp>
        <p:nvSpPr>
          <p:cNvPr id="9" name="TextBox 8"/>
          <p:cNvSpPr txBox="1"/>
          <p:nvPr/>
        </p:nvSpPr>
        <p:spPr>
          <a:xfrm>
            <a:off x="4746610" y="3499709"/>
            <a:ext cx="1409566" cy="461665"/>
          </a:xfrm>
          <a:prstGeom prst="rect">
            <a:avLst/>
          </a:prstGeom>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Felügyelet</a:t>
            </a:r>
            <a:r>
              <a:rPr kumimoji="0" lang="en-US"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jelentéskészítés</a:t>
            </a:r>
            <a:endParaRPr kumimoji="0" lang="en-US"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endParaRPr>
          </a:p>
        </p:txBody>
      </p:sp>
      <p:sp>
        <p:nvSpPr>
          <p:cNvPr id="13" name="TextBox 12"/>
          <p:cNvSpPr txBox="1"/>
          <p:nvPr/>
        </p:nvSpPr>
        <p:spPr>
          <a:xfrm>
            <a:off x="3443593" y="3493635"/>
            <a:ext cx="1332393" cy="646331"/>
          </a:xfrm>
          <a:prstGeom prst="rect">
            <a:avLst/>
          </a:prstGeom>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Távoli mentés és</a:t>
            </a:r>
            <a:r>
              <a:rPr kumimoji="0" lang="en-US"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 </a:t>
            </a:r>
            <a:r>
              <a:rPr kumimoji="0" lang="hu-HU"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replikáció</a:t>
            </a:r>
            <a:endParaRPr kumimoji="0" lang="en-US"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kezelés</a:t>
            </a:r>
            <a:endParaRPr kumimoji="0" lang="en-US"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endParaRPr>
          </a:p>
        </p:txBody>
      </p:sp>
      <p:sp>
        <p:nvSpPr>
          <p:cNvPr id="17" name="TextBox 16"/>
          <p:cNvSpPr txBox="1"/>
          <p:nvPr/>
        </p:nvSpPr>
        <p:spPr>
          <a:xfrm>
            <a:off x="1862273" y="3501507"/>
            <a:ext cx="1490022" cy="646331"/>
          </a:xfrm>
          <a:prstGeom prst="rect">
            <a:avLst/>
          </a:prstGeom>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Tenant </a:t>
            </a:r>
            <a:r>
              <a:rPr kumimoji="0" lang="hu-HU"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vagy </a:t>
            </a:r>
            <a:r>
              <a:rPr lang="hu-HU" sz="1200" kern="0" dirty="0">
                <a:solidFill>
                  <a:schemeClr val="bg1">
                    <a:lumMod val="50000"/>
                  </a:schemeClr>
                </a:solidFill>
                <a:latin typeface="Arial" panose="020B0604020202020204" pitchFamily="34" charset="0"/>
                <a:ea typeface="Myriad Pro" charset="0"/>
                <a:cs typeface="Arial" panose="020B0604020202020204" pitchFamily="34" charset="0"/>
              </a:rPr>
              <a:t>leányvállalat </a:t>
            </a:r>
            <a:r>
              <a:rPr kumimoji="0" lang="hu-HU"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rPr>
              <a:t>kezelés</a:t>
            </a:r>
            <a:endParaRPr kumimoji="0" lang="en-US"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charset="0"/>
              <a:cs typeface="Arial" panose="020B0604020202020204" pitchFamily="34" charset="0"/>
            </a:endParaRPr>
          </a:p>
        </p:txBody>
      </p:sp>
      <p:grpSp>
        <p:nvGrpSpPr>
          <p:cNvPr id="20" name="Group 19"/>
          <p:cNvGrpSpPr/>
          <p:nvPr/>
        </p:nvGrpSpPr>
        <p:grpSpPr>
          <a:xfrm>
            <a:off x="126029" y="2631110"/>
            <a:ext cx="1997313" cy="557784"/>
            <a:chOff x="477655" y="2005310"/>
            <a:chExt cx="1997313" cy="557784"/>
          </a:xfrm>
        </p:grpSpPr>
        <p:sp>
          <p:nvSpPr>
            <p:cNvPr id="21" name="TextBox 20"/>
            <p:cNvSpPr txBox="1"/>
            <p:nvPr/>
          </p:nvSpPr>
          <p:spPr>
            <a:xfrm>
              <a:off x="477655" y="2130551"/>
              <a:ext cx="1598949" cy="307777"/>
            </a:xfrm>
            <a:prstGeom prst="rect">
              <a:avLst/>
            </a:prstGeom>
          </p:spPr>
          <p:txBody>
            <a:bodyPr wrap="squar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54B948"/>
                  </a:solidFill>
                  <a:effectLst/>
                  <a:uLnTx/>
                  <a:uFillTx/>
                  <a:latin typeface="Arial" panose="020B0604020202020204" pitchFamily="34" charset="0"/>
                  <a:ea typeface="Myriad Pro Semibold" charset="0"/>
                  <a:cs typeface="Arial" panose="020B0604020202020204" pitchFamily="34" charset="0"/>
                </a:rPr>
                <a:t>Szolgáltató</a:t>
              </a:r>
              <a:endParaRPr kumimoji="0" lang="en-US" sz="1400" b="1" i="0" u="none" strike="noStrike" kern="0" cap="none" spc="0" normalizeH="0" baseline="0" noProof="0" dirty="0">
                <a:ln>
                  <a:noFill/>
                </a:ln>
                <a:solidFill>
                  <a:srgbClr val="54B948"/>
                </a:solidFill>
                <a:effectLst/>
                <a:uLnTx/>
                <a:uFillTx/>
                <a:latin typeface="Arial" panose="020B0604020202020204" pitchFamily="34" charset="0"/>
                <a:ea typeface="Myriad Pro Semibold" charset="0"/>
                <a:cs typeface="Arial" panose="020B0604020202020204" pitchFamily="34" charset="0"/>
              </a:endParaRPr>
            </a:p>
          </p:txBody>
        </p:sp>
        <p:pic>
          <p:nvPicPr>
            <p:cNvPr id="22" name="Picture 2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01522" y="2005310"/>
              <a:ext cx="473446" cy="557784"/>
            </a:xfrm>
            <a:prstGeom prst="rect">
              <a:avLst/>
            </a:prstGeom>
          </p:spPr>
        </p:pic>
      </p:grpSp>
      <p:grpSp>
        <p:nvGrpSpPr>
          <p:cNvPr id="23" name="Group 22"/>
          <p:cNvGrpSpPr/>
          <p:nvPr/>
        </p:nvGrpSpPr>
        <p:grpSpPr>
          <a:xfrm>
            <a:off x="126693" y="3037921"/>
            <a:ext cx="1996649" cy="553660"/>
            <a:chOff x="481980" y="2412121"/>
            <a:chExt cx="1996649" cy="553660"/>
          </a:xfrm>
        </p:grpSpPr>
        <p:sp>
          <p:nvSpPr>
            <p:cNvPr id="24" name="TextBox 23"/>
            <p:cNvSpPr txBox="1"/>
            <p:nvPr/>
          </p:nvSpPr>
          <p:spPr>
            <a:xfrm>
              <a:off x="481980" y="2536887"/>
              <a:ext cx="1590298" cy="307777"/>
            </a:xfrm>
            <a:prstGeom prst="rect">
              <a:avLst/>
            </a:prstGeom>
          </p:spPr>
          <p:txBody>
            <a:bodyPr wrap="squar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8BC954"/>
                  </a:solidFill>
                  <a:effectLst/>
                  <a:uLnTx/>
                  <a:uFillTx/>
                  <a:latin typeface="Arial" panose="020B0604020202020204" pitchFamily="34" charset="0"/>
                  <a:ea typeface="Myriad Pro Semibold" charset="0"/>
                  <a:cs typeface="Arial" panose="020B0604020202020204" pitchFamily="34" charset="0"/>
                </a:rPr>
                <a:t>Nagyvállalat</a:t>
              </a:r>
              <a:endParaRPr kumimoji="0" lang="en-US" sz="1400" b="1" i="0" u="none" strike="noStrike" kern="0" cap="none" spc="0" normalizeH="0" baseline="0" noProof="0" dirty="0">
                <a:ln>
                  <a:noFill/>
                </a:ln>
                <a:solidFill>
                  <a:srgbClr val="8BC954"/>
                </a:solidFill>
                <a:effectLst/>
                <a:uLnTx/>
                <a:uFillTx/>
                <a:latin typeface="Arial" panose="020B0604020202020204" pitchFamily="34" charset="0"/>
                <a:ea typeface="Myriad Pro Semibold" charset="0"/>
                <a:cs typeface="Arial" panose="020B0604020202020204" pitchFamily="34" charset="0"/>
              </a:endParaRPr>
            </a:p>
          </p:txBody>
        </p:sp>
        <p:pic>
          <p:nvPicPr>
            <p:cNvPr id="25" name="Picture 2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008683" y="2412121"/>
              <a:ext cx="469946" cy="553660"/>
            </a:xfrm>
            <a:prstGeom prst="rect">
              <a:avLst/>
            </a:prstGeom>
          </p:spPr>
        </p:pic>
      </p:grpSp>
      <p:grpSp>
        <p:nvGrpSpPr>
          <p:cNvPr id="30" name="Group 29"/>
          <p:cNvGrpSpPr/>
          <p:nvPr/>
        </p:nvGrpSpPr>
        <p:grpSpPr>
          <a:xfrm>
            <a:off x="7446198" y="2571750"/>
            <a:ext cx="1590298" cy="1908086"/>
            <a:chOff x="7294449" y="2779273"/>
            <a:chExt cx="1590298" cy="1908086"/>
          </a:xfrm>
        </p:grpSpPr>
        <p:sp>
          <p:nvSpPr>
            <p:cNvPr id="31" name="TextBox 30"/>
            <p:cNvSpPr txBox="1"/>
            <p:nvPr/>
          </p:nvSpPr>
          <p:spPr>
            <a:xfrm>
              <a:off x="7294449" y="3764029"/>
              <a:ext cx="1590298" cy="923330"/>
            </a:xfrm>
            <a:prstGeom prst="rect">
              <a:avLst/>
            </a:prstGeom>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lumMod val="50000"/>
                    </a:schemeClr>
                  </a:solidFill>
                  <a:effectLst/>
                  <a:uLnTx/>
                  <a:uFillTx/>
                  <a:latin typeface="Arial" panose="020B0604020202020204" pitchFamily="34" charset="0"/>
                  <a:ea typeface="Myriad Pro Semibold" charset="0"/>
                  <a:cs typeface="Arial" panose="020B0604020202020204" pitchFamily="34" charset="0"/>
                </a:rPr>
                <a:t>Veeam Availability Console</a:t>
              </a:r>
            </a:p>
          </p:txBody>
        </p:sp>
        <p:pic>
          <p:nvPicPr>
            <p:cNvPr id="32" name="Picture 3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595951" y="2779273"/>
              <a:ext cx="987294" cy="984756"/>
            </a:xfrm>
            <a:prstGeom prst="rect">
              <a:avLst/>
            </a:prstGeom>
          </p:spPr>
        </p:pic>
      </p:grpSp>
      <p:cxnSp>
        <p:nvCxnSpPr>
          <p:cNvPr id="34" name="Straight Arrow Connector 33"/>
          <p:cNvCxnSpPr>
            <a:stCxn id="22" idx="3"/>
          </p:cNvCxnSpPr>
          <p:nvPr/>
        </p:nvCxnSpPr>
        <p:spPr>
          <a:xfrm>
            <a:off x="2123342" y="2910002"/>
            <a:ext cx="5531283" cy="0"/>
          </a:xfrm>
          <a:prstGeom prst="straightConnector1">
            <a:avLst/>
          </a:prstGeom>
          <a:ln w="28575">
            <a:solidFill>
              <a:srgbClr val="63C25A"/>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117855" y="3314751"/>
            <a:ext cx="5531283" cy="0"/>
          </a:xfrm>
          <a:prstGeom prst="straightConnector1">
            <a:avLst/>
          </a:prstGeom>
          <a:ln w="28575">
            <a:solidFill>
              <a:srgbClr val="8BC954"/>
            </a:solidFill>
            <a:tailEnd type="triangle" w="lg" len="med"/>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357306" y="2725426"/>
            <a:ext cx="777240" cy="777240"/>
          </a:xfrm>
          <a:prstGeom prst="rect">
            <a:avLst/>
          </a:prstGeom>
        </p:spPr>
      </p:pic>
      <p:pic>
        <p:nvPicPr>
          <p:cNvPr id="27" name="Picture 2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398041" y="2724267"/>
            <a:ext cx="777240" cy="777240"/>
          </a:xfrm>
          <a:prstGeom prst="rect">
            <a:avLst/>
          </a:prstGeom>
        </p:spPr>
      </p:pic>
      <p:pic>
        <p:nvPicPr>
          <p:cNvPr id="28" name="Picture 27"/>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047645" y="2716395"/>
            <a:ext cx="777240" cy="777240"/>
          </a:xfrm>
          <a:prstGeom prst="rect">
            <a:avLst/>
          </a:prstGeom>
        </p:spPr>
      </p:pic>
      <p:pic>
        <p:nvPicPr>
          <p:cNvPr id="29" name="Picture 28"/>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721893" y="2724267"/>
            <a:ext cx="777240" cy="777240"/>
          </a:xfrm>
          <a:prstGeom prst="rect">
            <a:avLst/>
          </a:prstGeom>
        </p:spPr>
      </p:pic>
    </p:spTree>
    <p:extLst>
      <p:ext uri="{BB962C8B-B14F-4D97-AF65-F5344CB8AC3E}">
        <p14:creationId xmlns:p14="http://schemas.microsoft.com/office/powerpoint/2010/main" val="347954903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3345" y="3876694"/>
            <a:ext cx="432842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11" eaLnBrk="0" fontAlgn="base" hangingPunct="0">
              <a:spcBef>
                <a:spcPct val="0"/>
              </a:spcBef>
              <a:spcAft>
                <a:spcPct val="0"/>
              </a:spcAft>
            </a:pPr>
            <a:r>
              <a:rPr lang="en-GB" altLang="hu-HU" sz="1000" b="1" dirty="0">
                <a:solidFill>
                  <a:srgbClr val="808080"/>
                </a:solidFill>
                <a:latin typeface="Tahoma" panose="020B0604030504040204" pitchFamily="34" charset="0"/>
                <a:ea typeface="Times New Roman" panose="02020603050405020304" pitchFamily="18" charset="0"/>
                <a:cs typeface="Tahoma" panose="020B0604030504040204" pitchFamily="34" charset="0"/>
              </a:rPr>
              <a:t>Matyas Keszler|</a:t>
            </a:r>
            <a:r>
              <a:rPr lang="en-GB" altLang="hu-HU" sz="1000" b="1" dirty="0">
                <a:solidFill>
                  <a:srgbClr val="808080"/>
                </a:solidFill>
                <a:latin typeface="Calibri" panose="020F0502020204030204" pitchFamily="34" charset="0"/>
                <a:ea typeface="Times New Roman" panose="02020603050405020304" pitchFamily="18" charset="0"/>
                <a:cs typeface="Tahoma" panose="020B0604030504040204" pitchFamily="34" charset="0"/>
              </a:rPr>
              <a:t> </a:t>
            </a:r>
            <a:r>
              <a:rPr lang="en-GB" altLang="hu-HU" sz="1000" b="1" dirty="0">
                <a:solidFill>
                  <a:srgbClr val="808080"/>
                </a:solidFill>
                <a:latin typeface="Tahoma" panose="020B0604030504040204" pitchFamily="34" charset="0"/>
                <a:ea typeface="Times New Roman" panose="02020603050405020304" pitchFamily="18" charset="0"/>
                <a:cs typeface="Tahoma" panose="020B0604030504040204" pitchFamily="34" charset="0"/>
              </a:rPr>
              <a:t>Territory</a:t>
            </a:r>
            <a:r>
              <a:rPr lang="en-US" altLang="hu-HU" sz="1000" b="1" dirty="0">
                <a:solidFill>
                  <a:srgbClr val="808080"/>
                </a:solidFill>
                <a:latin typeface="Tahoma" panose="020B0604030504040204" pitchFamily="34" charset="0"/>
                <a:ea typeface="Times New Roman" panose="02020603050405020304" pitchFamily="18" charset="0"/>
                <a:cs typeface="Tahoma" panose="020B0604030504040204" pitchFamily="34" charset="0"/>
              </a:rPr>
              <a:t> Manager Hungary</a:t>
            </a:r>
            <a:r>
              <a:rPr lang="en-GB" altLang="hu-HU" sz="1000" b="1" dirty="0">
                <a:solidFill>
                  <a:srgbClr val="808080"/>
                </a:solidFill>
                <a:latin typeface="Calibri" panose="020F0502020204030204" pitchFamily="34" charset="0"/>
                <a:ea typeface="Times New Roman" panose="02020603050405020304" pitchFamily="18" charset="0"/>
                <a:cs typeface="Tahoma" panose="020B0604030504040204" pitchFamily="34" charset="0"/>
              </a:rPr>
              <a:t> </a:t>
            </a:r>
            <a:r>
              <a:rPr lang="en-GB" altLang="hu-HU" sz="1000" b="1" dirty="0">
                <a:solidFill>
                  <a:srgbClr val="808080"/>
                </a:solidFill>
                <a:latin typeface="Tahoma" panose="020B0604030504040204" pitchFamily="34" charset="0"/>
                <a:ea typeface="Times New Roman" panose="02020603050405020304" pitchFamily="18" charset="0"/>
                <a:cs typeface="Tahoma" panose="020B0604030504040204" pitchFamily="34" charset="0"/>
              </a:rPr>
              <a:t>|</a:t>
            </a:r>
            <a:r>
              <a:rPr lang="en-GB" altLang="hu-HU" sz="1000" b="1" dirty="0">
                <a:solidFill>
                  <a:srgbClr val="808080"/>
                </a:solidFill>
                <a:latin typeface="Calibri" panose="020F0502020204030204" pitchFamily="34" charset="0"/>
                <a:ea typeface="Times New Roman" panose="02020603050405020304" pitchFamily="18" charset="0"/>
                <a:cs typeface="Tahoma" panose="020B0604030504040204" pitchFamily="34" charset="0"/>
              </a:rPr>
              <a:t> </a:t>
            </a:r>
            <a:r>
              <a:rPr lang="en-GB" altLang="hu-HU" sz="1000" b="1" dirty="0">
                <a:solidFill>
                  <a:srgbClr val="5F5F5F"/>
                </a:solidFill>
                <a:latin typeface="Tahoma" panose="020B0604030504040204" pitchFamily="34" charset="0"/>
                <a:ea typeface="Times New Roman" panose="02020603050405020304" pitchFamily="18" charset="0"/>
                <a:cs typeface="Tahoma" panose="020B0604030504040204" pitchFamily="34" charset="0"/>
              </a:rPr>
              <a:t>Veeam Software</a:t>
            </a:r>
            <a:r>
              <a:rPr lang="en-GB" altLang="hu-HU" sz="1000" dirty="0">
                <a:solidFill>
                  <a:srgbClr val="5F5F5F"/>
                </a:solidFill>
                <a:latin typeface="Calibri" panose="020F0502020204030204" pitchFamily="34" charset="0"/>
                <a:ea typeface="Times New Roman" panose="02020603050405020304" pitchFamily="18" charset="0"/>
                <a:cs typeface="Tahoma" panose="020B0604030504040204" pitchFamily="34" charset="0"/>
              </a:rPr>
              <a:t> </a:t>
            </a:r>
            <a:r>
              <a:rPr lang="en-GB" altLang="hu-HU" sz="1000" b="1" dirty="0">
                <a:solidFill>
                  <a:srgbClr val="808080"/>
                </a:solidFill>
                <a:latin typeface="Tahoma" panose="020B0604030504040204" pitchFamily="34" charset="0"/>
                <a:ea typeface="Times New Roman" panose="02020603050405020304" pitchFamily="18" charset="0"/>
                <a:cs typeface="Tahoma" panose="020B0604030504040204" pitchFamily="34" charset="0"/>
              </a:rPr>
              <a:t>|</a:t>
            </a:r>
            <a:br>
              <a:rPr lang="en-GB" altLang="hu-HU" sz="1000" b="1" dirty="0">
                <a:solidFill>
                  <a:srgbClr val="808080"/>
                </a:solidFill>
                <a:latin typeface="Tahoma" panose="020B0604030504040204" pitchFamily="34" charset="0"/>
                <a:ea typeface="Times New Roman" panose="02020603050405020304" pitchFamily="18" charset="0"/>
                <a:cs typeface="Tahoma" panose="020B0604030504040204" pitchFamily="34" charset="0"/>
              </a:rPr>
            </a:br>
            <a:r>
              <a:rPr lang="en-US" altLang="hu-HU" sz="1000" dirty="0">
                <a:solidFill>
                  <a:srgbClr val="808080"/>
                </a:solidFill>
                <a:latin typeface="Tahoma" panose="020B0604030504040204" pitchFamily="34" charset="0"/>
                <a:ea typeface="Times New Roman" panose="02020603050405020304" pitchFamily="18" charset="0"/>
                <a:cs typeface="Tahoma" panose="020B0604030504040204" pitchFamily="34" charset="0"/>
              </a:rPr>
              <a:t>Mobile:</a:t>
            </a:r>
            <a:r>
              <a:rPr lang="en-US" altLang="hu-HU" sz="1000" dirty="0">
                <a:solidFill>
                  <a:srgbClr val="808080"/>
                </a:solidFill>
                <a:latin typeface="Calibri" panose="020F0502020204030204" pitchFamily="34" charset="0"/>
                <a:ea typeface="Times New Roman" panose="02020603050405020304" pitchFamily="18" charset="0"/>
                <a:cs typeface="Tahoma" panose="020B0604030504040204" pitchFamily="34" charset="0"/>
              </a:rPr>
              <a:t> </a:t>
            </a:r>
            <a:r>
              <a:rPr lang="en-GB" altLang="hu-HU" sz="1000" b="1" dirty="0">
                <a:solidFill>
                  <a:srgbClr val="808080"/>
                </a:solidFill>
                <a:latin typeface="Tahoma" panose="020B0604030504040204" pitchFamily="34" charset="0"/>
                <a:ea typeface="Times New Roman" panose="02020603050405020304" pitchFamily="18" charset="0"/>
                <a:cs typeface="Tahoma" panose="020B0604030504040204" pitchFamily="34" charset="0"/>
              </a:rPr>
              <a:t>+36 20 333 5153</a:t>
            </a:r>
            <a:br>
              <a:rPr lang="en-GB" altLang="hu-HU" sz="1000" b="1" dirty="0">
                <a:solidFill>
                  <a:srgbClr val="808080"/>
                </a:solidFill>
                <a:latin typeface="Tahoma" panose="020B0604030504040204" pitchFamily="34" charset="0"/>
                <a:ea typeface="Times New Roman" panose="02020603050405020304" pitchFamily="18" charset="0"/>
                <a:cs typeface="Tahoma" panose="020B0604030504040204" pitchFamily="34" charset="0"/>
              </a:rPr>
            </a:br>
            <a:r>
              <a:rPr lang="cs-CZ" altLang="hu-HU" sz="11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Address: Switzerland, Linden Park, Lindenstr. 16 /  CH 6340 – Baar</a:t>
            </a:r>
            <a:endParaRPr lang="hu-HU" altLang="hu-HU" sz="700" dirty="0"/>
          </a:p>
          <a:p>
            <a:pPr defTabSz="914411" eaLnBrk="0" fontAlgn="base" hangingPunct="0">
              <a:spcBef>
                <a:spcPct val="0"/>
              </a:spcBef>
              <a:spcAft>
                <a:spcPct val="0"/>
              </a:spcAft>
            </a:pPr>
            <a:r>
              <a:rPr lang="en-US" altLang="hu-HU" sz="1000" dirty="0">
                <a:solidFill>
                  <a:srgbClr val="808080"/>
                </a:solidFill>
                <a:latin typeface="Tahoma" panose="020B0604030504040204" pitchFamily="34" charset="0"/>
                <a:ea typeface="Times New Roman" panose="02020603050405020304" pitchFamily="18" charset="0"/>
                <a:cs typeface="Tahoma" panose="020B0604030504040204" pitchFamily="34" charset="0"/>
              </a:rPr>
              <a:t>E-mail</a:t>
            </a:r>
            <a:r>
              <a:rPr lang="en-GB" altLang="hu-HU" sz="1000" b="1" dirty="0">
                <a:solidFill>
                  <a:srgbClr val="808080"/>
                </a:solidFill>
                <a:latin typeface="Tahoma" panose="020B0604030504040204" pitchFamily="34" charset="0"/>
                <a:ea typeface="Times New Roman" panose="02020603050405020304" pitchFamily="18" charset="0"/>
                <a:cs typeface="Tahoma" panose="020B0604030504040204" pitchFamily="34" charset="0"/>
              </a:rPr>
              <a:t>:</a:t>
            </a:r>
            <a:r>
              <a:rPr lang="en-GB" altLang="hu-HU" sz="1000" b="1" dirty="0">
                <a:solidFill>
                  <a:srgbClr val="808080"/>
                </a:solidFill>
                <a:latin typeface="Calibri" panose="020F0502020204030204" pitchFamily="34" charset="0"/>
                <a:ea typeface="Times New Roman" panose="02020603050405020304" pitchFamily="18" charset="0"/>
                <a:cs typeface="Tahoma" panose="020B0604030504040204" pitchFamily="34" charset="0"/>
              </a:rPr>
              <a:t> </a:t>
            </a:r>
            <a:r>
              <a:rPr lang="en-GB" altLang="hu-HU" sz="1000" b="1" dirty="0">
                <a:solidFill>
                  <a:srgbClr val="0000FF"/>
                </a:solidFill>
                <a:latin typeface="Tahoma" panose="020B0604030504040204" pitchFamily="34" charset="0"/>
                <a:ea typeface="Times New Roman" panose="02020603050405020304" pitchFamily="18" charset="0"/>
                <a:cs typeface="Tahoma" panose="020B0604030504040204" pitchFamily="34" charset="0"/>
                <a:hlinkClick r:id="rId2"/>
              </a:rPr>
              <a:t>matyas.keszler@veeam.com</a:t>
            </a:r>
            <a:r>
              <a:rPr lang="en-GB" altLang="hu-HU" sz="1000" b="1" dirty="0">
                <a:solidFill>
                  <a:srgbClr val="808080"/>
                </a:solidFill>
                <a:latin typeface="Tahoma" panose="020B0604030504040204" pitchFamily="34" charset="0"/>
                <a:ea typeface="Times New Roman" panose="02020603050405020304" pitchFamily="18" charset="0"/>
                <a:cs typeface="Tahoma" panose="020B0604030504040204" pitchFamily="34" charset="0"/>
              </a:rPr>
              <a:t> </a:t>
            </a:r>
            <a:r>
              <a:rPr lang="en-US" altLang="hu-HU" sz="1100" dirty="0">
                <a:latin typeface="Calibri" panose="020F0502020204030204" pitchFamily="34" charset="0"/>
                <a:ea typeface="Times New Roman" panose="02020603050405020304" pitchFamily="18" charset="0"/>
                <a:cs typeface="Times New Roman" panose="02020603050405020304" pitchFamily="18" charset="0"/>
              </a:rPr>
              <a:t> </a:t>
            </a:r>
            <a:r>
              <a:rPr lang="en-GB" altLang="hu-HU" sz="1000" dirty="0">
                <a:solidFill>
                  <a:srgbClr val="0000FF"/>
                </a:solidFill>
                <a:latin typeface="Tahoma" panose="020B0604030504040204" pitchFamily="34" charset="0"/>
                <a:ea typeface="Times New Roman" panose="02020603050405020304" pitchFamily="18" charset="0"/>
                <a:cs typeface="Tahoma" panose="020B0604030504040204" pitchFamily="34" charset="0"/>
                <a:hlinkClick r:id="rId3" tooltip="blocked::http://www.veeam.com/http://www.veeam.com/"/>
              </a:rPr>
              <a:t>www.veeam.com</a:t>
            </a:r>
            <a:r>
              <a:rPr lang="en-GB" altLang="hu-HU" sz="1000" dirty="0">
                <a:solidFill>
                  <a:srgbClr val="808080"/>
                </a:solidFill>
                <a:latin typeface="Calibri" panose="020F0502020204030204" pitchFamily="34" charset="0"/>
                <a:ea typeface="Times New Roman" panose="02020603050405020304" pitchFamily="18" charset="0"/>
                <a:cs typeface="Tahoma" panose="020B0604030504040204" pitchFamily="34" charset="0"/>
              </a:rPr>
              <a:t> </a:t>
            </a:r>
            <a:endParaRPr lang="hu-HU" altLang="hu-HU" sz="700" dirty="0"/>
          </a:p>
          <a:p>
            <a:pPr defTabSz="914411" eaLnBrk="0" fontAlgn="base" hangingPunct="0">
              <a:spcBef>
                <a:spcPct val="0"/>
              </a:spcBef>
              <a:spcAft>
                <a:spcPct val="0"/>
              </a:spcAft>
            </a:pPr>
            <a:endParaRPr lang="hu-HU" altLang="hu-HU" dirty="0">
              <a:latin typeface="Arial" panose="020B0604020202020204" pitchFamily="34" charset="0"/>
            </a:endParaRPr>
          </a:p>
        </p:txBody>
      </p:sp>
      <p:sp>
        <p:nvSpPr>
          <p:cNvPr id="4" name="Rectangle 4"/>
          <p:cNvSpPr>
            <a:spLocks noChangeArrowheads="1"/>
          </p:cNvSpPr>
          <p:nvPr/>
        </p:nvSpPr>
        <p:spPr bwMode="auto">
          <a:xfrm>
            <a:off x="107504" y="1032279"/>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sp>
        <p:nvSpPr>
          <p:cNvPr id="5" name="Rectangle 5"/>
          <p:cNvSpPr>
            <a:spLocks noChangeArrowheads="1"/>
          </p:cNvSpPr>
          <p:nvPr/>
        </p:nvSpPr>
        <p:spPr bwMode="auto">
          <a:xfrm>
            <a:off x="107504" y="1371888"/>
            <a:ext cx="2167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11" eaLnBrk="0" fontAlgn="base" hangingPunct="0">
              <a:spcBef>
                <a:spcPct val="0"/>
              </a:spcBef>
              <a:spcAft>
                <a:spcPct val="0"/>
              </a:spcAft>
            </a:pPr>
            <a:r>
              <a:rPr lang="ru-RU" altLang="hu-HU" sz="1100">
                <a:latin typeface="Calibri" panose="020F0502020204030204" pitchFamily="34" charset="0"/>
                <a:ea typeface="Times New Roman" panose="02020603050405020304" pitchFamily="18" charset="0"/>
                <a:cs typeface="Times New Roman" panose="02020603050405020304" pitchFamily="18" charset="0"/>
              </a:rPr>
              <a:t> </a:t>
            </a:r>
            <a:endParaRPr lang="ru-RU" altLang="hu-HU">
              <a:latin typeface="Arial" panose="020B0604020202020204" pitchFamily="34" charset="0"/>
            </a:endParaRPr>
          </a:p>
        </p:txBody>
      </p:sp>
      <p:sp>
        <p:nvSpPr>
          <p:cNvPr id="6" name="Cím 5"/>
          <p:cNvSpPr>
            <a:spLocks noGrp="1"/>
          </p:cNvSpPr>
          <p:nvPr>
            <p:ph type="title"/>
          </p:nvPr>
        </p:nvSpPr>
        <p:spPr>
          <a:xfrm>
            <a:off x="1403649" y="1788443"/>
            <a:ext cx="6723185" cy="806913"/>
          </a:xfrm>
        </p:spPr>
        <p:txBody>
          <a:bodyPr/>
          <a:lstStyle/>
          <a:p>
            <a:r>
              <a:rPr lang="hu-HU" dirty="0"/>
              <a:t>Köszönöm a figyelmet</a:t>
            </a:r>
          </a:p>
        </p:txBody>
      </p:sp>
    </p:spTree>
    <p:extLst>
      <p:ext uri="{BB962C8B-B14F-4D97-AF65-F5344CB8AC3E}">
        <p14:creationId xmlns:p14="http://schemas.microsoft.com/office/powerpoint/2010/main" val="256441005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nvPr>
        </p:nvGraphicFramePr>
        <p:xfrm>
          <a:off x="780264" y="1304848"/>
          <a:ext cx="2833479" cy="1028723"/>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926306" y="3933443"/>
            <a:ext cx="2785043" cy="262218"/>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013"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16" name="Rectangle 15"/>
          <p:cNvSpPr/>
          <p:nvPr/>
        </p:nvSpPr>
        <p:spPr>
          <a:xfrm>
            <a:off x="4315800" y="1227773"/>
            <a:ext cx="3170875" cy="881844"/>
          </a:xfrm>
          <a:prstGeom prst="rect">
            <a:avLst/>
          </a:prstGeom>
        </p:spPr>
        <p:txBody>
          <a:bodyPr wrap="square">
            <a:spAutoFit/>
          </a:bodyPr>
          <a:lstStyle/>
          <a:p>
            <a:pPr marL="0" marR="0" lvl="0" indent="0" defTabSz="914400" eaLnBrk="1" fontAlgn="auto" latinLnBrk="0" hangingPunct="1">
              <a:lnSpc>
                <a:spcPct val="80000"/>
              </a:lnSpc>
              <a:spcBef>
                <a:spcPts val="525"/>
              </a:spcBef>
              <a:spcAft>
                <a:spcPts val="0"/>
              </a:spcAft>
              <a:buClrTx/>
              <a:buSzTx/>
              <a:buFontTx/>
              <a:buNone/>
              <a:tabLst/>
              <a:defRPr/>
            </a:pPr>
            <a:r>
              <a:rPr kumimoji="0" lang="hu-HU" sz="3600" b="1" i="0" u="none" strike="noStrike" kern="0" cap="none" spc="0" normalizeH="0" baseline="0" noProof="0" dirty="0">
                <a:ln>
                  <a:noFill/>
                </a:ln>
                <a:solidFill>
                  <a:srgbClr val="54B948"/>
                </a:solidFill>
                <a:effectLst/>
                <a:uLnTx/>
                <a:uFillTx/>
                <a:latin typeface="Arial" panose="020B0604020202020204" pitchFamily="34" charset="0"/>
              </a:rPr>
              <a:t>215 000</a:t>
            </a:r>
            <a:br>
              <a:rPr kumimoji="0" sz="1013" b="0" i="0" u="none" strike="noStrike" kern="0" cap="none" spc="0" normalizeH="0" baseline="0" noProof="0" dirty="0">
                <a:ln>
                  <a:noFill/>
                </a:ln>
                <a:solidFill>
                  <a:sysClr val="windowText" lastClr="000000"/>
                </a:solidFill>
                <a:effectLst/>
                <a:uLnTx/>
                <a:uFillTx/>
                <a:latin typeface="Arial" panose="020B0604020202020204" pitchFamily="34" charset="0"/>
              </a:rPr>
            </a:br>
            <a:r>
              <a:rPr kumimoji="0" lang="hu-HU" sz="18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ügyfél világszerte</a:t>
            </a:r>
            <a:endParaRPr kumimoji="0" lang="en-US" sz="18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ndParaRPr>
          </a:p>
          <a:p>
            <a:pPr marL="0" marR="0" lvl="0" indent="0" defTabSz="914400" eaLnBrk="1" fontAlgn="auto" latinLnBrk="0" hangingPunct="1">
              <a:lnSpc>
                <a:spcPct val="80000"/>
              </a:lnSpc>
              <a:spcBef>
                <a:spcPts val="0"/>
              </a:spcBef>
              <a:spcAft>
                <a:spcPts val="0"/>
              </a:spcAft>
              <a:buClrTx/>
              <a:buSzTx/>
              <a:buFontTx/>
              <a:buNone/>
              <a:tabLst/>
              <a:defRPr/>
            </a:pPr>
            <a:r>
              <a:rPr kumimoji="0" lang="hu-HU" sz="1013" b="1" i="0" u="none" strike="noStrike" kern="0" cap="none" spc="0" normalizeH="0" baseline="0" noProof="0" dirty="0">
                <a:ln>
                  <a:noFill/>
                </a:ln>
                <a:solidFill>
                  <a:srgbClr val="54B948"/>
                </a:solidFill>
                <a:effectLst/>
                <a:uLnTx/>
                <a:uFillTx/>
                <a:latin typeface="Arial" panose="020B0604020202020204" pitchFamily="34" charset="0"/>
              </a:rPr>
              <a:t>Több, mint 4000 havonta</a:t>
            </a:r>
            <a:endParaRPr kumimoji="0" lang="es-ES"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ndParaRPr>
          </a:p>
        </p:txBody>
      </p:sp>
      <p:sp>
        <p:nvSpPr>
          <p:cNvPr id="18" name="Rectangle 17"/>
          <p:cNvSpPr/>
          <p:nvPr/>
        </p:nvSpPr>
        <p:spPr>
          <a:xfrm>
            <a:off x="6273755" y="1227773"/>
            <a:ext cx="2683813" cy="1200329"/>
          </a:xfrm>
          <a:prstGeom prst="rect">
            <a:avLst/>
          </a:prstGeom>
        </p:spPr>
        <p:txBody>
          <a:bodyPr wrap="square">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hu-HU" sz="3600" b="1" i="0" u="none" strike="noStrike" kern="0" cap="none" spc="0" normalizeH="0" baseline="0" noProof="0" dirty="0">
                <a:ln>
                  <a:noFill/>
                </a:ln>
                <a:solidFill>
                  <a:srgbClr val="54B948"/>
                </a:solidFill>
                <a:effectLst/>
                <a:uLnTx/>
                <a:uFillTx/>
                <a:latin typeface="Arial" panose="020B0604020202020204" pitchFamily="34" charset="0"/>
              </a:rPr>
              <a:t>Több, mint </a:t>
            </a:r>
            <a:r>
              <a:rPr kumimoji="0" lang="en-US" sz="3600" b="1" i="0" u="none" strike="noStrike" kern="0" cap="none" spc="0" normalizeH="0" baseline="0" noProof="0" dirty="0">
                <a:ln>
                  <a:noFill/>
                </a:ln>
                <a:solidFill>
                  <a:srgbClr val="54B948"/>
                </a:solidFill>
                <a:effectLst/>
                <a:uLnTx/>
                <a:uFillTx/>
                <a:latin typeface="Arial" panose="020B0604020202020204" pitchFamily="34" charset="0"/>
              </a:rPr>
              <a:t> 1</a:t>
            </a:r>
            <a:r>
              <a:rPr kumimoji="0" lang="hu-HU" sz="3600" b="1" i="0" u="none" strike="noStrike" kern="0" cap="none" spc="0" normalizeH="0" baseline="0" noProof="0" dirty="0">
                <a:ln>
                  <a:noFill/>
                </a:ln>
                <a:solidFill>
                  <a:srgbClr val="54B948"/>
                </a:solidFill>
                <a:effectLst/>
                <a:uLnTx/>
                <a:uFillTx/>
                <a:latin typeface="Arial" panose="020B0604020202020204" pitchFamily="34" charset="0"/>
              </a:rPr>
              <a:t>2</a:t>
            </a:r>
            <a:r>
              <a:rPr kumimoji="0" lang="en-US" sz="3600" b="1" i="0" u="none" strike="noStrike" kern="0" cap="none" spc="0" normalizeH="0" baseline="0" noProof="0" dirty="0">
                <a:ln>
                  <a:noFill/>
                </a:ln>
                <a:solidFill>
                  <a:srgbClr val="54B948"/>
                </a:solidFill>
                <a:effectLst/>
                <a:uLnTx/>
                <a:uFillTx/>
                <a:latin typeface="Arial" panose="020B0604020202020204" pitchFamily="34" charset="0"/>
              </a:rPr>
              <a:t> </a:t>
            </a:r>
            <a:r>
              <a:rPr kumimoji="0" lang="hu-HU" sz="3600" b="1" i="0" u="none" strike="noStrike" kern="0" cap="none" spc="0" normalizeH="0" baseline="0" noProof="0" dirty="0">
                <a:ln>
                  <a:noFill/>
                </a:ln>
                <a:solidFill>
                  <a:srgbClr val="54B948"/>
                </a:solidFill>
                <a:effectLst/>
                <a:uLnTx/>
                <a:uFillTx/>
                <a:latin typeface="Arial" panose="020B0604020202020204" pitchFamily="34" charset="0"/>
              </a:rPr>
              <a:t>millió</a:t>
            </a:r>
            <a:r>
              <a:rPr kumimoji="0" sz="1013" b="0" i="0" u="none" strike="noStrike" kern="0" cap="none" spc="0" normalizeH="0" baseline="0" noProof="0" dirty="0">
                <a:ln>
                  <a:noFill/>
                </a:ln>
                <a:solidFill>
                  <a:sysClr val="windowText" lastClr="000000"/>
                </a:solidFill>
                <a:effectLst/>
                <a:uLnTx/>
                <a:uFillTx/>
                <a:latin typeface="Arial" panose="020B0604020202020204" pitchFamily="34" charset="0"/>
              </a:rPr>
              <a:t> </a:t>
            </a:r>
            <a:r>
              <a:rPr kumimoji="0" lang="en-US" sz="18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VM </a:t>
            </a:r>
            <a:r>
              <a:rPr lang="hu-HU" kern="0" dirty="0">
                <a:solidFill>
                  <a:schemeClr val="tx1">
                    <a:lumMod val="75000"/>
                    <a:lumOff val="25000"/>
                  </a:schemeClr>
                </a:solidFill>
                <a:latin typeface="Arial" panose="020B0604020202020204" pitchFamily="34" charset="0"/>
              </a:rPr>
              <a:t>védve általunk</a:t>
            </a:r>
            <a:endParaRPr kumimoji="0" lang="es-E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ndParaRPr>
          </a:p>
        </p:txBody>
      </p:sp>
      <p:sp>
        <p:nvSpPr>
          <p:cNvPr id="33" name="Rectangle 32"/>
          <p:cNvSpPr/>
          <p:nvPr/>
        </p:nvSpPr>
        <p:spPr>
          <a:xfrm>
            <a:off x="926307" y="3029347"/>
            <a:ext cx="1270697" cy="8022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54B948"/>
                </a:solidFill>
                <a:effectLst/>
                <a:uLnTx/>
                <a:uFillTx/>
                <a:latin typeface="Arial" panose="020B0604020202020204" pitchFamily="34" charset="0"/>
              </a:rPr>
              <a:t>48 %</a:t>
            </a:r>
          </a:p>
          <a:p>
            <a:pPr marL="0" marR="0" lvl="0" indent="0" defTabSz="914400" eaLnBrk="1" fontAlgn="auto" latinLnBrk="0" hangingPunct="1">
              <a:lnSpc>
                <a:spcPct val="100000"/>
              </a:lnSpc>
              <a:spcBef>
                <a:spcPts val="0"/>
              </a:spcBef>
              <a:spcAft>
                <a:spcPts val="0"/>
              </a:spcAft>
              <a:buClrTx/>
              <a:buSzTx/>
              <a:buFontTx/>
              <a:buNone/>
              <a:tabLst/>
              <a:defRPr/>
            </a:pPr>
            <a:r>
              <a:rPr kumimoji="0" lang="hu-HU"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a</a:t>
            </a:r>
            <a:r>
              <a:rPr kumimoji="0" lang="en-US"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 </a:t>
            </a:r>
            <a:r>
              <a:rPr kumimoji="0" lang="en-U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Global 2000</a:t>
            </a:r>
            <a:endParaRPr kumimoji="0" lang="es-ES" sz="1013" b="1"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34" name="Rectangle 33"/>
          <p:cNvSpPr/>
          <p:nvPr/>
        </p:nvSpPr>
        <p:spPr>
          <a:xfrm>
            <a:off x="2440652" y="3029347"/>
            <a:ext cx="1270697" cy="8022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54B948"/>
                </a:solidFill>
                <a:effectLst/>
                <a:uLnTx/>
                <a:uFillTx/>
                <a:latin typeface="Arial" panose="020B0604020202020204" pitchFamily="34" charset="0"/>
              </a:rPr>
              <a:t>70%</a:t>
            </a:r>
          </a:p>
          <a:p>
            <a:pPr marL="0" marR="0" lvl="0" indent="0" defTabSz="914400" eaLnBrk="1" fontAlgn="auto" latinLnBrk="0" hangingPunct="1">
              <a:lnSpc>
                <a:spcPct val="100000"/>
              </a:lnSpc>
              <a:spcBef>
                <a:spcPts val="0"/>
              </a:spcBef>
              <a:spcAft>
                <a:spcPts val="0"/>
              </a:spcAft>
              <a:buClrTx/>
              <a:buSzTx/>
              <a:buFontTx/>
              <a:buNone/>
              <a:tabLst/>
              <a:defRPr/>
            </a:pPr>
            <a:r>
              <a:rPr kumimoji="0" lang="hu-HU"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a</a:t>
            </a:r>
            <a:r>
              <a:rPr kumimoji="0" lang="en-US"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 </a:t>
            </a:r>
            <a:r>
              <a:rPr kumimoji="0" lang="en-U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Fortune 500</a:t>
            </a:r>
            <a:endParaRPr kumimoji="0" lang="es-ES" sz="1013" b="1"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14" name="Rectangle 13"/>
          <p:cNvSpPr/>
          <p:nvPr/>
        </p:nvSpPr>
        <p:spPr>
          <a:xfrm>
            <a:off x="1715940" y="3918663"/>
            <a:ext cx="1205779" cy="24820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013" b="0" i="0" u="none" strike="noStrike" kern="0" cap="none" spc="0" normalizeH="0" baseline="0" noProof="0" dirty="0">
                <a:ln>
                  <a:noFill/>
                </a:ln>
                <a:solidFill>
                  <a:schemeClr val="bg1"/>
                </a:solidFill>
                <a:effectLst/>
                <a:uLnTx/>
                <a:uFillTx/>
                <a:latin typeface="Arial" panose="020B0604020202020204" pitchFamily="34" charset="0"/>
              </a:rPr>
              <a:t>A </a:t>
            </a:r>
            <a:r>
              <a:rPr kumimoji="0" lang="en-US" sz="1013" b="0" i="0" u="none" strike="noStrike" kern="0" cap="none" spc="0" normalizeH="0" baseline="0" noProof="0" dirty="0">
                <a:ln>
                  <a:noFill/>
                </a:ln>
                <a:solidFill>
                  <a:schemeClr val="bg1"/>
                </a:solidFill>
                <a:effectLst/>
                <a:uLnTx/>
                <a:uFillTx/>
                <a:latin typeface="Arial" panose="020B0604020202020204" pitchFamily="34" charset="0"/>
              </a:rPr>
              <a:t>Veeam</a:t>
            </a:r>
            <a:r>
              <a:rPr kumimoji="0" lang="hu-HU" sz="1013" b="0" i="0" u="none" strike="noStrike" kern="0" cap="none" spc="0" normalizeH="0" baseline="0" noProof="0" dirty="0">
                <a:ln>
                  <a:noFill/>
                </a:ln>
                <a:solidFill>
                  <a:schemeClr val="bg1"/>
                </a:solidFill>
                <a:effectLst/>
                <a:uLnTx/>
                <a:uFillTx/>
                <a:latin typeface="Arial" panose="020B0604020202020204" pitchFamily="34" charset="0"/>
              </a:rPr>
              <a:t> ügyfelei</a:t>
            </a:r>
            <a:endParaRPr kumimoji="0" lang="en-US" sz="1013" b="0" i="0" u="none" strike="noStrike" kern="0" cap="none" spc="0" normalizeH="0" baseline="0" noProof="0" dirty="0">
              <a:ln>
                <a:noFill/>
              </a:ln>
              <a:solidFill>
                <a:schemeClr val="bg1"/>
              </a:solidFill>
              <a:effectLst/>
              <a:uLnTx/>
              <a:uFillTx/>
              <a:latin typeface="Arial" panose="020B0604020202020204" pitchFamily="34" charset="0"/>
            </a:endParaRPr>
          </a:p>
        </p:txBody>
      </p:sp>
      <p:sp>
        <p:nvSpPr>
          <p:cNvPr id="7" name="Rectangle 6"/>
          <p:cNvSpPr/>
          <p:nvPr/>
        </p:nvSpPr>
        <p:spPr>
          <a:xfrm>
            <a:off x="5004048" y="2985921"/>
            <a:ext cx="4572000" cy="1027589"/>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13" b="1" i="0" u="none" strike="noStrike" kern="0" cap="none" spc="0" normalizeH="0" baseline="0" noProof="0" dirty="0">
                <a:ln>
                  <a:noFill/>
                </a:ln>
                <a:solidFill>
                  <a:srgbClr val="54B943"/>
                </a:solidFill>
                <a:effectLst/>
                <a:uLnTx/>
                <a:uFillTx/>
                <a:latin typeface="Arial" panose="020B0604020202020204" pitchFamily="34" charset="0"/>
              </a:rPr>
              <a:t>3x </a:t>
            </a:r>
            <a:r>
              <a:rPr kumimoji="0" lang="hu-HU" sz="1013" b="1" i="0" u="none" strike="noStrike" kern="0" cap="none" spc="0" normalizeH="0" baseline="0" noProof="0" dirty="0">
                <a:ln>
                  <a:noFill/>
                </a:ln>
                <a:solidFill>
                  <a:srgbClr val="54B943"/>
                </a:solidFill>
                <a:effectLst/>
                <a:uLnTx/>
                <a:uFillTx/>
                <a:latin typeface="Arial" panose="020B0604020202020204" pitchFamily="34" charset="0"/>
              </a:rPr>
              <a:t>–os iparági elégedettség</a:t>
            </a:r>
            <a:endParaRPr kumimoji="0" lang="es-ES" sz="1013" b="1" i="0" u="none" strike="noStrike" kern="0" cap="none" spc="0" normalizeH="0" baseline="0" noProof="0" dirty="0">
              <a:ln>
                <a:noFill/>
              </a:ln>
              <a:solidFill>
                <a:srgbClr val="54B943"/>
              </a:solidFill>
              <a:effectLst/>
              <a:uLnTx/>
              <a:uFillTx/>
              <a:latin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u-HU"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A Veeam</a:t>
            </a:r>
            <a:r>
              <a:rPr kumimoji="0" lang="hu-HU" sz="1013" b="1" i="0" u="none" strike="noStrike" kern="0" cap="none" spc="0" normalizeH="0" noProof="0" dirty="0">
                <a:ln>
                  <a:noFill/>
                </a:ln>
                <a:solidFill>
                  <a:schemeClr val="tx1">
                    <a:lumMod val="75000"/>
                    <a:lumOff val="25000"/>
                  </a:schemeClr>
                </a:solidFill>
                <a:effectLst/>
                <a:uLnTx/>
                <a:uFillTx/>
                <a:latin typeface="Arial" panose="020B0604020202020204" pitchFamily="34" charset="0"/>
              </a:rPr>
              <a:t> ügyfelek</a:t>
            </a:r>
            <a:r>
              <a:rPr kumimoji="0" lang="en-U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hu-HU"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Elégedettség</a:t>
            </a:r>
            <a:r>
              <a:rPr kumimoji="0" lang="en-US"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 </a:t>
            </a:r>
            <a:r>
              <a:rPr kumimoji="0" lang="en-U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8,5\10</a:t>
            </a:r>
            <a:endParaRPr kumimoji="0" lang="es-E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u-HU"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A megújítás valószínűsége</a:t>
            </a:r>
            <a:r>
              <a:rPr kumimoji="0" lang="en-US"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 </a:t>
            </a:r>
            <a:r>
              <a:rPr kumimoji="0" lang="en-U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8,8\10</a:t>
            </a:r>
            <a:endParaRPr kumimoji="0" lang="es-E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u-HU"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A termék funkciói</a:t>
            </a:r>
            <a:r>
              <a:rPr kumimoji="0" lang="en-US"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 </a:t>
            </a:r>
            <a:r>
              <a:rPr kumimoji="0" lang="en-U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8,4\10</a:t>
            </a:r>
            <a:endParaRPr kumimoji="0" lang="es-E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u-HU"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Értékesítési hatékonyság</a:t>
            </a:r>
            <a:r>
              <a:rPr kumimoji="0" lang="en-US" sz="1013"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 </a:t>
            </a:r>
            <a:r>
              <a:rPr kumimoji="0" lang="en-U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rPr>
              <a:t>8,8\10</a:t>
            </a:r>
            <a:endParaRPr kumimoji="0" lang="es-ES" sz="1013"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ndParaRPr>
          </a:p>
        </p:txBody>
      </p:sp>
      <p:sp>
        <p:nvSpPr>
          <p:cNvPr id="21" name="TextBox 20"/>
          <p:cNvSpPr txBox="1"/>
          <p:nvPr/>
        </p:nvSpPr>
        <p:spPr>
          <a:xfrm>
            <a:off x="775222" y="1202959"/>
            <a:ext cx="102944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rPr>
              <a:t>Ügyfél szám</a:t>
            </a:r>
            <a:endParaRPr kumimoji="0" lang="en-US" sz="12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ndParaRPr>
          </a:p>
        </p:txBody>
      </p:sp>
      <p:sp>
        <p:nvSpPr>
          <p:cNvPr id="17" name="Title 1"/>
          <p:cNvSpPr txBox="1">
            <a:spLocks/>
          </p:cNvSpPr>
          <p:nvPr/>
        </p:nvSpPr>
        <p:spPr>
          <a:xfrm>
            <a:off x="388800" y="172800"/>
            <a:ext cx="7886700" cy="549381"/>
          </a:xfrm>
          <a:prstGeom prst="rect">
            <a:avLst/>
          </a:prstGeom>
        </p:spPr>
        <p:txBody>
          <a:bodyPr vert="horz" lIns="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hu-HU" sz="3300" b="0" i="0" u="none" strike="noStrike" kern="1200" cap="none" spc="0" normalizeH="0" baseline="0" noProof="0" dirty="0">
                <a:ln>
                  <a:noFill/>
                </a:ln>
                <a:solidFill>
                  <a:srgbClr val="54B948"/>
                </a:solidFill>
                <a:effectLst/>
                <a:uLnTx/>
                <a:uFillTx/>
                <a:latin typeface="Arial" panose="020B0604020202020204" pitchFamily="34" charset="0"/>
                <a:ea typeface="+mj-ea"/>
                <a:cs typeface="Arial" panose="020B0604020202020204" pitchFamily="34" charset="0"/>
              </a:rPr>
              <a:t>Üdvözli</a:t>
            </a:r>
            <a:r>
              <a:rPr kumimoji="0" lang="en-US" sz="3300" b="0" i="0" u="none" strike="noStrike" kern="1200" cap="none" spc="0" normalizeH="0" baseline="0" noProof="0" dirty="0">
                <a:ln>
                  <a:noFill/>
                </a:ln>
                <a:solidFill>
                  <a:srgbClr val="54B948"/>
                </a:solidFill>
                <a:effectLst/>
                <a:uLnTx/>
                <a:uFillTx/>
                <a:latin typeface="Arial" panose="020B0604020202020204" pitchFamily="34" charset="0"/>
                <a:ea typeface="+mj-ea"/>
                <a:cs typeface="Arial" panose="020B0604020202020204" pitchFamily="34" charset="0"/>
              </a:rPr>
              <a:t> a Veeam</a:t>
            </a:r>
            <a:endParaRPr kumimoji="0" lang="es-ES" sz="3300" b="0" i="0" u="none" strike="noStrike" kern="1200" cap="none" spc="0" normalizeH="0" baseline="0" noProof="0" dirty="0">
              <a:ln>
                <a:noFill/>
              </a:ln>
              <a:solidFill>
                <a:srgbClr val="54B948"/>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73384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flipV="1">
            <a:off x="6732240" y="2759320"/>
            <a:ext cx="0" cy="407114"/>
          </a:xfrm>
          <a:prstGeom prst="line">
            <a:avLst/>
          </a:prstGeom>
        </p:spPr>
        <p:style>
          <a:lnRef idx="1">
            <a:schemeClr val="accent2"/>
          </a:lnRef>
          <a:fillRef idx="0">
            <a:schemeClr val="accent2"/>
          </a:fillRef>
          <a:effectRef idx="0">
            <a:schemeClr val="accent2"/>
          </a:effectRef>
          <a:fontRef idx="minor">
            <a:schemeClr val="tx1"/>
          </a:fontRef>
        </p:style>
      </p:cxnSp>
      <p:sp>
        <p:nvSpPr>
          <p:cNvPr id="23" name="Rectangle 22"/>
          <p:cNvSpPr/>
          <p:nvPr/>
        </p:nvSpPr>
        <p:spPr bwMode="auto">
          <a:xfrm>
            <a:off x="4536002" y="2759321"/>
            <a:ext cx="911907" cy="125336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76"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err="1">
              <a:ln>
                <a:noFill/>
              </a:ln>
              <a:gradFill>
                <a:gsLst>
                  <a:gs pos="0">
                    <a:srgbClr val="FFFFFF"/>
                  </a:gs>
                  <a:gs pos="100000">
                    <a:srgbClr val="FFFFFF"/>
                  </a:gs>
                </a:gsLst>
                <a:lin ang="5400000" scaled="0"/>
              </a:gradFill>
              <a:effectLst/>
              <a:uLnTx/>
              <a:uFillTx/>
              <a:latin typeface="+mj-lt"/>
              <a:ea typeface="Arial Unicode MS" panose="020B0604020202020204" pitchFamily="34" charset="-128"/>
              <a:cs typeface="Arial" panose="020B0604020202020204" pitchFamily="34" charset="0"/>
            </a:endParaRPr>
          </a:p>
        </p:txBody>
      </p:sp>
      <p:sp>
        <p:nvSpPr>
          <p:cNvPr id="2" name="Title 1"/>
          <p:cNvSpPr>
            <a:spLocks noGrp="1"/>
          </p:cNvSpPr>
          <p:nvPr>
            <p:ph type="title"/>
          </p:nvPr>
        </p:nvSpPr>
        <p:spPr/>
        <p:txBody>
          <a:bodyPr/>
          <a:lstStyle/>
          <a:p>
            <a:r>
              <a:rPr lang="en-US" dirty="0"/>
              <a:t>2015 Net Promoter Score (NPS)</a:t>
            </a:r>
          </a:p>
        </p:txBody>
      </p:sp>
      <p:sp>
        <p:nvSpPr>
          <p:cNvPr id="3" name="Content Placeholder 2"/>
          <p:cNvSpPr>
            <a:spLocks noGrp="1"/>
          </p:cNvSpPr>
          <p:nvPr>
            <p:ph idx="1"/>
          </p:nvPr>
        </p:nvSpPr>
        <p:spPr>
          <a:xfrm>
            <a:off x="395536" y="843562"/>
            <a:ext cx="8070996" cy="775597"/>
          </a:xfrm>
        </p:spPr>
        <p:txBody>
          <a:bodyPr/>
          <a:lstStyle/>
          <a:p>
            <a:r>
              <a:rPr lang="hu-HU" b="1" dirty="0">
                <a:latin typeface="+mj-lt"/>
              </a:rPr>
              <a:t>Mi az az Net Promoter Score </a:t>
            </a:r>
            <a:r>
              <a:rPr lang="en-US" b="1" dirty="0">
                <a:latin typeface="+mj-lt"/>
              </a:rPr>
              <a:t>(NPS)? </a:t>
            </a:r>
            <a:br>
              <a:rPr lang="en-US" b="1" dirty="0">
                <a:latin typeface="+mj-lt"/>
              </a:rPr>
            </a:br>
            <a:r>
              <a:rPr lang="hu-HU" sz="1800" dirty="0">
                <a:latin typeface="+mj-lt"/>
              </a:rPr>
              <a:t>Ez egy </a:t>
            </a:r>
            <a:r>
              <a:rPr lang="hu-HU" sz="1800" b="1" dirty="0">
                <a:latin typeface="+mj-lt"/>
              </a:rPr>
              <a:t>sztenderdizált ügyfél elégedettségi index</a:t>
            </a:r>
            <a:r>
              <a:rPr lang="en-US" sz="1800" b="1" dirty="0">
                <a:latin typeface="+mj-lt"/>
              </a:rPr>
              <a:t>, </a:t>
            </a:r>
            <a:r>
              <a:rPr lang="hu-HU" sz="1800" dirty="0">
                <a:latin typeface="+mj-lt"/>
              </a:rPr>
              <a:t>amely azt méri, hogy </a:t>
            </a:r>
            <a:r>
              <a:rPr lang="hu-HU" sz="1800" b="1" dirty="0">
                <a:latin typeface="+mj-lt"/>
              </a:rPr>
              <a:t>az ügyfél mennyire ajánlaná </a:t>
            </a:r>
            <a:r>
              <a:rPr lang="hu-HU" sz="1800" dirty="0">
                <a:latin typeface="+mj-lt"/>
              </a:rPr>
              <a:t>más cégeknek </a:t>
            </a:r>
            <a:r>
              <a:rPr lang="en-US" sz="1800" dirty="0">
                <a:latin typeface="+mj-lt"/>
              </a:rPr>
              <a:t>a</a:t>
            </a:r>
            <a:r>
              <a:rPr lang="hu-HU" sz="1800" dirty="0">
                <a:latin typeface="+mj-lt"/>
              </a:rPr>
              <a:t>z adott terméket, vagy szolgáltatást</a:t>
            </a:r>
            <a:r>
              <a:rPr lang="en-US" sz="1800" dirty="0">
                <a:latin typeface="+mj-lt"/>
              </a:rPr>
              <a:t>. </a:t>
            </a:r>
            <a:endParaRPr lang="en-US" dirty="0">
              <a:latin typeface="+mj-lt"/>
            </a:endParaRPr>
          </a:p>
        </p:txBody>
      </p:sp>
      <p:cxnSp>
        <p:nvCxnSpPr>
          <p:cNvPr id="5" name="Straight Connector 4"/>
          <p:cNvCxnSpPr/>
          <p:nvPr/>
        </p:nvCxnSpPr>
        <p:spPr>
          <a:xfrm>
            <a:off x="395536" y="3191366"/>
            <a:ext cx="8208912" cy="0"/>
          </a:xfrm>
          <a:prstGeom prst="line">
            <a:avLst/>
          </a:prstGeom>
          <a:ln w="38100">
            <a:solidFill>
              <a:schemeClr val="bg1">
                <a:lumMod val="65000"/>
              </a:schemeClr>
            </a:solidFill>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6512" y="3335385"/>
            <a:ext cx="1188132" cy="33855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gradFill>
                  <a:gsLst>
                    <a:gs pos="0">
                      <a:srgbClr val="000000">
                        <a:lumMod val="75000"/>
                        <a:lumOff val="25000"/>
                      </a:srgbClr>
                    </a:gs>
                    <a:gs pos="80000">
                      <a:srgbClr val="000000">
                        <a:lumMod val="65000"/>
                        <a:lumOff val="35000"/>
                      </a:srgbClr>
                    </a:gs>
                  </a:gsLst>
                  <a:lin ang="16200000" scaled="0"/>
                </a:gradFill>
                <a:effectLst/>
                <a:uLnTx/>
                <a:uFillTx/>
                <a:latin typeface="+mj-lt"/>
              </a:rPr>
              <a:t>Legalacsonyabb szám</a:t>
            </a:r>
            <a:endParaRPr kumimoji="0" lang="en-US" sz="1100" b="0" i="0" u="none" strike="noStrike" kern="0" cap="none" spc="0" normalizeH="0" baseline="0" noProof="0" dirty="0">
              <a:ln>
                <a:noFill/>
              </a:ln>
              <a:gradFill>
                <a:gsLst>
                  <a:gs pos="0">
                    <a:srgbClr val="000000">
                      <a:lumMod val="75000"/>
                      <a:lumOff val="25000"/>
                    </a:srgbClr>
                  </a:gs>
                  <a:gs pos="80000">
                    <a:srgbClr val="000000">
                      <a:lumMod val="65000"/>
                      <a:lumOff val="35000"/>
                    </a:srgbClr>
                  </a:gs>
                </a:gsLst>
                <a:lin ang="16200000" scaled="0"/>
              </a:gradFill>
              <a:effectLst/>
              <a:uLnTx/>
              <a:uFillTx/>
              <a:latin typeface="+mj-lt"/>
            </a:endParaRPr>
          </a:p>
        </p:txBody>
      </p:sp>
      <p:sp>
        <p:nvSpPr>
          <p:cNvPr id="8" name="TextBox 7"/>
          <p:cNvSpPr txBox="1"/>
          <p:nvPr/>
        </p:nvSpPr>
        <p:spPr>
          <a:xfrm>
            <a:off x="8112760" y="3335384"/>
            <a:ext cx="923736" cy="33855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gradFill>
                  <a:gsLst>
                    <a:gs pos="0">
                      <a:srgbClr val="000000">
                        <a:lumMod val="75000"/>
                        <a:lumOff val="25000"/>
                      </a:srgbClr>
                    </a:gs>
                    <a:gs pos="80000">
                      <a:srgbClr val="000000">
                        <a:lumMod val="65000"/>
                        <a:lumOff val="35000"/>
                      </a:srgbClr>
                    </a:gs>
                  </a:gsLst>
                  <a:lin ang="16200000" scaled="0"/>
                </a:gradFill>
                <a:effectLst/>
                <a:uLnTx/>
                <a:uFillTx/>
                <a:latin typeface="+mj-lt"/>
              </a:rPr>
              <a:t>Legmagasabb szám</a:t>
            </a:r>
            <a:endParaRPr kumimoji="0" lang="en-US" sz="1100" b="0" i="0" u="none" strike="noStrike" kern="0" cap="none" spc="0" normalizeH="0" baseline="0" noProof="0" dirty="0">
              <a:ln>
                <a:noFill/>
              </a:ln>
              <a:gradFill>
                <a:gsLst>
                  <a:gs pos="0">
                    <a:srgbClr val="000000">
                      <a:lumMod val="75000"/>
                      <a:lumOff val="25000"/>
                    </a:srgbClr>
                  </a:gs>
                  <a:gs pos="80000">
                    <a:srgbClr val="000000">
                      <a:lumMod val="65000"/>
                      <a:lumOff val="35000"/>
                    </a:srgbClr>
                  </a:gs>
                </a:gsLst>
                <a:lin ang="16200000" scaled="0"/>
              </a:gradFill>
              <a:effectLst/>
              <a:uLnTx/>
              <a:uFillTx/>
              <a:latin typeface="+mj-lt"/>
            </a:endParaRPr>
          </a:p>
        </p:txBody>
      </p:sp>
      <p:sp>
        <p:nvSpPr>
          <p:cNvPr id="9" name="TextBox 8"/>
          <p:cNvSpPr txBox="1"/>
          <p:nvPr/>
        </p:nvSpPr>
        <p:spPr>
          <a:xfrm>
            <a:off x="143509" y="2903338"/>
            <a:ext cx="504056" cy="1692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mj-lt"/>
                <a:ea typeface="Arial Unicode MS" panose="020B0604020202020204" pitchFamily="34" charset="-128"/>
                <a:cs typeface="Arial" panose="020B0604020202020204" pitchFamily="34" charset="0"/>
              </a:rPr>
              <a:t>-100</a:t>
            </a:r>
          </a:p>
        </p:txBody>
      </p:sp>
      <p:sp>
        <p:nvSpPr>
          <p:cNvPr id="10" name="TextBox 9"/>
          <p:cNvSpPr txBox="1"/>
          <p:nvPr/>
        </p:nvSpPr>
        <p:spPr>
          <a:xfrm>
            <a:off x="8352421" y="2903337"/>
            <a:ext cx="504056" cy="1692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mj-lt"/>
                <a:ea typeface="Arial Unicode MS" panose="020B0604020202020204" pitchFamily="34" charset="-128"/>
                <a:cs typeface="Arial" panose="020B0604020202020204" pitchFamily="34" charset="0"/>
              </a:rPr>
              <a:t>100</a:t>
            </a:r>
          </a:p>
        </p:txBody>
      </p:sp>
      <p:sp>
        <p:nvSpPr>
          <p:cNvPr id="12" name="TextBox 11"/>
          <p:cNvSpPr txBox="1"/>
          <p:nvPr/>
        </p:nvSpPr>
        <p:spPr>
          <a:xfrm>
            <a:off x="3923929" y="2893441"/>
            <a:ext cx="504056" cy="1692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mj-lt"/>
                <a:ea typeface="Arial Unicode MS" panose="020B0604020202020204" pitchFamily="34" charset="-128"/>
                <a:cs typeface="Arial" panose="020B0604020202020204" pitchFamily="34" charset="0"/>
              </a:rPr>
              <a:t>0</a:t>
            </a:r>
          </a:p>
        </p:txBody>
      </p:sp>
      <p:sp>
        <p:nvSpPr>
          <p:cNvPr id="13" name="Flowchart: Connector 12"/>
          <p:cNvSpPr/>
          <p:nvPr/>
        </p:nvSpPr>
        <p:spPr bwMode="auto">
          <a:xfrm>
            <a:off x="4103949" y="3121248"/>
            <a:ext cx="144016" cy="140243"/>
          </a:xfrm>
          <a:prstGeom prst="flowChartConnector">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76"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err="1">
              <a:ln>
                <a:noFill/>
              </a:ln>
              <a:solidFill>
                <a:srgbClr val="FFFFFF">
                  <a:lumMod val="75000"/>
                </a:srgbClr>
              </a:solidFill>
              <a:effectLst/>
              <a:uLnTx/>
              <a:uFillTx/>
              <a:latin typeface="+mj-lt"/>
              <a:ea typeface="Arial Unicode MS" panose="020B0604020202020204" pitchFamily="34" charset="-128"/>
              <a:cs typeface="Arial" panose="020B0604020202020204" pitchFamily="34" charset="0"/>
            </a:endParaRPr>
          </a:p>
        </p:txBody>
      </p:sp>
      <p:sp>
        <p:nvSpPr>
          <p:cNvPr id="14" name="Flowchart: Connector 13"/>
          <p:cNvSpPr/>
          <p:nvPr/>
        </p:nvSpPr>
        <p:spPr bwMode="auto">
          <a:xfrm>
            <a:off x="4919942" y="3121248"/>
            <a:ext cx="144016" cy="140243"/>
          </a:xfrm>
          <a:prstGeom prst="flowChartConnector">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76"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err="1">
              <a:ln>
                <a:noFill/>
              </a:ln>
              <a:gradFill>
                <a:gsLst>
                  <a:gs pos="0">
                    <a:srgbClr val="FFFFFF"/>
                  </a:gs>
                  <a:gs pos="100000">
                    <a:srgbClr val="FFFFFF"/>
                  </a:gs>
                </a:gsLst>
                <a:lin ang="5400000" scaled="0"/>
              </a:gradFill>
              <a:effectLst/>
              <a:uLnTx/>
              <a:uFillTx/>
              <a:latin typeface="+mj-lt"/>
              <a:ea typeface="Arial Unicode MS" panose="020B0604020202020204" pitchFamily="34" charset="-128"/>
              <a:cs typeface="Arial" panose="020B0604020202020204" pitchFamily="34" charset="0"/>
            </a:endParaRPr>
          </a:p>
        </p:txBody>
      </p:sp>
      <p:sp>
        <p:nvSpPr>
          <p:cNvPr id="15" name="TextBox 14"/>
          <p:cNvSpPr txBox="1"/>
          <p:nvPr/>
        </p:nvSpPr>
        <p:spPr>
          <a:xfrm>
            <a:off x="4739922" y="2893437"/>
            <a:ext cx="504056" cy="1692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mj-lt"/>
                <a:ea typeface="Arial Unicode MS" panose="020B0604020202020204" pitchFamily="34" charset="-128"/>
                <a:cs typeface="Arial" panose="020B0604020202020204" pitchFamily="34" charset="0"/>
              </a:rPr>
              <a:t>23</a:t>
            </a:r>
          </a:p>
        </p:txBody>
      </p:sp>
      <p:sp>
        <p:nvSpPr>
          <p:cNvPr id="16" name="TextBox 15"/>
          <p:cNvSpPr txBox="1"/>
          <p:nvPr/>
        </p:nvSpPr>
        <p:spPr>
          <a:xfrm>
            <a:off x="4572000" y="3338434"/>
            <a:ext cx="779996" cy="5078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gradFill>
                  <a:gsLst>
                    <a:gs pos="0">
                      <a:srgbClr val="000000">
                        <a:lumMod val="75000"/>
                        <a:lumOff val="25000"/>
                      </a:srgbClr>
                    </a:gs>
                    <a:gs pos="80000">
                      <a:srgbClr val="000000">
                        <a:lumMod val="65000"/>
                        <a:lumOff val="35000"/>
                      </a:srgbClr>
                    </a:gs>
                  </a:gsLst>
                  <a:lin ang="16200000" scaled="0"/>
                </a:gradFill>
                <a:effectLst/>
                <a:uLnTx/>
                <a:uFillTx/>
                <a:latin typeface="+mj-lt"/>
              </a:rPr>
              <a:t>Átlagos</a:t>
            </a:r>
            <a:r>
              <a:rPr kumimoji="0" lang="hu-HU" sz="1100" b="0" i="0" u="none" strike="noStrike" kern="0" cap="none" spc="0" normalizeH="0" noProof="0" dirty="0">
                <a:ln>
                  <a:noFill/>
                </a:ln>
                <a:gradFill>
                  <a:gsLst>
                    <a:gs pos="0">
                      <a:srgbClr val="000000">
                        <a:lumMod val="75000"/>
                        <a:lumOff val="25000"/>
                      </a:srgbClr>
                    </a:gs>
                    <a:gs pos="80000">
                      <a:srgbClr val="000000">
                        <a:lumMod val="65000"/>
                        <a:lumOff val="35000"/>
                      </a:srgbClr>
                    </a:gs>
                  </a:gsLst>
                  <a:lin ang="16200000" scaled="0"/>
                </a:gradFill>
                <a:effectLst/>
                <a:uLnTx/>
                <a:uFillTx/>
                <a:latin typeface="+mj-lt"/>
              </a:rPr>
              <a:t> iparági mérőszám</a:t>
            </a:r>
            <a:endParaRPr kumimoji="0" lang="en-US" sz="1100" b="0" i="0" u="none" strike="noStrike" kern="0" cap="none" spc="0" normalizeH="0" baseline="0" noProof="0" dirty="0">
              <a:ln>
                <a:noFill/>
              </a:ln>
              <a:gradFill>
                <a:gsLst>
                  <a:gs pos="0">
                    <a:srgbClr val="000000">
                      <a:lumMod val="75000"/>
                      <a:lumOff val="25000"/>
                    </a:srgbClr>
                  </a:gs>
                  <a:gs pos="80000">
                    <a:srgbClr val="000000">
                      <a:lumMod val="65000"/>
                      <a:lumOff val="35000"/>
                    </a:srgbClr>
                  </a:gs>
                </a:gsLst>
                <a:lin ang="16200000" scaled="0"/>
              </a:gradFill>
              <a:effectLst/>
              <a:uLnTx/>
              <a:uFillTx/>
              <a:latin typeface="+mj-lt"/>
            </a:endParaRPr>
          </a:p>
        </p:txBody>
      </p:sp>
      <p:sp>
        <p:nvSpPr>
          <p:cNvPr id="18" name="Flowchart: Connector 17"/>
          <p:cNvSpPr/>
          <p:nvPr/>
        </p:nvSpPr>
        <p:spPr bwMode="auto">
          <a:xfrm>
            <a:off x="4463988" y="3123135"/>
            <a:ext cx="144016" cy="140243"/>
          </a:xfrm>
          <a:prstGeom prst="flowChartConnector">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76"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err="1">
              <a:ln>
                <a:noFill/>
              </a:ln>
              <a:gradFill>
                <a:gsLst>
                  <a:gs pos="0">
                    <a:srgbClr val="FFFFFF"/>
                  </a:gs>
                  <a:gs pos="100000">
                    <a:srgbClr val="FFFFFF"/>
                  </a:gs>
                </a:gsLst>
                <a:lin ang="5400000" scaled="0"/>
              </a:gradFill>
              <a:effectLst/>
              <a:uLnTx/>
              <a:uFillTx/>
              <a:latin typeface="+mj-lt"/>
              <a:ea typeface="Arial Unicode MS" panose="020B0604020202020204" pitchFamily="34" charset="-128"/>
              <a:cs typeface="Arial" panose="020B0604020202020204" pitchFamily="34" charset="0"/>
            </a:endParaRPr>
          </a:p>
        </p:txBody>
      </p:sp>
      <p:sp>
        <p:nvSpPr>
          <p:cNvPr id="19" name="TextBox 18"/>
          <p:cNvSpPr txBox="1"/>
          <p:nvPr/>
        </p:nvSpPr>
        <p:spPr>
          <a:xfrm>
            <a:off x="4283968" y="2895324"/>
            <a:ext cx="504056" cy="1692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mj-lt"/>
                <a:ea typeface="Arial Unicode MS" panose="020B0604020202020204" pitchFamily="34" charset="-128"/>
                <a:cs typeface="Arial" panose="020B0604020202020204" pitchFamily="34" charset="0"/>
              </a:rPr>
              <a:t>10</a:t>
            </a:r>
          </a:p>
        </p:txBody>
      </p:sp>
      <p:sp>
        <p:nvSpPr>
          <p:cNvPr id="20" name="Flowchart: Connector 19"/>
          <p:cNvSpPr/>
          <p:nvPr/>
        </p:nvSpPr>
        <p:spPr bwMode="auto">
          <a:xfrm>
            <a:off x="5375895" y="3123135"/>
            <a:ext cx="144016" cy="140243"/>
          </a:xfrm>
          <a:prstGeom prst="flowChartConnector">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76"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err="1">
              <a:ln>
                <a:noFill/>
              </a:ln>
              <a:gradFill>
                <a:gsLst>
                  <a:gs pos="0">
                    <a:srgbClr val="FFFFFF"/>
                  </a:gs>
                  <a:gs pos="100000">
                    <a:srgbClr val="FFFFFF"/>
                  </a:gs>
                </a:gsLst>
                <a:lin ang="5400000" scaled="0"/>
              </a:gradFill>
              <a:effectLst/>
              <a:uLnTx/>
              <a:uFillTx/>
              <a:latin typeface="+mj-lt"/>
              <a:ea typeface="Arial Unicode MS" panose="020B0604020202020204" pitchFamily="34" charset="-128"/>
              <a:cs typeface="Arial" panose="020B0604020202020204" pitchFamily="34" charset="0"/>
            </a:endParaRPr>
          </a:p>
        </p:txBody>
      </p:sp>
      <p:sp>
        <p:nvSpPr>
          <p:cNvPr id="21" name="TextBox 20"/>
          <p:cNvSpPr txBox="1"/>
          <p:nvPr/>
        </p:nvSpPr>
        <p:spPr>
          <a:xfrm>
            <a:off x="5195875" y="2895324"/>
            <a:ext cx="504056" cy="1692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mj-lt"/>
                <a:ea typeface="Arial Unicode MS" panose="020B0604020202020204" pitchFamily="34" charset="-128"/>
                <a:cs typeface="Arial" panose="020B0604020202020204" pitchFamily="34" charset="0"/>
              </a:rPr>
              <a:t>30</a:t>
            </a:r>
          </a:p>
        </p:txBody>
      </p:sp>
      <p:sp>
        <p:nvSpPr>
          <p:cNvPr id="24" name="Rectangle 23"/>
          <p:cNvSpPr/>
          <p:nvPr/>
        </p:nvSpPr>
        <p:spPr bwMode="auto">
          <a:xfrm>
            <a:off x="4536002" y="3983454"/>
            <a:ext cx="911907" cy="3600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076" eaLnBrk="1" fontAlgn="base" latinLnBrk="0" hangingPunct="1">
              <a:lnSpc>
                <a:spcPct val="100000"/>
              </a:lnSpc>
              <a:spcBef>
                <a:spcPct val="0"/>
              </a:spcBef>
              <a:spcAft>
                <a:spcPct val="0"/>
              </a:spcAft>
              <a:buClrTx/>
              <a:buSzTx/>
              <a:buFontTx/>
              <a:buNone/>
              <a:tabLst/>
              <a:defRPr/>
            </a:pPr>
            <a:r>
              <a:rPr kumimoji="0" lang="hu-HU" sz="900" b="0" i="0" u="none" strike="noStrike" kern="0" cap="none" spc="-50" normalizeH="0" baseline="0" noProof="0" dirty="0">
                <a:ln>
                  <a:noFill/>
                </a:ln>
                <a:solidFill>
                  <a:srgbClr val="000000">
                    <a:lumMod val="85000"/>
                    <a:lumOff val="15000"/>
                  </a:srgbClr>
                </a:solidFill>
                <a:effectLst/>
                <a:uLnTx/>
                <a:uFillTx/>
                <a:latin typeface="+mj-lt"/>
                <a:ea typeface="Arial Unicode MS" panose="020B0604020202020204" pitchFamily="34" charset="-128"/>
                <a:cs typeface="Arial" panose="020B0604020202020204" pitchFamily="34" charset="0"/>
              </a:rPr>
              <a:t>Tipikus vállalati átlag szám</a:t>
            </a:r>
            <a:endParaRPr kumimoji="0" lang="en-US" sz="900" b="0" i="0" u="none" strike="noStrike" kern="0" cap="none" spc="-50" normalizeH="0" baseline="0" noProof="0" dirty="0">
              <a:ln>
                <a:noFill/>
              </a:ln>
              <a:solidFill>
                <a:srgbClr val="000000">
                  <a:lumMod val="85000"/>
                  <a:lumOff val="15000"/>
                </a:srgbClr>
              </a:solidFill>
              <a:effectLst/>
              <a:uLnTx/>
              <a:uFillTx/>
              <a:latin typeface="+mj-lt"/>
              <a:ea typeface="Arial Unicode MS" panose="020B0604020202020204" pitchFamily="34" charset="-128"/>
              <a:cs typeface="Arial" panose="020B0604020202020204" pitchFamily="34" charset="0"/>
            </a:endParaRPr>
          </a:p>
        </p:txBody>
      </p:sp>
      <p:pic>
        <p:nvPicPr>
          <p:cNvPr id="2054" name="Picture 6" descr="http://img.veeam.com/newsroom/graphics/logo2014/veeam_2014_logo_color_ta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0183" y="3363839"/>
            <a:ext cx="1428090" cy="64884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342232" y="4502867"/>
            <a:ext cx="977762"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000000"/>
                </a:solidFill>
                <a:effectLst/>
                <a:uLnTx/>
                <a:uFillTx/>
                <a:latin typeface="+mj-lt"/>
                <a:ea typeface="Arial Unicode MS" panose="020B0604020202020204" pitchFamily="34" charset="-128"/>
                <a:cs typeface="Arial" panose="020B0604020202020204" pitchFamily="34" charset="0"/>
              </a:rPr>
              <a:t>Az iparági átlagnak</a:t>
            </a:r>
            <a:endParaRPr kumimoji="0" lang="en-US" sz="1000" b="0" i="0" u="none" strike="noStrike" kern="0" cap="none" spc="0" normalizeH="0" baseline="0" noProof="0" dirty="0">
              <a:ln>
                <a:noFill/>
              </a:ln>
              <a:solidFill>
                <a:srgbClr val="000000"/>
              </a:solidFill>
              <a:effectLst/>
              <a:uLnTx/>
              <a:uFillTx/>
              <a:latin typeface="+mj-lt"/>
              <a:ea typeface="Arial Unicode MS" panose="020B0604020202020204" pitchFamily="34" charset="-128"/>
              <a:cs typeface="Arial" panose="020B0604020202020204" pitchFamily="34" charset="0"/>
            </a:endParaRPr>
          </a:p>
        </p:txBody>
      </p:sp>
      <p:sp>
        <p:nvSpPr>
          <p:cNvPr id="34" name="TextBox 33"/>
          <p:cNvSpPr txBox="1"/>
          <p:nvPr/>
        </p:nvSpPr>
        <p:spPr>
          <a:xfrm>
            <a:off x="6020497" y="4350464"/>
            <a:ext cx="488881"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54B943"/>
                </a:solidFill>
                <a:effectLst/>
                <a:uLnTx/>
                <a:uFillTx/>
                <a:latin typeface="+mj-lt"/>
                <a:ea typeface="Arial Unicode MS" panose="020B0604020202020204" pitchFamily="34" charset="-128"/>
                <a:cs typeface="Arial" panose="020B0604020202020204" pitchFamily="34" charset="0"/>
              </a:rPr>
              <a:t>3</a:t>
            </a:r>
            <a:r>
              <a:rPr kumimoji="0" lang="en-US" sz="2400" b="1" i="0" u="none" strike="noStrike" kern="0" cap="none" spc="0" normalizeH="0" baseline="0" noProof="0" dirty="0">
                <a:ln>
                  <a:noFill/>
                </a:ln>
                <a:solidFill>
                  <a:srgbClr val="54B943"/>
                </a:solidFill>
                <a:effectLst/>
                <a:uLnTx/>
                <a:uFillTx/>
                <a:latin typeface="+mj-lt"/>
                <a:ea typeface="Arial Unicode MS" panose="020B0604020202020204" pitchFamily="34" charset="-128"/>
                <a:cs typeface="Arial" panose="020B0604020202020204" pitchFamily="34" charset="0"/>
              </a:rPr>
              <a:t>x</a:t>
            </a:r>
          </a:p>
        </p:txBody>
      </p:sp>
      <p:sp>
        <p:nvSpPr>
          <p:cNvPr id="29" name="Rectangle 28"/>
          <p:cNvSpPr/>
          <p:nvPr/>
        </p:nvSpPr>
        <p:spPr bwMode="auto">
          <a:xfrm>
            <a:off x="4788025" y="1707654"/>
            <a:ext cx="3744416" cy="57606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76" eaLnBrk="1" fontAlgn="base" latinLnBrk="0" hangingPunct="1">
              <a:lnSpc>
                <a:spcPct val="100000"/>
              </a:lnSpc>
              <a:spcBef>
                <a:spcPct val="0"/>
              </a:spcBef>
              <a:spcAft>
                <a:spcPct val="0"/>
              </a:spcAft>
              <a:buClrTx/>
              <a:buSzTx/>
              <a:buFontTx/>
              <a:buNone/>
              <a:tabLst/>
              <a:defRPr/>
            </a:pPr>
            <a:r>
              <a:rPr kumimoji="0" lang="hu-HU" sz="1300" b="0" i="0" u="none" strike="noStrike" kern="0" cap="none" spc="-50" normalizeH="0" baseline="0" noProof="0" dirty="0">
                <a:ln>
                  <a:noFill/>
                </a:ln>
                <a:gradFill>
                  <a:gsLst>
                    <a:gs pos="0">
                      <a:srgbClr val="FFFFFF"/>
                    </a:gs>
                    <a:gs pos="100000">
                      <a:srgbClr val="FFFFFF"/>
                    </a:gs>
                  </a:gsLst>
                  <a:lin ang="5400000" scaled="0"/>
                </a:gradFill>
                <a:effectLst/>
                <a:uLnTx/>
                <a:uFillTx/>
                <a:latin typeface="+mj-lt"/>
                <a:ea typeface="Arial Unicode MS" panose="020B0604020202020204" pitchFamily="34" charset="-128"/>
                <a:cs typeface="Arial" panose="020B0604020202020204" pitchFamily="34" charset="0"/>
              </a:rPr>
              <a:t>Annak érdekében, hogy ezt megfelelő perspektívába helyezzük: </a:t>
            </a:r>
            <a:r>
              <a:rPr kumimoji="0" lang="hu-HU" sz="1400" b="1" i="0" u="none" strike="noStrike" kern="0" cap="none" spc="-50" normalizeH="0" baseline="0" noProof="0" dirty="0">
                <a:ln>
                  <a:noFill/>
                </a:ln>
                <a:gradFill>
                  <a:gsLst>
                    <a:gs pos="0">
                      <a:srgbClr val="FFFFFF"/>
                    </a:gs>
                    <a:gs pos="100000">
                      <a:srgbClr val="FFFFFF"/>
                    </a:gs>
                  </a:gsLst>
                  <a:lin ang="5400000" scaled="0"/>
                </a:gradFill>
                <a:effectLst/>
                <a:uLnTx/>
                <a:uFillTx/>
                <a:latin typeface="+mj-lt"/>
                <a:ea typeface="Arial Unicode MS" panose="020B0604020202020204" pitchFamily="34" charset="-128"/>
                <a:cs typeface="Arial" panose="020B0604020202020204" pitchFamily="34" charset="0"/>
              </a:rPr>
              <a:t>Összehasonítás a többi branddel</a:t>
            </a:r>
            <a:r>
              <a:rPr kumimoji="0" lang="en-US" sz="1400" b="1" i="0" u="none" strike="noStrike" kern="0" cap="none" spc="-50" normalizeH="0" baseline="0" noProof="0" dirty="0">
                <a:ln>
                  <a:noFill/>
                </a:ln>
                <a:gradFill>
                  <a:gsLst>
                    <a:gs pos="0">
                      <a:srgbClr val="FFFFFF"/>
                    </a:gs>
                    <a:gs pos="100000">
                      <a:srgbClr val="FFFFFF"/>
                    </a:gs>
                  </a:gsLst>
                  <a:lin ang="5400000" scaled="0"/>
                </a:gradFill>
                <a:effectLst/>
                <a:uLnTx/>
                <a:uFillTx/>
                <a:latin typeface="+mj-lt"/>
                <a:ea typeface="Arial Unicode MS" panose="020B0604020202020204" pitchFamily="34" charset="-128"/>
                <a:cs typeface="Arial" panose="020B0604020202020204" pitchFamily="34" charset="0"/>
              </a:rPr>
              <a:t>!</a:t>
            </a:r>
          </a:p>
        </p:txBody>
      </p:sp>
      <p:cxnSp>
        <p:nvCxnSpPr>
          <p:cNvPr id="31" name="Straight Connector 30"/>
          <p:cNvCxnSpPr/>
          <p:nvPr/>
        </p:nvCxnSpPr>
        <p:spPr>
          <a:xfrm flipV="1">
            <a:off x="6444208" y="2759320"/>
            <a:ext cx="0" cy="407114"/>
          </a:xfrm>
          <a:prstGeom prst="line">
            <a:avLst/>
          </a:prstGeom>
        </p:spPr>
        <p:style>
          <a:lnRef idx="1">
            <a:schemeClr val="accent2"/>
          </a:lnRef>
          <a:fillRef idx="0">
            <a:schemeClr val="accent2"/>
          </a:fillRef>
          <a:effectRef idx="0">
            <a:schemeClr val="accent2"/>
          </a:effectRef>
          <a:fontRef idx="minor">
            <a:schemeClr val="tx1"/>
          </a:fontRef>
        </p:style>
      </p:cxnSp>
      <p:sp>
        <p:nvSpPr>
          <p:cNvPr id="39" name="TextBox 38"/>
          <p:cNvSpPr txBox="1"/>
          <p:nvPr/>
        </p:nvSpPr>
        <p:spPr>
          <a:xfrm>
            <a:off x="5699932" y="2531101"/>
            <a:ext cx="914748"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j-lt"/>
                <a:ea typeface="Arial Unicode MS" panose="020B0604020202020204" pitchFamily="34" charset="-128"/>
                <a:cs typeface="Arial" panose="020B0604020202020204" pitchFamily="34" charset="0"/>
              </a:rPr>
              <a:t>Pandora </a:t>
            </a:r>
            <a:r>
              <a:rPr kumimoji="0" lang="en-US" sz="1200" b="0" i="0" u="none" strike="noStrike" kern="0" cap="none" spc="0" normalizeH="0" baseline="0" noProof="0" dirty="0">
                <a:ln>
                  <a:noFill/>
                </a:ln>
                <a:solidFill>
                  <a:srgbClr val="FFFFFF">
                    <a:lumMod val="50000"/>
                  </a:srgbClr>
                </a:solidFill>
                <a:effectLst/>
                <a:uLnTx/>
                <a:uFillTx/>
                <a:latin typeface="+mj-lt"/>
                <a:ea typeface="Arial Unicode MS" panose="020B0604020202020204" pitchFamily="34" charset="-128"/>
                <a:cs typeface="Arial" panose="020B0604020202020204" pitchFamily="34" charset="0"/>
              </a:rPr>
              <a:t>(59)</a:t>
            </a:r>
          </a:p>
        </p:txBody>
      </p:sp>
      <p:cxnSp>
        <p:nvCxnSpPr>
          <p:cNvPr id="45" name="Straight Connector 44"/>
          <p:cNvCxnSpPr/>
          <p:nvPr/>
        </p:nvCxnSpPr>
        <p:spPr>
          <a:xfrm flipV="1">
            <a:off x="6614679" y="2528550"/>
            <a:ext cx="0" cy="637882"/>
          </a:xfrm>
          <a:prstGeom prst="line">
            <a:avLst/>
          </a:prstGeom>
        </p:spPr>
        <p:style>
          <a:lnRef idx="1">
            <a:schemeClr val="accent2"/>
          </a:lnRef>
          <a:fillRef idx="0">
            <a:schemeClr val="accent2"/>
          </a:fillRef>
          <a:effectRef idx="0">
            <a:schemeClr val="accent2"/>
          </a:effectRef>
          <a:fontRef idx="minor">
            <a:schemeClr val="tx1"/>
          </a:fontRef>
        </p:style>
      </p:cxnSp>
      <p:sp>
        <p:nvSpPr>
          <p:cNvPr id="25" name="Flowchart: Connector 24"/>
          <p:cNvSpPr/>
          <p:nvPr/>
        </p:nvSpPr>
        <p:spPr bwMode="auto">
          <a:xfrm>
            <a:off x="6498215" y="3050588"/>
            <a:ext cx="252028" cy="270783"/>
          </a:xfrm>
          <a:prstGeom prst="flowChartConnector">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0" marR="0" lvl="0" indent="0" algn="ctr" defTabSz="914076" eaLnBrk="1" fontAlgn="base" latinLnBrk="0" hangingPunct="1">
              <a:lnSpc>
                <a:spcPct val="100000"/>
              </a:lnSpc>
              <a:spcBef>
                <a:spcPct val="0"/>
              </a:spcBef>
              <a:spcAft>
                <a:spcPct val="0"/>
              </a:spcAft>
              <a:buClrTx/>
              <a:buSzTx/>
              <a:buFontTx/>
              <a:buNone/>
              <a:tabLst/>
              <a:defRPr/>
            </a:pPr>
            <a:endParaRPr kumimoji="0" lang="en-US" sz="1800" b="0" i="0" u="none" strike="noStrike" kern="0" cap="none" spc="-50" normalizeH="0" baseline="0" noProof="0" dirty="0" err="1">
              <a:ln>
                <a:noFill/>
              </a:ln>
              <a:gradFill>
                <a:gsLst>
                  <a:gs pos="0">
                    <a:srgbClr val="FFFFFF"/>
                  </a:gs>
                  <a:gs pos="100000">
                    <a:srgbClr val="FFFFFF"/>
                  </a:gs>
                </a:gsLst>
                <a:lin ang="5400000" scaled="0"/>
              </a:gradFill>
              <a:effectLst/>
              <a:uLnTx/>
              <a:uFillTx/>
              <a:latin typeface="+mj-lt"/>
              <a:ea typeface="Arial Unicode MS" panose="020B0604020202020204" pitchFamily="34" charset="-128"/>
              <a:cs typeface="Arial" panose="020B0604020202020204" pitchFamily="34" charset="0"/>
            </a:endParaRPr>
          </a:p>
        </p:txBody>
      </p:sp>
      <p:sp>
        <p:nvSpPr>
          <p:cNvPr id="49" name="TextBox 48"/>
          <p:cNvSpPr txBox="1"/>
          <p:nvPr/>
        </p:nvSpPr>
        <p:spPr>
          <a:xfrm>
            <a:off x="5889163" y="2303935"/>
            <a:ext cx="2115585"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j-lt"/>
                <a:ea typeface="Arial Unicode MS" panose="020B0604020202020204" pitchFamily="34" charset="-128"/>
                <a:cs typeface="Arial" panose="020B0604020202020204" pitchFamily="34" charset="0"/>
              </a:rPr>
              <a:t>Southwest Airlines </a:t>
            </a:r>
            <a:r>
              <a:rPr kumimoji="0" lang="en-US" sz="1200" b="0" i="0" u="none" strike="noStrike" kern="0" cap="none" spc="0" normalizeH="0" baseline="0" noProof="0" dirty="0">
                <a:ln>
                  <a:noFill/>
                </a:ln>
                <a:solidFill>
                  <a:srgbClr val="FFFFFF">
                    <a:lumMod val="50000"/>
                  </a:srgbClr>
                </a:solidFill>
                <a:effectLst/>
                <a:uLnTx/>
                <a:uFillTx/>
                <a:latin typeface="+mj-lt"/>
                <a:ea typeface="Arial Unicode MS" panose="020B0604020202020204" pitchFamily="34" charset="-128"/>
                <a:cs typeface="Arial" panose="020B0604020202020204" pitchFamily="34" charset="0"/>
              </a:rPr>
              <a:t>(62)</a:t>
            </a:r>
          </a:p>
        </p:txBody>
      </p:sp>
      <p:sp>
        <p:nvSpPr>
          <p:cNvPr id="26" name="TextBox 25"/>
          <p:cNvSpPr txBox="1"/>
          <p:nvPr/>
        </p:nvSpPr>
        <p:spPr>
          <a:xfrm>
            <a:off x="6372201" y="3075807"/>
            <a:ext cx="504056" cy="21544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mj-lt"/>
                <a:ea typeface="Arial Unicode MS" panose="020B0604020202020204" pitchFamily="34" charset="-128"/>
                <a:cs typeface="Arial" panose="020B0604020202020204" pitchFamily="34" charset="0"/>
              </a:rPr>
              <a:t>62</a:t>
            </a:r>
          </a:p>
        </p:txBody>
      </p:sp>
      <p:sp>
        <p:nvSpPr>
          <p:cNvPr id="51" name="TextBox 50"/>
          <p:cNvSpPr txBox="1"/>
          <p:nvPr/>
        </p:nvSpPr>
        <p:spPr>
          <a:xfrm>
            <a:off x="6662999" y="2528551"/>
            <a:ext cx="1221370" cy="1846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j-lt"/>
                <a:ea typeface="Arial Unicode MS" panose="020B0604020202020204" pitchFamily="34" charset="-128"/>
                <a:cs typeface="Arial" panose="020B0604020202020204" pitchFamily="34" charset="0"/>
              </a:rPr>
              <a:t>Apple iPhone </a:t>
            </a:r>
            <a:r>
              <a:rPr kumimoji="0" lang="en-US" sz="1200" b="0" i="0" u="none" strike="noStrike" kern="0" cap="none" spc="0" normalizeH="0" baseline="0" noProof="0" dirty="0">
                <a:ln>
                  <a:noFill/>
                </a:ln>
                <a:solidFill>
                  <a:srgbClr val="FFFFFF">
                    <a:lumMod val="50000"/>
                  </a:srgbClr>
                </a:solidFill>
                <a:effectLst/>
                <a:uLnTx/>
                <a:uFillTx/>
                <a:latin typeface="+mj-lt"/>
                <a:ea typeface="Arial Unicode MS" panose="020B0604020202020204" pitchFamily="34" charset="-128"/>
                <a:cs typeface="Arial" panose="020B0604020202020204" pitchFamily="34" charset="0"/>
              </a:rPr>
              <a:t>(63)</a:t>
            </a:r>
          </a:p>
        </p:txBody>
      </p:sp>
      <p:sp>
        <p:nvSpPr>
          <p:cNvPr id="2063" name="Rectangle 2062"/>
          <p:cNvSpPr/>
          <p:nvPr/>
        </p:nvSpPr>
        <p:spPr bwMode="auto">
          <a:xfrm>
            <a:off x="143508" y="4343494"/>
            <a:ext cx="3708412" cy="53251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defTabSz="914076" eaLnBrk="1" fontAlgn="base" latinLnBrk="0" hangingPunct="1">
              <a:lnSpc>
                <a:spcPct val="100000"/>
              </a:lnSpc>
              <a:spcBef>
                <a:spcPct val="0"/>
              </a:spcBef>
              <a:spcAft>
                <a:spcPct val="0"/>
              </a:spcAft>
              <a:buClrTx/>
              <a:buSzTx/>
              <a:buFontTx/>
              <a:buNone/>
              <a:tabLst/>
              <a:defRPr/>
            </a:pPr>
            <a:r>
              <a:rPr kumimoji="0" lang="hu-HU" sz="800" b="1" i="0" u="none" strike="noStrike" kern="0" cap="none" spc="-50" normalizeH="0" baseline="0" noProof="0" dirty="0">
                <a:ln>
                  <a:noFill/>
                </a:ln>
                <a:solidFill>
                  <a:srgbClr val="FFFFFF">
                    <a:lumMod val="50000"/>
                  </a:srgbClr>
                </a:solidFill>
                <a:effectLst/>
                <a:uLnTx/>
                <a:uFillTx/>
                <a:latin typeface="+mj-lt"/>
                <a:ea typeface="Arial Unicode MS" panose="020B0604020202020204" pitchFamily="34" charset="-128"/>
                <a:cs typeface="Arial" panose="020B0604020202020204" pitchFamily="34" charset="0"/>
              </a:rPr>
              <a:t>Források</a:t>
            </a:r>
            <a:r>
              <a:rPr kumimoji="0" lang="en-US" sz="800" b="1" i="0" u="none" strike="noStrike" kern="0" cap="none" spc="-50" normalizeH="0" baseline="0" noProof="0" dirty="0">
                <a:ln>
                  <a:noFill/>
                </a:ln>
                <a:solidFill>
                  <a:srgbClr val="FFFFFF">
                    <a:lumMod val="50000"/>
                  </a:srgbClr>
                </a:solidFill>
                <a:effectLst/>
                <a:uLnTx/>
                <a:uFillTx/>
                <a:latin typeface="+mj-lt"/>
                <a:ea typeface="Arial Unicode MS" panose="020B0604020202020204" pitchFamily="34" charset="-128"/>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lumMod val="50000"/>
                  </a:srgbClr>
                </a:solidFill>
                <a:effectLst/>
                <a:uLnTx/>
                <a:uFillTx/>
                <a:latin typeface="+mj-lt"/>
                <a:ea typeface="Arial Unicode MS" panose="020B0604020202020204" pitchFamily="34" charset="-128"/>
                <a:cs typeface="Arial" panose="020B0604020202020204" pitchFamily="34" charset="0"/>
              </a:rPr>
              <a:t>-Primary Intelligence, Veeam Customer Satisfaction Research, February 2015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lumMod val="50000"/>
                  </a:srgbClr>
                </a:solidFill>
                <a:effectLst/>
                <a:uLnTx/>
                <a:uFillTx/>
                <a:latin typeface="+mj-lt"/>
                <a:ea typeface="Arial Unicode MS" panose="020B0604020202020204" pitchFamily="34" charset="-128"/>
                <a:cs typeface="Arial" panose="020B0604020202020204" pitchFamily="34" charset="0"/>
              </a:rPr>
              <a:t>-</a:t>
            </a:r>
            <a:r>
              <a:rPr kumimoji="0" lang="en-US" sz="800" b="0" i="0" u="none" strike="noStrike" kern="0" cap="none" spc="0" normalizeH="0" baseline="0" noProof="0" dirty="0" err="1">
                <a:ln>
                  <a:noFill/>
                </a:ln>
                <a:solidFill>
                  <a:srgbClr val="FFFFFF">
                    <a:lumMod val="50000"/>
                  </a:srgbClr>
                </a:solidFill>
                <a:effectLst/>
                <a:uLnTx/>
                <a:uFillTx/>
                <a:latin typeface="+mj-lt"/>
                <a:ea typeface="Arial Unicode MS" panose="020B0604020202020204" pitchFamily="34" charset="-128"/>
                <a:cs typeface="Arial" panose="020B0604020202020204" pitchFamily="34" charset="0"/>
              </a:rPr>
              <a:t>Temkin</a:t>
            </a:r>
            <a:r>
              <a:rPr kumimoji="0" lang="en-US" sz="800" b="0" i="0" u="none" strike="noStrike" kern="0" cap="none" spc="0" normalizeH="0" baseline="0" noProof="0" dirty="0">
                <a:ln>
                  <a:noFill/>
                </a:ln>
                <a:solidFill>
                  <a:srgbClr val="FFFFFF">
                    <a:lumMod val="50000"/>
                  </a:srgbClr>
                </a:solidFill>
                <a:effectLst/>
                <a:uLnTx/>
                <a:uFillTx/>
                <a:latin typeface="+mj-lt"/>
                <a:ea typeface="Arial Unicode MS" panose="020B0604020202020204" pitchFamily="34" charset="-128"/>
                <a:cs typeface="Arial" panose="020B0604020202020204" pitchFamily="34" charset="0"/>
              </a:rPr>
              <a:t> Group, Tech Vendor NPS Benchmark, July 2014</a:t>
            </a:r>
            <a:br>
              <a:rPr kumimoji="0" lang="en-US" sz="800" b="0" i="0" u="none" strike="noStrike" kern="0" cap="none" spc="0" normalizeH="0" baseline="0" noProof="0" dirty="0">
                <a:ln>
                  <a:noFill/>
                </a:ln>
                <a:solidFill>
                  <a:srgbClr val="FFFFFF">
                    <a:lumMod val="50000"/>
                  </a:srgbClr>
                </a:solidFill>
                <a:effectLst/>
                <a:uLnTx/>
                <a:uFillTx/>
                <a:latin typeface="+mj-lt"/>
                <a:ea typeface="Arial Unicode MS" panose="020B0604020202020204" pitchFamily="34" charset="-128"/>
                <a:cs typeface="Arial" panose="020B0604020202020204" pitchFamily="34" charset="0"/>
              </a:rPr>
            </a:br>
            <a:r>
              <a:rPr kumimoji="0" lang="en-US" sz="800" b="0" i="0" u="none" strike="noStrike" kern="0" cap="none" spc="0" normalizeH="0" baseline="0" noProof="0" dirty="0">
                <a:ln>
                  <a:noFill/>
                </a:ln>
                <a:solidFill>
                  <a:srgbClr val="FFFFFF">
                    <a:lumMod val="50000"/>
                  </a:srgbClr>
                </a:solidFill>
                <a:effectLst/>
                <a:uLnTx/>
                <a:uFillTx/>
                <a:latin typeface="+mj-lt"/>
                <a:ea typeface="Arial Unicode MS" panose="020B0604020202020204" pitchFamily="34" charset="-128"/>
                <a:cs typeface="Arial" panose="020B0604020202020204" pitchFamily="34" charset="0"/>
              </a:rPr>
              <a:t>-2015 NPS Lookup at www.npsbenchmarks.com </a:t>
            </a:r>
          </a:p>
        </p:txBody>
      </p:sp>
    </p:spTree>
    <p:extLst>
      <p:ext uri="{BB962C8B-B14F-4D97-AF65-F5344CB8AC3E}">
        <p14:creationId xmlns:p14="http://schemas.microsoft.com/office/powerpoint/2010/main" val="2709687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054"/>
                                        </p:tgtEl>
                                        <p:attrNameLst>
                                          <p:attrName>style.visibility</p:attrName>
                                        </p:attrNameLst>
                                      </p:cBhvr>
                                      <p:to>
                                        <p:strVal val="visible"/>
                                      </p:to>
                                    </p:set>
                                    <p:animEffect transition="in" filter="fade">
                                      <p:cBhvr>
                                        <p:cTn id="44" dur="500"/>
                                        <p:tgtEl>
                                          <p:spTgt spid="2054"/>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nodeType="withEffect">
                                  <p:stCondLst>
                                    <p:cond delay="50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par>
                                <p:cTn id="70" presetID="10" presetClass="entr" presetSubtype="0" fill="hold" nodeType="withEffect">
                                  <p:stCondLst>
                                    <p:cond delay="100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par>
                                <p:cTn id="73" presetID="10" presetClass="entr" presetSubtype="0" fill="hold" grpId="0" nodeType="withEffect">
                                  <p:stCondLst>
                                    <p:cond delay="100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P spid="15" grpId="0"/>
      <p:bldP spid="16" grpId="0"/>
      <p:bldP spid="18" grpId="0" animBg="1"/>
      <p:bldP spid="19" grpId="0"/>
      <p:bldP spid="20" grpId="0" animBg="1"/>
      <p:bldP spid="21" grpId="0"/>
      <p:bldP spid="24" grpId="0" animBg="1"/>
      <p:bldP spid="33" grpId="0"/>
      <p:bldP spid="34" grpId="0"/>
      <p:bldP spid="29" grpId="0" animBg="1"/>
      <p:bldP spid="39" grpId="0"/>
      <p:bldP spid="25" grpId="0" animBg="1"/>
      <p:bldP spid="49" grpId="0"/>
      <p:bldP spid="26"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cstate="print"/>
          <a:srcRect/>
          <a:stretch>
            <a:fillRect/>
          </a:stretch>
        </p:blipFill>
        <p:spPr bwMode="auto">
          <a:xfrm>
            <a:off x="2051720" y="91034"/>
            <a:ext cx="717947" cy="896540"/>
          </a:xfrm>
          <a:prstGeom prst="rect">
            <a:avLst/>
          </a:prstGeom>
          <a:noFill/>
          <a:ln w="9525">
            <a:noFill/>
            <a:miter lim="800000"/>
            <a:headEnd/>
            <a:tailEnd/>
          </a:ln>
        </p:spPr>
      </p:pic>
      <p:pic>
        <p:nvPicPr>
          <p:cNvPr id="6" name="Picture 13"/>
          <p:cNvPicPr>
            <a:picLocks noChangeAspect="1" noChangeArrowheads="1"/>
          </p:cNvPicPr>
          <p:nvPr/>
        </p:nvPicPr>
        <p:blipFill>
          <a:blip r:embed="rId3" cstate="print"/>
          <a:srcRect/>
          <a:stretch>
            <a:fillRect/>
          </a:stretch>
        </p:blipFill>
        <p:spPr bwMode="auto">
          <a:xfrm>
            <a:off x="5100613" y="2228851"/>
            <a:ext cx="1271588" cy="524366"/>
          </a:xfrm>
          <a:prstGeom prst="rect">
            <a:avLst/>
          </a:prstGeom>
          <a:noFill/>
          <a:ln w="9525">
            <a:noFill/>
            <a:miter lim="800000"/>
            <a:headEnd/>
            <a:tailEnd/>
          </a:ln>
        </p:spPr>
      </p:pic>
      <p:pic>
        <p:nvPicPr>
          <p:cNvPr id="11" name="Picture 22"/>
          <p:cNvPicPr>
            <a:picLocks noChangeAspect="1" noChangeArrowheads="1"/>
          </p:cNvPicPr>
          <p:nvPr/>
        </p:nvPicPr>
        <p:blipFill>
          <a:blip r:embed="rId4" cstate="print"/>
          <a:srcRect/>
          <a:stretch>
            <a:fillRect/>
          </a:stretch>
        </p:blipFill>
        <p:spPr bwMode="auto">
          <a:xfrm>
            <a:off x="6858254" y="2755222"/>
            <a:ext cx="1242138" cy="680624"/>
          </a:xfrm>
          <a:prstGeom prst="rect">
            <a:avLst/>
          </a:prstGeom>
          <a:noFill/>
          <a:ln w="9525">
            <a:noFill/>
            <a:miter lim="800000"/>
            <a:headEnd/>
            <a:tailEnd/>
          </a:ln>
        </p:spPr>
      </p:pic>
      <p:pic>
        <p:nvPicPr>
          <p:cNvPr id="13" name="Picture 26"/>
          <p:cNvPicPr>
            <a:picLocks noChangeAspect="1" noChangeArrowheads="1"/>
          </p:cNvPicPr>
          <p:nvPr/>
        </p:nvPicPr>
        <p:blipFill>
          <a:blip r:embed="rId5" cstate="print"/>
          <a:srcRect/>
          <a:stretch>
            <a:fillRect/>
          </a:stretch>
        </p:blipFill>
        <p:spPr bwMode="auto">
          <a:xfrm>
            <a:off x="8064388" y="267494"/>
            <a:ext cx="756084" cy="1023272"/>
          </a:xfrm>
          <a:prstGeom prst="rect">
            <a:avLst/>
          </a:prstGeom>
          <a:noFill/>
          <a:ln w="9525">
            <a:noFill/>
            <a:miter lim="800000"/>
            <a:headEnd/>
            <a:tailEnd/>
          </a:ln>
        </p:spPr>
      </p:pic>
      <p:pic>
        <p:nvPicPr>
          <p:cNvPr id="14" name="Picture 29"/>
          <p:cNvPicPr>
            <a:picLocks noChangeAspect="1" noChangeArrowheads="1"/>
          </p:cNvPicPr>
          <p:nvPr/>
        </p:nvPicPr>
        <p:blipFill>
          <a:blip r:embed="rId6" cstate="print"/>
          <a:srcRect/>
          <a:stretch>
            <a:fillRect/>
          </a:stretch>
        </p:blipFill>
        <p:spPr bwMode="auto">
          <a:xfrm>
            <a:off x="395536" y="3759882"/>
            <a:ext cx="1713800" cy="658062"/>
          </a:xfrm>
          <a:prstGeom prst="rect">
            <a:avLst/>
          </a:prstGeom>
          <a:noFill/>
          <a:ln w="9525">
            <a:noFill/>
            <a:miter lim="800000"/>
            <a:headEnd/>
            <a:tailEnd/>
          </a:ln>
        </p:spPr>
      </p:pic>
      <p:pic>
        <p:nvPicPr>
          <p:cNvPr id="15" name="Picture 32"/>
          <p:cNvPicPr>
            <a:picLocks noChangeAspect="1" noChangeArrowheads="1"/>
          </p:cNvPicPr>
          <p:nvPr/>
        </p:nvPicPr>
        <p:blipFill>
          <a:blip r:embed="rId7" cstate="print"/>
          <a:srcRect/>
          <a:stretch>
            <a:fillRect/>
          </a:stretch>
        </p:blipFill>
        <p:spPr bwMode="auto">
          <a:xfrm>
            <a:off x="971600" y="1437624"/>
            <a:ext cx="1442759" cy="248475"/>
          </a:xfrm>
          <a:prstGeom prst="rect">
            <a:avLst/>
          </a:prstGeom>
          <a:noFill/>
          <a:ln w="9525">
            <a:noFill/>
            <a:miter lim="800000"/>
            <a:headEnd/>
            <a:tailEnd/>
          </a:ln>
        </p:spPr>
      </p:pic>
      <p:pic>
        <p:nvPicPr>
          <p:cNvPr id="16" name="Picture 33"/>
          <p:cNvPicPr>
            <a:picLocks noChangeAspect="1" noChangeArrowheads="1"/>
          </p:cNvPicPr>
          <p:nvPr/>
        </p:nvPicPr>
        <p:blipFill>
          <a:blip r:embed="rId8" cstate="print"/>
          <a:srcRect/>
          <a:stretch>
            <a:fillRect/>
          </a:stretch>
        </p:blipFill>
        <p:spPr bwMode="auto">
          <a:xfrm>
            <a:off x="2627784" y="1602346"/>
            <a:ext cx="1137996" cy="969404"/>
          </a:xfrm>
          <a:prstGeom prst="rect">
            <a:avLst/>
          </a:prstGeom>
          <a:noFill/>
          <a:ln w="9525">
            <a:noFill/>
            <a:miter lim="800000"/>
            <a:headEnd/>
            <a:tailEnd/>
          </a:ln>
        </p:spPr>
      </p:pic>
      <p:pic>
        <p:nvPicPr>
          <p:cNvPr id="17" name="Picture 34"/>
          <p:cNvPicPr>
            <a:picLocks noChangeAspect="1" noChangeArrowheads="1"/>
          </p:cNvPicPr>
          <p:nvPr/>
        </p:nvPicPr>
        <p:blipFill>
          <a:blip r:embed="rId9" cstate="print"/>
          <a:srcRect/>
          <a:stretch>
            <a:fillRect/>
          </a:stretch>
        </p:blipFill>
        <p:spPr bwMode="auto">
          <a:xfrm>
            <a:off x="5806406" y="990426"/>
            <a:ext cx="1285875" cy="357188"/>
          </a:xfrm>
          <a:prstGeom prst="rect">
            <a:avLst/>
          </a:prstGeom>
          <a:noFill/>
          <a:ln w="9525">
            <a:noFill/>
            <a:miter lim="800000"/>
            <a:headEnd/>
            <a:tailEnd/>
          </a:ln>
        </p:spPr>
      </p:pic>
      <p:pic>
        <p:nvPicPr>
          <p:cNvPr id="21" name="Picture 43"/>
          <p:cNvPicPr>
            <a:picLocks noChangeAspect="1" noChangeArrowheads="1"/>
          </p:cNvPicPr>
          <p:nvPr/>
        </p:nvPicPr>
        <p:blipFill>
          <a:blip r:embed="rId10" cstate="print"/>
          <a:srcRect/>
          <a:stretch>
            <a:fillRect/>
          </a:stretch>
        </p:blipFill>
        <p:spPr bwMode="auto">
          <a:xfrm>
            <a:off x="6391466" y="4446995"/>
            <a:ext cx="1780934" cy="501019"/>
          </a:xfrm>
          <a:prstGeom prst="rect">
            <a:avLst/>
          </a:prstGeom>
          <a:noFill/>
          <a:ln w="9525">
            <a:noFill/>
            <a:miter lim="800000"/>
            <a:headEnd/>
            <a:tailEnd/>
          </a:ln>
        </p:spPr>
      </p:pic>
      <p:sp>
        <p:nvSpPr>
          <p:cNvPr id="46082" name="AutoShape 2" descr="data:image/jpeg;base64,/9j/4AAQSkZJRgABAQAAAQABAAD/2wCEAAkGBw8QDhEPDxAQFQ8XFhAUEBIPEBAaGBYYFhcdFiAVHxUYHDQkJBoxHRYTIT0hJSstLjQ6GB8zODM4Nyg5LisBCgoKDg0OGxAQGy8kHyYvLC00MDUsNC00LCwsLCwsLCw3MiwsLCwsLCwsLCwsLCwsLCw0NCwsLCwsLCwsLCwsLP/AABEIADQAlQMBEQACEQEDEQH/xAAbAAACAgMBAAAAAAAAAAAAAAAAAQIHAwUGBP/EADQQAAEDAgMGBQIFBQEAAAAAAAEAAgMEEQUGEhMhMUFRYQcUIjJxgbEjQlJiwRYzkcLRFf/EABoBAQACAwEAAAAAAAAAAAAAAAABAgMEBgX/xAAqEQACAgEDAgUDBQAAAAAAAAAAAQIRAwQSISIxBRMjQVEUYbEyM3Hh8f/aAAwDAQACEQMRAD8AugNUkD0oA0oB6UAtKANKARagIlqAiWICJYgIlikESxARLEBHQhAtCAWhALQgDQgDQgNtpVSwpDpaXdATu7KVyQ3SsrOizpWPk1ks0Xvs9Itbpfj9V609HjSo5xeJ53K/b4LEw2ujqIw9h7ObzaehXlzg4Ome9gzxzR3R/wAOZznnAUv4FOWuqPzE7xH/ANd2W3pdJ5nVLt+TQ13iCw9GPmX4/s8eQ801FTO6nqCHekva8NAItbcbct6yazTQxx3RMfh2uyZpuE/izu9K809kVgpAtKARYgIliAWhCCJjQkRjQihbJTYoWzSxQtklig2SWKFsksUbCyqSRk9p+CpXch9ijsJ4D6LoMhxcTZVOPyUxIp32kIIcRyB/n7LFHAsn6lwZo6ieJ9DpnP01PLPKGRtc+V53DiSTzJ/krZlKMI2+EYIQlklUeWy4MoZYZQx3PqqHAbR/Iftb2+68TU6l5X9jqNFo46ePzJ9zobLVN4qyhmf/AFlMzW7RsidOo6f7bOXBbLXomBP1DsMVzhTU+IwYaWyOqJdBGzAIaHEj1G/RpPwsSxtx3GRzSdGvzJ4i0VHUGlayaeob746dl9POxPXhuCmOGUlfZESyJOiWG5xpcSoqvYa2TRxS7SKUWe30mx+NyPG4NWFNSTo1HgfMXYVK+R5NppLue4mwDG8zyV9QusrhfSZa3xYoGyObDDUzxtNnzQx+gd7nl3ULBL34JeZexs63P9EygjxCMSywvcWWjZ6muAJIcDwtb7dVVYpbtpLyKrNTL4u4YGRuayoe5297GsF499t5Jsfor/TyK+fEsFgBAPUA/wCVgMw9CAWhAGhAZlAIye0/BUruQ+xQMVUWMAb7rcei6Rxt8nE7qMcML5H6WNc55ubAXPUlS5KK5EYuT4Ory6HUbxKyxk/NfgR+n47rSz+qqfY29PklgluiWbheIx1Eeth7OaeLT0Xk5Mbg6Z02DPHNHdE9ioZij8dpa6XNVQzD5mQ1JYLSPtYN2bbje07+HJbkXFYursa0lLzOk9PhlA1mN1TMSc92Kt1CF8rrg7rOI/dptbsTbmozPoW3sMS6nu7mjyrFiH/pVzKevgpKraSa/MRxF0nrO5pkYfmwtxCvNx2q1aIhe50dPlvL8sVXiNVNiFLUzmlmbO2nsCC8Czi1oDR7DwHNY5zTiklXJaMeW7NbkWYnK+IwwvHmDtyI2uGst2bdVm8faHK2T91NkQfQ0eLIMGIyUDm0eLUdPDqk2sEsVOXC/NxfGSQRzv25K2VxUuY2Ri3beGjr8l4G2lwSvAqYKhj/ADBD4CSwFrNJG/ncLDklc1xReEdsGPwMoYjhb5DG0vdNIHFzQbhobYb/AJKalveThS2llgLXMwIAQAgBAQnaSxwabOIIB6G3FSu5Ek2mkUUMBq9rsPLy7S+m2g2+dXC3ddD5+Pbuvg4/6XNv2bXZa+UssR0MdzZ07h+I/wD1Hb7rxtRqXlf2Ok0ejjp4/LfdnhzHl4gmaBvp4vYBw7gdOyyYM99MjS1uhrrxr+UYsnU8onL7OEekh1wQCeQVtTKO2vcr4bjmsm6uDtFoHuGmjyxSNr3YiGHzThpL9brWsG+29uACvve3b7FdquzHieUaKoq462SN3mY9GiRkj2n0G4vpO/iR8bkWSSW32IcE3Z5cxZCw2vk21RB+KbapInFrnW3b7bie53qYZZR4QljjJ2zPlzJuH0Af5aABzxpe97nOcW/pueXYKJ5JS7iMFHsYMDyFhtFUmqp4S2WzwLyPLWh3EBpNrKZZZSVMRxxTtHixHwtwieUymncxxN3CKRzWkn9vAfSyss80qsh4os32HZcpKaldSQQhkDg4Pa0uu7ULElxN725rG5tu2WUUlSJ5ewGnoIPL0rS2LU59i5zt5tfefgJKTk7YjFRVI2aqWBACAEAIAQAgBACAEAIAQAgBACAEAIAQAgBACAEAIBIAQAgBACASAEAkAkAigEUIIFSDG5AYnIQYnKQYnIQQKAgUAkB//9k="/>
          <p:cNvSpPr>
            <a:spLocks noChangeAspect="1" noChangeArrowheads="1"/>
          </p:cNvSpPr>
          <p:nvPr/>
        </p:nvSpPr>
        <p:spPr bwMode="auto">
          <a:xfrm>
            <a:off x="1259683" y="-222647"/>
            <a:ext cx="1335881" cy="471488"/>
          </a:xfrm>
          <a:prstGeom prst="rect">
            <a:avLst/>
          </a:prstGeom>
          <a:noFill/>
        </p:spPr>
        <p:txBody>
          <a:bodyPr vert="horz" wrap="square" lIns="68580" tIns="34290" rIns="68580" bIns="34290" numCol="1" anchor="t" anchorCtr="0" compatLnSpc="1">
            <a:prstTxWarp prst="textNoShape">
              <a:avLst/>
            </a:prstTxWarp>
          </a:bodyPr>
          <a:lstStyle/>
          <a:p>
            <a:endParaRPr lang="hu-HU" sz="1350"/>
          </a:p>
        </p:txBody>
      </p:sp>
      <p:sp>
        <p:nvSpPr>
          <p:cNvPr id="46084" name="AutoShape 4" descr="data:image/jpeg;base64,/9j/4AAQSkZJRgABAQAAAQABAAD/2wCEAAkGBw8QDhEPDxAQFQ8XFhAUEBIPEBAaGBYYFhcdFiAVHxUYHDQkJBoxHRYTIT0hJSstLjQ6GB8zODM4Nyg5LisBCgoKDg0OGxAQGy8kHyYvLC00MDUsNC00LCwsLCwsLCw3MiwsLCwsLCwsLCwsLCwsLCw0NCwsLCwsLCwsLCwsLP/AABEIADQAlQMBEQACEQEDEQH/xAAbAAACAgMBAAAAAAAAAAAAAAAAAQIHAwUGBP/EADQQAAEDAgMGBQIFBQEAAAAAAAEAAgMEEQUGEhMhMUFRYQcUIjJxgbEjQlJiwRYzkcLRFf/EABoBAQACAwEAAAAAAAAAAAAAAAABAgMEBgX/xAAqEQACAgEDAgUDBQAAAAAAAAAAAQIRAwQSISIxBRMjQVEUYbEyM3Hh8f/aAAwDAQACEQMRAD8AugNUkD0oA0oB6UAtKANKARagIlqAiWICJYgIlikESxARLEBHQhAtCAWhALQgDQgDQgNtpVSwpDpaXdATu7KVyQ3SsrOizpWPk1ks0Xvs9Itbpfj9V609HjSo5xeJ53K/b4LEw2ujqIw9h7ObzaehXlzg4Ome9gzxzR3R/wAOZznnAUv4FOWuqPzE7xH/ANd2W3pdJ5nVLt+TQ13iCw9GPmX4/s8eQ801FTO6nqCHekva8NAItbcbct6yazTQxx3RMfh2uyZpuE/izu9K809kVgpAtKARYgIliAWhCCJjQkRjQihbJTYoWzSxQtklig2SWKFsksUbCyqSRk9p+CpXch9ijsJ4D6LoMhxcTZVOPyUxIp32kIIcRyB/n7LFHAsn6lwZo6ieJ9DpnP01PLPKGRtc+V53DiSTzJ/krZlKMI2+EYIQlklUeWy4MoZYZQx3PqqHAbR/Iftb2+68TU6l5X9jqNFo46ePzJ9zobLVN4qyhmf/AFlMzW7RsidOo6f7bOXBbLXomBP1DsMVzhTU+IwYaWyOqJdBGzAIaHEj1G/RpPwsSxtx3GRzSdGvzJ4i0VHUGlayaeob746dl9POxPXhuCmOGUlfZESyJOiWG5xpcSoqvYa2TRxS7SKUWe30mx+NyPG4NWFNSTo1HgfMXYVK+R5NppLue4mwDG8zyV9QusrhfSZa3xYoGyObDDUzxtNnzQx+gd7nl3ULBL34JeZexs63P9EygjxCMSywvcWWjZ6muAJIcDwtb7dVVYpbtpLyKrNTL4u4YGRuayoe5297GsF499t5Jsfor/TyK+fEsFgBAPUA/wCVgMw9CAWhAGhAZlAIye0/BUruQ+xQMVUWMAb7rcei6Rxt8nE7qMcML5H6WNc55ubAXPUlS5KK5EYuT4Ory6HUbxKyxk/NfgR+n47rSz+qqfY29PklgluiWbheIx1Eeth7OaeLT0Xk5Mbg6Z02DPHNHdE9ioZij8dpa6XNVQzD5mQ1JYLSPtYN2bbje07+HJbkXFYursa0lLzOk9PhlA1mN1TMSc92Kt1CF8rrg7rOI/dptbsTbmozPoW3sMS6nu7mjyrFiH/pVzKevgpKraSa/MRxF0nrO5pkYfmwtxCvNx2q1aIhe50dPlvL8sVXiNVNiFLUzmlmbO2nsCC8Czi1oDR7DwHNY5zTiklXJaMeW7NbkWYnK+IwwvHmDtyI2uGst2bdVm8faHK2T91NkQfQ0eLIMGIyUDm0eLUdPDqk2sEsVOXC/NxfGSQRzv25K2VxUuY2Ri3beGjr8l4G2lwSvAqYKhj/ADBD4CSwFrNJG/ncLDklc1xReEdsGPwMoYjhb5DG0vdNIHFzQbhobYb/AJKalveThS2llgLXMwIAQAgBAQnaSxwabOIIB6G3FSu5Ek2mkUUMBq9rsPLy7S+m2g2+dXC3ddD5+Pbuvg4/6XNv2bXZa+UssR0MdzZ07h+I/wD1Hb7rxtRqXlf2Ok0ejjp4/LfdnhzHl4gmaBvp4vYBw7gdOyyYM99MjS1uhrrxr+UYsnU8onL7OEekh1wQCeQVtTKO2vcr4bjmsm6uDtFoHuGmjyxSNr3YiGHzThpL9brWsG+29uACvve3b7FdquzHieUaKoq462SN3mY9GiRkj2n0G4vpO/iR8bkWSSW32IcE3Z5cxZCw2vk21RB+KbapInFrnW3b7bie53qYZZR4QljjJ2zPlzJuH0Af5aABzxpe97nOcW/pueXYKJ5JS7iMFHsYMDyFhtFUmqp4S2WzwLyPLWh3EBpNrKZZZSVMRxxTtHixHwtwieUymncxxN3CKRzWkn9vAfSyss80qsh4os32HZcpKaldSQQhkDg4Pa0uu7ULElxN725rG5tu2WUUlSJ5ewGnoIPL0rS2LU59i5zt5tfefgJKTk7YjFRVI2aqWBACAEAIAQAgBACAEAIAQAgBACAEAIAQAgBACAEAIBIAQAgBACASAEAkAkAigEUIIFSDG5AYnIQYnKQYnIQQKAgUAkB//9k="/>
          <p:cNvSpPr>
            <a:spLocks noChangeAspect="1" noChangeArrowheads="1"/>
          </p:cNvSpPr>
          <p:nvPr/>
        </p:nvSpPr>
        <p:spPr bwMode="auto">
          <a:xfrm>
            <a:off x="1259683" y="-222647"/>
            <a:ext cx="1335881" cy="471488"/>
          </a:xfrm>
          <a:prstGeom prst="rect">
            <a:avLst/>
          </a:prstGeom>
          <a:noFill/>
        </p:spPr>
        <p:txBody>
          <a:bodyPr vert="horz" wrap="square" lIns="68580" tIns="34290" rIns="68580" bIns="34290" numCol="1" anchor="t" anchorCtr="0" compatLnSpc="1">
            <a:prstTxWarp prst="textNoShape">
              <a:avLst/>
            </a:prstTxWarp>
          </a:bodyPr>
          <a:lstStyle/>
          <a:p>
            <a:endParaRPr lang="hu-HU" sz="1350"/>
          </a:p>
        </p:txBody>
      </p:sp>
      <p:pic>
        <p:nvPicPr>
          <p:cNvPr id="46085" name="Picture 5"/>
          <p:cNvPicPr>
            <a:picLocks noChangeAspect="1" noChangeArrowheads="1"/>
          </p:cNvPicPr>
          <p:nvPr/>
        </p:nvPicPr>
        <p:blipFill>
          <a:blip r:embed="rId11" cstate="print"/>
          <a:srcRect/>
          <a:stretch>
            <a:fillRect/>
          </a:stretch>
        </p:blipFill>
        <p:spPr bwMode="auto">
          <a:xfrm>
            <a:off x="3347864" y="833264"/>
            <a:ext cx="1473811" cy="514350"/>
          </a:xfrm>
          <a:prstGeom prst="rect">
            <a:avLst/>
          </a:prstGeom>
          <a:noFill/>
          <a:ln w="9525">
            <a:noFill/>
            <a:miter lim="800000"/>
            <a:headEnd/>
            <a:tailEnd/>
          </a:ln>
        </p:spPr>
      </p:pic>
      <p:pic>
        <p:nvPicPr>
          <p:cNvPr id="1026" name="Picture 2" descr="https://encrypted-tbn3.gstatic.com/images?q=tbn:ANd9GcT6NCWx7X6T-Tm4UFIJyBYgWLnDys9u8C1Fmj1QER3UH1GMcJWfnRs1fA"/>
          <p:cNvPicPr>
            <a:picLocks noChangeAspect="1" noChangeArrowheads="1"/>
          </p:cNvPicPr>
          <p:nvPr/>
        </p:nvPicPr>
        <p:blipFill>
          <a:blip r:embed="rId12" cstate="print"/>
          <a:srcRect/>
          <a:stretch>
            <a:fillRect/>
          </a:stretch>
        </p:blipFill>
        <p:spPr bwMode="auto">
          <a:xfrm>
            <a:off x="6777087" y="1419622"/>
            <a:ext cx="1107281" cy="557213"/>
          </a:xfrm>
          <a:prstGeom prst="rect">
            <a:avLst/>
          </a:prstGeom>
          <a:noFill/>
        </p:spPr>
      </p:pic>
      <p:pic>
        <p:nvPicPr>
          <p:cNvPr id="1028" name="Picture 4" descr="https://www.balabit.com/pictures/balabit_500-500x223.gif"/>
          <p:cNvPicPr>
            <a:picLocks noChangeAspect="1" noChangeArrowheads="1"/>
          </p:cNvPicPr>
          <p:nvPr/>
        </p:nvPicPr>
        <p:blipFill>
          <a:blip r:embed="rId13" cstate="print"/>
          <a:srcRect/>
          <a:stretch>
            <a:fillRect/>
          </a:stretch>
        </p:blipFill>
        <p:spPr bwMode="auto">
          <a:xfrm>
            <a:off x="2843808" y="3721610"/>
            <a:ext cx="1458162" cy="650340"/>
          </a:xfrm>
          <a:prstGeom prst="rect">
            <a:avLst/>
          </a:prstGeom>
          <a:noFill/>
        </p:spPr>
      </p:pic>
      <p:pic>
        <p:nvPicPr>
          <p:cNvPr id="1030" name="Picture 6" descr="http://upload.wikimedia.org/wikipedia/hu/2/29/BKV_LOGO.jpg"/>
          <p:cNvPicPr>
            <a:picLocks noChangeAspect="1" noChangeArrowheads="1"/>
          </p:cNvPicPr>
          <p:nvPr/>
        </p:nvPicPr>
        <p:blipFill>
          <a:blip r:embed="rId14" cstate="print"/>
          <a:srcRect/>
          <a:stretch>
            <a:fillRect/>
          </a:stretch>
        </p:blipFill>
        <p:spPr bwMode="auto">
          <a:xfrm>
            <a:off x="2627784" y="2837171"/>
            <a:ext cx="1430778" cy="526667"/>
          </a:xfrm>
          <a:prstGeom prst="rect">
            <a:avLst/>
          </a:prstGeom>
          <a:noFill/>
        </p:spPr>
      </p:pic>
      <p:pic>
        <p:nvPicPr>
          <p:cNvPr id="1032" name="Picture 8" descr="https://encrypted-tbn1.gstatic.com/images?q=tbn:ANd9GcTaMkWYVvXpin_hxf0Eec8_zjZHiNlkVjetJEIrsl_PVO8DGGTk84Rcxzg"/>
          <p:cNvPicPr>
            <a:picLocks noChangeAspect="1" noChangeArrowheads="1"/>
          </p:cNvPicPr>
          <p:nvPr/>
        </p:nvPicPr>
        <p:blipFill>
          <a:blip r:embed="rId15" cstate="print"/>
          <a:srcRect/>
          <a:stretch>
            <a:fillRect/>
          </a:stretch>
        </p:blipFill>
        <p:spPr bwMode="auto">
          <a:xfrm>
            <a:off x="4887442" y="3706440"/>
            <a:ext cx="1628775" cy="521494"/>
          </a:xfrm>
          <a:prstGeom prst="rect">
            <a:avLst/>
          </a:prstGeom>
          <a:noFill/>
        </p:spPr>
      </p:pic>
      <p:pic>
        <p:nvPicPr>
          <p:cNvPr id="1034" name="Picture 10" descr="https://encrypted-tbn3.gstatic.com/images?q=tbn:ANd9GcSqDE_sGfXKx5Yu3qg42QP6eKEmD_9EzIB5xRoCh2-QyXzH7wb7ugmebUc"/>
          <p:cNvPicPr>
            <a:picLocks noChangeAspect="1" noChangeArrowheads="1"/>
          </p:cNvPicPr>
          <p:nvPr/>
        </p:nvPicPr>
        <p:blipFill>
          <a:blip r:embed="rId16" cstate="print"/>
          <a:srcRect/>
          <a:stretch>
            <a:fillRect/>
          </a:stretch>
        </p:blipFill>
        <p:spPr bwMode="auto">
          <a:xfrm>
            <a:off x="3942718" y="129582"/>
            <a:ext cx="1277355" cy="497952"/>
          </a:xfrm>
          <a:prstGeom prst="rect">
            <a:avLst/>
          </a:prstGeom>
          <a:noFill/>
        </p:spPr>
      </p:pic>
      <p:pic>
        <p:nvPicPr>
          <p:cNvPr id="1039" name="Picture 15"/>
          <p:cNvPicPr>
            <a:picLocks noChangeAspect="1" noChangeArrowheads="1"/>
          </p:cNvPicPr>
          <p:nvPr/>
        </p:nvPicPr>
        <p:blipFill>
          <a:blip r:embed="rId17" cstate="print"/>
          <a:srcRect/>
          <a:stretch>
            <a:fillRect/>
          </a:stretch>
        </p:blipFill>
        <p:spPr bwMode="auto">
          <a:xfrm>
            <a:off x="6185017" y="143125"/>
            <a:ext cx="1195295" cy="484409"/>
          </a:xfrm>
          <a:prstGeom prst="rect">
            <a:avLst/>
          </a:prstGeom>
          <a:noFill/>
          <a:ln w="9525">
            <a:noFill/>
            <a:miter lim="800000"/>
            <a:headEnd/>
            <a:tailEnd/>
          </a:ln>
        </p:spPr>
      </p:pic>
      <p:pic>
        <p:nvPicPr>
          <p:cNvPr id="21508" name="Picture 4" descr="http://sihuhu.com/wp-content/uploads/2012/09/165104_144747068917123_6622603_n11-630x350.jpg"/>
          <p:cNvPicPr>
            <a:picLocks noChangeAspect="1" noChangeArrowheads="1"/>
          </p:cNvPicPr>
          <p:nvPr/>
        </p:nvPicPr>
        <p:blipFill>
          <a:blip r:embed="rId18" cstate="print"/>
          <a:srcRect/>
          <a:stretch>
            <a:fillRect/>
          </a:stretch>
        </p:blipFill>
        <p:spPr bwMode="auto">
          <a:xfrm>
            <a:off x="7190910" y="3402631"/>
            <a:ext cx="1485546" cy="825303"/>
          </a:xfrm>
          <a:prstGeom prst="rect">
            <a:avLst/>
          </a:prstGeom>
          <a:noFill/>
        </p:spPr>
      </p:pic>
      <p:pic>
        <p:nvPicPr>
          <p:cNvPr id="2" name="Kép 1"/>
          <p:cNvPicPr>
            <a:picLocks noChangeAspect="1"/>
          </p:cNvPicPr>
          <p:nvPr/>
        </p:nvPicPr>
        <p:blipFill>
          <a:blip r:embed="rId19"/>
          <a:stretch>
            <a:fillRect/>
          </a:stretch>
        </p:blipFill>
        <p:spPr>
          <a:xfrm>
            <a:off x="467544" y="248841"/>
            <a:ext cx="1030917" cy="783143"/>
          </a:xfrm>
          <a:prstGeom prst="rect">
            <a:avLst/>
          </a:prstGeom>
        </p:spPr>
      </p:pic>
      <p:pic>
        <p:nvPicPr>
          <p:cNvPr id="3" name="Kép 2"/>
          <p:cNvPicPr>
            <a:picLocks noChangeAspect="1"/>
          </p:cNvPicPr>
          <p:nvPr/>
        </p:nvPicPr>
        <p:blipFill>
          <a:blip r:embed="rId20"/>
          <a:stretch>
            <a:fillRect/>
          </a:stretch>
        </p:blipFill>
        <p:spPr>
          <a:xfrm>
            <a:off x="327683" y="2018745"/>
            <a:ext cx="1363997" cy="637658"/>
          </a:xfrm>
          <a:prstGeom prst="rect">
            <a:avLst/>
          </a:prstGeom>
        </p:spPr>
      </p:pic>
      <p:pic>
        <p:nvPicPr>
          <p:cNvPr id="7" name="Kép 6"/>
          <p:cNvPicPr>
            <a:picLocks noChangeAspect="1"/>
          </p:cNvPicPr>
          <p:nvPr/>
        </p:nvPicPr>
        <p:blipFill>
          <a:blip r:embed="rId21"/>
          <a:stretch>
            <a:fillRect/>
          </a:stretch>
        </p:blipFill>
        <p:spPr>
          <a:xfrm>
            <a:off x="971600" y="2859782"/>
            <a:ext cx="1464469" cy="621506"/>
          </a:xfrm>
          <a:prstGeom prst="rect">
            <a:avLst/>
          </a:prstGeom>
        </p:spPr>
      </p:pic>
      <p:pic>
        <p:nvPicPr>
          <p:cNvPr id="9" name="Kép 8"/>
          <p:cNvPicPr>
            <a:picLocks noChangeAspect="1"/>
          </p:cNvPicPr>
          <p:nvPr/>
        </p:nvPicPr>
        <p:blipFill>
          <a:blip r:embed="rId22"/>
          <a:stretch>
            <a:fillRect/>
          </a:stretch>
        </p:blipFill>
        <p:spPr>
          <a:xfrm>
            <a:off x="3995936" y="1618782"/>
            <a:ext cx="1339062" cy="448912"/>
          </a:xfrm>
          <a:prstGeom prst="rect">
            <a:avLst/>
          </a:prstGeom>
        </p:spPr>
      </p:pic>
      <p:pic>
        <p:nvPicPr>
          <p:cNvPr id="10" name="Kép 9"/>
          <p:cNvPicPr>
            <a:picLocks noChangeAspect="1"/>
          </p:cNvPicPr>
          <p:nvPr/>
        </p:nvPicPr>
        <p:blipFill>
          <a:blip r:embed="rId23"/>
          <a:stretch>
            <a:fillRect/>
          </a:stretch>
        </p:blipFill>
        <p:spPr>
          <a:xfrm>
            <a:off x="4355977" y="2949792"/>
            <a:ext cx="1176365" cy="597460"/>
          </a:xfrm>
          <a:prstGeom prst="rect">
            <a:avLst/>
          </a:prstGeom>
        </p:spPr>
      </p:pic>
      <p:pic>
        <p:nvPicPr>
          <p:cNvPr id="12" name="Kép 11"/>
          <p:cNvPicPr>
            <a:picLocks noChangeAspect="1"/>
          </p:cNvPicPr>
          <p:nvPr/>
        </p:nvPicPr>
        <p:blipFill>
          <a:blip r:embed="rId24"/>
          <a:stretch>
            <a:fillRect/>
          </a:stretch>
        </p:blipFill>
        <p:spPr>
          <a:xfrm>
            <a:off x="611560" y="4601108"/>
            <a:ext cx="2167272" cy="309611"/>
          </a:xfrm>
          <a:prstGeom prst="rect">
            <a:avLst/>
          </a:prstGeom>
        </p:spPr>
      </p:pic>
      <p:pic>
        <p:nvPicPr>
          <p:cNvPr id="18" name="Kép 17"/>
          <p:cNvPicPr>
            <a:picLocks noChangeAspect="1"/>
          </p:cNvPicPr>
          <p:nvPr/>
        </p:nvPicPr>
        <p:blipFill>
          <a:blip r:embed="rId25"/>
          <a:stretch>
            <a:fillRect/>
          </a:stretch>
        </p:blipFill>
        <p:spPr>
          <a:xfrm>
            <a:off x="5831978" y="2974172"/>
            <a:ext cx="900262" cy="389666"/>
          </a:xfrm>
          <a:prstGeom prst="rect">
            <a:avLst/>
          </a:prstGeom>
        </p:spPr>
      </p:pic>
      <p:pic>
        <p:nvPicPr>
          <p:cNvPr id="22" name="Kép 21"/>
          <p:cNvPicPr>
            <a:picLocks noChangeAspect="1"/>
          </p:cNvPicPr>
          <p:nvPr/>
        </p:nvPicPr>
        <p:blipFill>
          <a:blip r:embed="rId26"/>
          <a:stretch>
            <a:fillRect/>
          </a:stretch>
        </p:blipFill>
        <p:spPr>
          <a:xfrm>
            <a:off x="3923928" y="4518262"/>
            <a:ext cx="1485568" cy="375746"/>
          </a:xfrm>
          <a:prstGeom prst="rect">
            <a:avLst/>
          </a:prstGeom>
        </p:spPr>
      </p:pic>
      <p:pic>
        <p:nvPicPr>
          <p:cNvPr id="4" name="Kép 3"/>
          <p:cNvPicPr>
            <a:picLocks noChangeAspect="1"/>
          </p:cNvPicPr>
          <p:nvPr/>
        </p:nvPicPr>
        <p:blipFill>
          <a:blip r:embed="rId27"/>
          <a:stretch>
            <a:fillRect/>
          </a:stretch>
        </p:blipFill>
        <p:spPr>
          <a:xfrm>
            <a:off x="7369354" y="2243571"/>
            <a:ext cx="1235094" cy="434134"/>
          </a:xfrm>
          <a:prstGeom prst="rect">
            <a:avLst/>
          </a:prstGeom>
        </p:spPr>
      </p:pic>
    </p:spTree>
    <p:extLst>
      <p:ext uri="{BB962C8B-B14F-4D97-AF65-F5344CB8AC3E}">
        <p14:creationId xmlns:p14="http://schemas.microsoft.com/office/powerpoint/2010/main" val="17089100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6" name="Straight Connector 15"/>
          <p:cNvCxnSpPr/>
          <p:nvPr/>
        </p:nvCxnSpPr>
        <p:spPr>
          <a:xfrm>
            <a:off x="363854" y="2571750"/>
            <a:ext cx="84162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7028" y="1089966"/>
            <a:ext cx="4148297" cy="332399"/>
          </a:xfrm>
          <a:prstGeom prst="rect">
            <a:avLst/>
          </a:prstGeom>
          <a:noFill/>
        </p:spPr>
        <p:txBody>
          <a:bodyPr wrap="square" lIns="0" tIns="0" rIns="0" bIns="0" rtlCol="0">
            <a:spAutoFit/>
          </a:bodyPr>
          <a:lstStyle/>
          <a:p>
            <a:pPr>
              <a:lnSpc>
                <a:spcPct val="90000"/>
              </a:lnSpc>
            </a:pPr>
            <a:r>
              <a:rPr lang="en-US" sz="2400" b="1" dirty="0">
                <a:gradFill>
                  <a:gsLst>
                    <a:gs pos="3000">
                      <a:prstClr val="black">
                        <a:lumMod val="65000"/>
                        <a:lumOff val="35000"/>
                      </a:prstClr>
                    </a:gs>
                    <a:gs pos="55000">
                      <a:prstClr val="black">
                        <a:lumMod val="65000"/>
                        <a:lumOff val="35000"/>
                      </a:prstClr>
                    </a:gs>
                  </a:gsLst>
                  <a:lin ang="5400000" scaled="0"/>
                </a:gradFill>
                <a:latin typeface="Arial" panose="020B0604020202020204" pitchFamily="34" charset="0"/>
              </a:rPr>
              <a:t>Partners Global Alliance</a:t>
            </a:r>
          </a:p>
        </p:txBody>
      </p:sp>
      <p:sp>
        <p:nvSpPr>
          <p:cNvPr id="21" name="TextBox 20"/>
          <p:cNvSpPr txBox="1"/>
          <p:nvPr/>
        </p:nvSpPr>
        <p:spPr>
          <a:xfrm>
            <a:off x="333292" y="2881338"/>
            <a:ext cx="8199148" cy="332399"/>
          </a:xfrm>
          <a:prstGeom prst="rect">
            <a:avLst/>
          </a:prstGeom>
          <a:noFill/>
        </p:spPr>
        <p:txBody>
          <a:bodyPr wrap="square" lIns="0" tIns="0" rIns="0" bIns="0" rtlCol="0">
            <a:spAutoFit/>
          </a:bodyPr>
          <a:lstStyle/>
          <a:p>
            <a:pPr>
              <a:lnSpc>
                <a:spcPct val="90000"/>
              </a:lnSpc>
            </a:pPr>
            <a:r>
              <a:rPr lang="hu-HU" sz="2400" b="1" dirty="0">
                <a:gradFill>
                  <a:gsLst>
                    <a:gs pos="3000">
                      <a:prstClr val="black">
                        <a:lumMod val="65000"/>
                        <a:lumOff val="35000"/>
                      </a:prstClr>
                    </a:gs>
                    <a:gs pos="55000">
                      <a:prstClr val="black">
                        <a:lumMod val="65000"/>
                        <a:lumOff val="35000"/>
                      </a:prstClr>
                    </a:gs>
                  </a:gsLst>
                  <a:lin ang="5400000" scaled="0"/>
                </a:gradFill>
                <a:latin typeface="Arial" panose="020B0604020202020204" pitchFamily="34" charset="0"/>
              </a:rPr>
              <a:t>Az öt legnagyobb </a:t>
            </a:r>
            <a:r>
              <a:rPr lang="en-US" sz="2400" b="1" dirty="0">
                <a:gradFill>
                  <a:gsLst>
                    <a:gs pos="3000">
                      <a:prstClr val="black">
                        <a:lumMod val="65000"/>
                        <a:lumOff val="35000"/>
                      </a:prstClr>
                    </a:gs>
                    <a:gs pos="55000">
                      <a:prstClr val="black">
                        <a:lumMod val="65000"/>
                        <a:lumOff val="35000"/>
                      </a:prstClr>
                    </a:gs>
                  </a:gsLst>
                  <a:lin ang="5400000" scaled="0"/>
                </a:gradFill>
                <a:latin typeface="Arial" panose="020B0604020202020204" pitchFamily="34" charset="0"/>
              </a:rPr>
              <a:t>TAP</a:t>
            </a:r>
            <a:r>
              <a:rPr lang="hu-HU" sz="2400" b="1" dirty="0">
                <a:gradFill>
                  <a:gsLst>
                    <a:gs pos="3000">
                      <a:prstClr val="black">
                        <a:lumMod val="65000"/>
                        <a:lumOff val="35000"/>
                      </a:prstClr>
                    </a:gs>
                    <a:gs pos="55000">
                      <a:prstClr val="black">
                        <a:lumMod val="65000"/>
                        <a:lumOff val="35000"/>
                      </a:prstClr>
                    </a:gs>
                  </a:gsLst>
                  <a:lin ang="5400000" scaled="0"/>
                </a:gradFill>
                <a:latin typeface="Arial" panose="020B0604020202020204" pitchFamily="34" charset="0"/>
              </a:rPr>
              <a:t> (Technology Alliance Partner)</a:t>
            </a:r>
            <a:endParaRPr lang="en-US" sz="2400" b="1" dirty="0">
              <a:gradFill>
                <a:gsLst>
                  <a:gs pos="3000">
                    <a:prstClr val="black">
                      <a:lumMod val="65000"/>
                      <a:lumOff val="35000"/>
                    </a:prstClr>
                  </a:gs>
                  <a:gs pos="55000">
                    <a:prstClr val="black">
                      <a:lumMod val="65000"/>
                      <a:lumOff val="35000"/>
                    </a:prstClr>
                  </a:gs>
                </a:gsLst>
                <a:lin ang="5400000" scaled="0"/>
              </a:gradFill>
              <a:latin typeface="Arial" panose="020B0604020202020204" pitchFamily="34" charset="0"/>
            </a:endParaRPr>
          </a:p>
        </p:txBody>
      </p:sp>
      <p:sp>
        <p:nvSpPr>
          <p:cNvPr id="34" name="Title 33"/>
          <p:cNvSpPr>
            <a:spLocks noGrp="1"/>
          </p:cNvSpPr>
          <p:nvPr>
            <p:ph type="title"/>
          </p:nvPr>
        </p:nvSpPr>
        <p:spPr>
          <a:xfrm>
            <a:off x="302400" y="208800"/>
            <a:ext cx="8363938" cy="553998"/>
          </a:xfrm>
        </p:spPr>
        <p:txBody>
          <a:bodyPr lIns="0">
            <a:noAutofit/>
          </a:bodyPr>
          <a:lstStyle/>
          <a:p>
            <a:r>
              <a:rPr lang="hu-HU" sz="3200" dirty="0">
                <a:solidFill>
                  <a:srgbClr val="54B948"/>
                </a:solidFill>
                <a:latin typeface="Arial" panose="020B0604020202020204" pitchFamily="34" charset="0"/>
                <a:cs typeface="Arial" panose="020B0604020202020204" pitchFamily="34" charset="0"/>
              </a:rPr>
              <a:t>Stratégiai szövetségeseink</a:t>
            </a:r>
            <a:endParaRPr lang="es-ES" sz="3200" dirty="0">
              <a:solidFill>
                <a:srgbClr val="54B948"/>
              </a:solidFill>
              <a:latin typeface="Arial" panose="020B0604020202020204" pitchFamily="34" charset="0"/>
              <a:cs typeface="Arial" panose="020B0604020202020204" pitchFamily="34" charset="0"/>
            </a:endParaRPr>
          </a:p>
        </p:txBody>
      </p:sp>
      <p:grpSp>
        <p:nvGrpSpPr>
          <p:cNvPr id="2" name="Group 1"/>
          <p:cNvGrpSpPr/>
          <p:nvPr/>
        </p:nvGrpSpPr>
        <p:grpSpPr>
          <a:xfrm>
            <a:off x="363853" y="1597774"/>
            <a:ext cx="6780713" cy="588718"/>
            <a:chOff x="421405" y="1315748"/>
            <a:chExt cx="7884395" cy="684542"/>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7033" y="1385186"/>
              <a:ext cx="1230586" cy="611839"/>
            </a:xfrm>
            <a:prstGeom prst="rect">
              <a:avLst/>
            </a:prstGeom>
          </p:spPr>
        </p:pic>
        <p:pic>
          <p:nvPicPr>
            <p:cNvPr id="41" name="Picture 5" descr="D:\Kotya\presentation\img\logos\vmware partner.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1405" y="1376914"/>
              <a:ext cx="765673" cy="602498"/>
            </a:xfrm>
            <a:prstGeom prst="rect">
              <a:avLst/>
            </a:prstGeom>
            <a:noFill/>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Lst>
          </p:spPr>
        </p:pic>
        <p:pic>
          <p:nvPicPr>
            <p:cNvPr id="42" name="Picture 2" descr="C:\Users\ESHAMR~1\AppData\Local\Temp\Rar$DIa0.373\Preferred_Solution_Partner_360px_225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1258" y="1315748"/>
              <a:ext cx="684542" cy="684542"/>
            </a:xfrm>
            <a:prstGeom prst="rect">
              <a:avLst/>
            </a:prstGeom>
            <a:noFill/>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Lst>
          </p:spPr>
        </p:pic>
      </p:grpSp>
      <p:pic>
        <p:nvPicPr>
          <p:cNvPr id="1026" name="Picture 2" descr="http://siliconangle.com/files/2013/01/EMC-logo.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18448" y="1683821"/>
            <a:ext cx="723704" cy="390740"/>
          </a:xfrm>
          <a:prstGeom prst="rect">
            <a:avLst/>
          </a:prstGeom>
          <a:noFill/>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Lst>
        </p:spPr>
      </p:pic>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64083" y="1707435"/>
            <a:ext cx="1564551" cy="426229"/>
          </a:xfrm>
          <a:prstGeom prst="rect">
            <a:avLst/>
          </a:prstGeom>
        </p:spPr>
      </p:pic>
      <p:grpSp>
        <p:nvGrpSpPr>
          <p:cNvPr id="5" name="Группа 4"/>
          <p:cNvGrpSpPr/>
          <p:nvPr/>
        </p:nvGrpSpPr>
        <p:grpSpPr>
          <a:xfrm>
            <a:off x="367155" y="3223947"/>
            <a:ext cx="7908859" cy="1030468"/>
            <a:chOff x="444390" y="4142732"/>
            <a:chExt cx="11576456" cy="1508329"/>
          </a:xfrm>
        </p:grpSpPr>
        <p:pic>
          <p:nvPicPr>
            <p:cNvPr id="3" name="Picture 2"/>
            <p:cNvPicPr>
              <a:picLocks noChangeAspect="1"/>
            </p:cNvPicPr>
            <p:nvPr/>
          </p:nvPicPr>
          <p:blipFill rotWithShape="1">
            <a:blip r:embed="rId8" cstate="screen">
              <a:extLst>
                <a:ext uri="{28A0092B-C50C-407E-A947-70E740481C1C}">
                  <a14:useLocalDpi xmlns:a14="http://schemas.microsoft.com/office/drawing/2010/main"/>
                </a:ext>
              </a:extLst>
            </a:blip>
            <a:srcRect b="23482"/>
            <a:stretch/>
          </p:blipFill>
          <p:spPr>
            <a:xfrm>
              <a:off x="4062880" y="4142732"/>
              <a:ext cx="1971200" cy="1508329"/>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10935" y="4802822"/>
              <a:ext cx="3143462" cy="450055"/>
            </a:xfrm>
            <a:prstGeom prst="rect">
              <a:avLst/>
            </a:prstGeom>
          </p:spPr>
        </p:pic>
        <p:pic>
          <p:nvPicPr>
            <p:cNvPr id="7" name="Picture 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4390" y="4590915"/>
              <a:ext cx="1132669" cy="873871"/>
            </a:xfrm>
            <a:prstGeom prst="rect">
              <a:avLst/>
            </a:prstGeom>
          </p:spPr>
        </p:pic>
        <p:pic>
          <p:nvPicPr>
            <p:cNvPr id="8" name="Picture 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47197" y="4534891"/>
              <a:ext cx="2086841" cy="1043421"/>
            </a:xfrm>
            <a:prstGeom prst="rect">
              <a:avLst/>
            </a:prstGeom>
          </p:spPr>
        </p:pic>
        <p:pic>
          <p:nvPicPr>
            <p:cNvPr id="9" name="Изображение 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95989" y="4802822"/>
              <a:ext cx="2524857" cy="396921"/>
            </a:xfrm>
            <a:prstGeom prst="rect">
              <a:avLst/>
            </a:prstGeom>
          </p:spPr>
        </p:pic>
      </p:grpSp>
      <p:pic>
        <p:nvPicPr>
          <p:cNvPr id="25" name="Изображение 2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02516" y="1571387"/>
            <a:ext cx="971251" cy="646978"/>
          </a:xfrm>
          <a:prstGeom prst="rect">
            <a:avLst/>
          </a:prstGeom>
        </p:spPr>
      </p:pic>
    </p:spTree>
    <p:extLst>
      <p:ext uri="{BB962C8B-B14F-4D97-AF65-F5344CB8AC3E}">
        <p14:creationId xmlns:p14="http://schemas.microsoft.com/office/powerpoint/2010/main" val="314716847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7236296" y="2169624"/>
            <a:ext cx="576064" cy="57606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dirty="0" err="1">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sp>
        <p:nvSpPr>
          <p:cNvPr id="11" name="Rectangle 10"/>
          <p:cNvSpPr/>
          <p:nvPr/>
        </p:nvSpPr>
        <p:spPr>
          <a:xfrm>
            <a:off x="850106" y="1851670"/>
            <a:ext cx="4720829" cy="2972455"/>
          </a:xfrm>
          <a:prstGeom prst="rect">
            <a:avLst/>
          </a:prstGeom>
          <a:gradFill flip="none" rotWithShape="1">
            <a:gsLst>
              <a:gs pos="8000">
                <a:schemeClr val="bg1"/>
              </a:gs>
              <a:gs pos="77000">
                <a:srgbClr val="FFFF99"/>
              </a:gs>
            </a:gsLst>
            <a:lin ang="5400000" scaled="1"/>
            <a:tileRect/>
          </a:gradFill>
          <a:ln>
            <a:solidFill>
              <a:srgbClr val="FFC000"/>
            </a:solidFill>
          </a:ln>
          <a:effectLst/>
        </p:spPr>
        <p:txBody>
          <a:bodyPr lIns="0" tIns="0" rIns="0" bIns="0" anchor="ctr"/>
          <a:lstStyle/>
          <a:p>
            <a:pPr marL="0" marR="0" lvl="0" indent="0" algn="ctr" defTabSz="685800" eaLnBrk="0" fontAlgn="base" latinLnBrk="0" hangingPunct="0">
              <a:lnSpc>
                <a:spcPct val="100000"/>
              </a:lnSpc>
              <a:spcBef>
                <a:spcPts val="0"/>
              </a:spcBef>
              <a:spcAft>
                <a:spcPct val="0"/>
              </a:spcAft>
              <a:buClr>
                <a:srgbClr val="000000"/>
              </a:buClr>
              <a:buSzTx/>
              <a:buFontTx/>
              <a:buNone/>
              <a:tabLst/>
              <a:defRPr/>
            </a:pPr>
            <a:endParaRPr kumimoji="0" lang="en-US" sz="2900" b="1" i="0" u="none" strike="noStrike" kern="0" cap="none" spc="0" normalizeH="0" baseline="0" noProof="0" dirty="0">
              <a:ln>
                <a:noFill/>
              </a:ln>
              <a:solidFill>
                <a:srgbClr val="00649D"/>
              </a:solidFill>
              <a:effectLst/>
              <a:uLnTx/>
              <a:uFillTx/>
              <a:latin typeface="HelvNeue for IBM" pitchFamily="-84" charset="0"/>
              <a:ea typeface="MS PGothic" pitchFamily="34" charset="-128"/>
            </a:endParaRPr>
          </a:p>
        </p:txBody>
      </p:sp>
      <p:sp>
        <p:nvSpPr>
          <p:cNvPr id="38" name="Rectangle 37"/>
          <p:cNvSpPr/>
          <p:nvPr/>
        </p:nvSpPr>
        <p:spPr>
          <a:xfrm>
            <a:off x="5655469" y="3138793"/>
            <a:ext cx="1162050" cy="1372904"/>
          </a:xfrm>
          <a:prstGeom prst="rect">
            <a:avLst/>
          </a:prstGeom>
          <a:solidFill>
            <a:srgbClr val="707070"/>
          </a:solidFill>
          <a:ln>
            <a:noFill/>
          </a:ln>
        </p:spPr>
        <p:style>
          <a:lnRef idx="2">
            <a:schemeClr val="accent1">
              <a:shade val="50000"/>
            </a:schemeClr>
          </a:lnRef>
          <a:fillRef idx="1">
            <a:schemeClr val="accent1"/>
          </a:fillRef>
          <a:effectRef idx="0">
            <a:schemeClr val="accent1"/>
          </a:effectRef>
          <a:fontRef idx="minor">
            <a:schemeClr val="lt1"/>
          </a:fontRef>
        </p:style>
        <p:txBody>
          <a:bodyPr tIns="83174"/>
          <a:lstStyle/>
          <a:p>
            <a:pPr marL="0" marR="0" lvl="0" indent="0" algn="ctr" defTabSz="685800" eaLnBrk="0" fontAlgn="base" latinLnBrk="0" hangingPunct="0">
              <a:lnSpc>
                <a:spcPct val="100000"/>
              </a:lnSpc>
              <a:spcBef>
                <a:spcPct val="50000"/>
              </a:spcBef>
              <a:spcAft>
                <a:spcPct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HelvNeueforIBM-Light"/>
              </a:rPr>
              <a:t>Enterprise</a:t>
            </a:r>
            <a:br>
              <a:rPr kumimoji="0" lang="en-US" sz="900" b="1" i="0" u="none" strike="noStrike" kern="0" cap="none" spc="0" normalizeH="0" baseline="0" noProof="0" dirty="0">
                <a:ln>
                  <a:noFill/>
                </a:ln>
                <a:solidFill>
                  <a:srgbClr val="FFFFFF"/>
                </a:solidFill>
                <a:effectLst/>
                <a:uLnTx/>
                <a:uFillTx/>
                <a:latin typeface="HelvNeueforIBM-Light"/>
              </a:rPr>
            </a:br>
            <a:r>
              <a:rPr kumimoji="0" lang="en-US" sz="900" b="1" i="0" u="none" strike="noStrike" kern="0" cap="none" spc="0" normalizeH="0" baseline="0" noProof="0" dirty="0">
                <a:ln>
                  <a:noFill/>
                </a:ln>
                <a:solidFill>
                  <a:srgbClr val="FFFFFF"/>
                </a:solidFill>
                <a:effectLst/>
                <a:uLnTx/>
                <a:uFillTx/>
                <a:latin typeface="HelvNeueforIBM-Light"/>
              </a:rPr>
              <a:t>Virtualization of Flash &amp; Hybrid</a:t>
            </a:r>
            <a:br>
              <a:rPr kumimoji="0" lang="en-US" sz="900" b="1" i="0" u="none" strike="noStrike" kern="0" cap="none" spc="0" normalizeH="0" baseline="0" noProof="0" dirty="0">
                <a:ln>
                  <a:noFill/>
                </a:ln>
                <a:solidFill>
                  <a:srgbClr val="FFFFFF"/>
                </a:solidFill>
                <a:effectLst/>
                <a:uLnTx/>
                <a:uFillTx/>
                <a:latin typeface="HelvNeueforIBM-Light"/>
              </a:rPr>
            </a:br>
            <a:r>
              <a:rPr kumimoji="0" lang="en-US" sz="900" b="1" i="0" u="none" strike="noStrike" kern="0" cap="none" spc="0" normalizeH="0" baseline="0" noProof="0" dirty="0">
                <a:ln>
                  <a:noFill/>
                </a:ln>
                <a:solidFill>
                  <a:srgbClr val="FFFFFF"/>
                </a:solidFill>
                <a:effectLst/>
                <a:uLnTx/>
                <a:uFillTx/>
                <a:latin typeface="HelvNeueforIBM-Light"/>
              </a:rPr>
              <a:t>Block Storage</a:t>
            </a:r>
          </a:p>
        </p:txBody>
      </p:sp>
      <p:sp>
        <p:nvSpPr>
          <p:cNvPr id="55" name="TextBox 54"/>
          <p:cNvSpPr txBox="1"/>
          <p:nvPr/>
        </p:nvSpPr>
        <p:spPr>
          <a:xfrm>
            <a:off x="5655469" y="4190882"/>
            <a:ext cx="1162050" cy="246221"/>
          </a:xfrm>
          <a:prstGeom prst="rect">
            <a:avLst/>
          </a:prstGeom>
          <a:solidFill>
            <a:srgbClr val="B5E3F9"/>
          </a:solidFill>
        </p:spPr>
        <p:txBody>
          <a:bodyPr>
            <a:spAutoFit/>
          </a:bodyPr>
          <a:lstStyle/>
          <a:p>
            <a:pPr marL="0" marR="0" lvl="0" indent="0" algn="ctr" defTabSz="685800" eaLnBrk="0" fontAlgn="base" latinLnBrk="0" hangingPunct="0">
              <a:lnSpc>
                <a:spcPct val="100000"/>
              </a:lnSpc>
              <a:spcBef>
                <a:spcPct val="50000"/>
              </a:spcBef>
              <a:spcAft>
                <a:spcPct val="0"/>
              </a:spcAft>
              <a:buClr>
                <a:srgbClr val="000000"/>
              </a:buClr>
              <a:buSzTx/>
              <a:buFontTx/>
              <a:buNone/>
              <a:tabLst/>
              <a:defRPr/>
            </a:pPr>
            <a:r>
              <a:rPr kumimoji="0" lang="en-US" sz="1000" b="0" i="0" u="none" strike="noStrike" kern="0" cap="none" spc="0" normalizeH="0" baseline="0" noProof="0" dirty="0">
                <a:ln>
                  <a:noFill/>
                </a:ln>
                <a:solidFill>
                  <a:srgbClr val="0E7BAE"/>
                </a:solidFill>
                <a:effectLst/>
                <a:uLnTx/>
                <a:uFillTx/>
                <a:latin typeface="HelvNeue for IBM"/>
                <a:ea typeface="MS PGothic" pitchFamily="34" charset="-128"/>
              </a:rPr>
              <a:t>Appliance</a:t>
            </a:r>
          </a:p>
        </p:txBody>
      </p:sp>
      <p:sp>
        <p:nvSpPr>
          <p:cNvPr id="44" name="Rectangle 43"/>
          <p:cNvSpPr/>
          <p:nvPr/>
        </p:nvSpPr>
        <p:spPr>
          <a:xfrm>
            <a:off x="6941344" y="3138793"/>
            <a:ext cx="1162050" cy="1358616"/>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tIns="83174"/>
          <a:lstStyle/>
          <a:p>
            <a:pPr marL="0" marR="0" lvl="0" indent="0" algn="ctr" defTabSz="685800" eaLnBrk="0" fontAlgn="base" latinLnBrk="0" hangingPunct="0">
              <a:lnSpc>
                <a:spcPct val="100000"/>
              </a:lnSpc>
              <a:spcBef>
                <a:spcPct val="50000"/>
              </a:spcBef>
              <a:spcAft>
                <a:spcPct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HelvNeueforIBM-Light"/>
              </a:rPr>
              <a:t>Enterprise</a:t>
            </a:r>
            <a:br>
              <a:rPr kumimoji="0" lang="en-US" sz="900" b="1" i="0" u="none" strike="noStrike" kern="0" cap="none" spc="0" normalizeH="0" baseline="0" noProof="0" dirty="0">
                <a:ln>
                  <a:noFill/>
                </a:ln>
                <a:solidFill>
                  <a:srgbClr val="FFFFFF"/>
                </a:solidFill>
                <a:effectLst/>
                <a:uLnTx/>
                <a:uFillTx/>
                <a:latin typeface="HelvNeueforIBM-Light"/>
              </a:rPr>
            </a:br>
            <a:r>
              <a:rPr kumimoji="0" lang="en-US" sz="900" b="1" i="0" u="none" strike="noStrike" kern="0" cap="none" spc="0" normalizeH="0" baseline="0" noProof="0" dirty="0">
                <a:ln>
                  <a:noFill/>
                </a:ln>
                <a:solidFill>
                  <a:srgbClr val="FFFFFF"/>
                </a:solidFill>
                <a:effectLst/>
                <a:uLnTx/>
                <a:uFillTx/>
                <a:latin typeface="HelvNeueforIBM-Light"/>
              </a:rPr>
              <a:t>Software-Only</a:t>
            </a:r>
            <a:br>
              <a:rPr kumimoji="0" lang="en-US" sz="900" b="1" i="0" u="none" strike="noStrike" kern="0" cap="none" spc="0" normalizeH="0" baseline="0" noProof="0" dirty="0">
                <a:ln>
                  <a:noFill/>
                </a:ln>
                <a:solidFill>
                  <a:srgbClr val="FFFFFF"/>
                </a:solidFill>
                <a:effectLst/>
                <a:uLnTx/>
                <a:uFillTx/>
                <a:latin typeface="HelvNeueforIBM-Light"/>
              </a:rPr>
            </a:br>
            <a:r>
              <a:rPr kumimoji="0" lang="en-US" sz="900" b="1" i="0" u="none" strike="noStrike" kern="0" cap="none" spc="0" normalizeH="0" baseline="0" noProof="0" dirty="0">
                <a:ln>
                  <a:noFill/>
                </a:ln>
                <a:solidFill>
                  <a:srgbClr val="FFFFFF"/>
                </a:solidFill>
                <a:effectLst/>
                <a:uLnTx/>
                <a:uFillTx/>
                <a:latin typeface="HelvNeueforIBM-Light"/>
              </a:rPr>
              <a:t>Block Storage</a:t>
            </a:r>
            <a:br>
              <a:rPr kumimoji="0" lang="en-US" sz="900" b="1" i="0" u="none" strike="noStrike" kern="0" cap="none" spc="0" normalizeH="0" baseline="0" noProof="0" dirty="0">
                <a:ln>
                  <a:noFill/>
                </a:ln>
                <a:solidFill>
                  <a:srgbClr val="FFFFFF"/>
                </a:solidFill>
                <a:effectLst/>
                <a:uLnTx/>
                <a:uFillTx/>
                <a:latin typeface="HelvNeueforIBM-Light"/>
              </a:rPr>
            </a:br>
            <a:r>
              <a:rPr kumimoji="0" lang="en-US" sz="900" b="1" i="0" u="none" strike="noStrike" kern="0" cap="none" spc="0" normalizeH="0" baseline="0" noProof="0" dirty="0">
                <a:ln>
                  <a:noFill/>
                </a:ln>
                <a:solidFill>
                  <a:srgbClr val="FFFFFF"/>
                </a:solidFill>
                <a:effectLst/>
                <a:uLnTx/>
                <a:uFillTx/>
                <a:latin typeface="HelvNeueforIBM-Light"/>
              </a:rPr>
              <a:t>Virtualization</a:t>
            </a:r>
          </a:p>
        </p:txBody>
      </p:sp>
      <p:sp>
        <p:nvSpPr>
          <p:cNvPr id="56" name="TextBox 55"/>
          <p:cNvSpPr txBox="1"/>
          <p:nvPr/>
        </p:nvSpPr>
        <p:spPr>
          <a:xfrm>
            <a:off x="6941344" y="4190882"/>
            <a:ext cx="1160860" cy="246221"/>
          </a:xfrm>
          <a:prstGeom prst="rect">
            <a:avLst/>
          </a:prstGeom>
          <a:solidFill>
            <a:srgbClr val="B5E3F9"/>
          </a:solidFill>
        </p:spPr>
        <p:txBody>
          <a:bodyPr>
            <a:spAutoFit/>
          </a:bodyPr>
          <a:lstStyle/>
          <a:p>
            <a:pPr marL="0" marR="0" lvl="0" indent="0" algn="ctr" defTabSz="685800" eaLnBrk="0" fontAlgn="base" latinLnBrk="0" hangingPunct="0">
              <a:lnSpc>
                <a:spcPct val="100000"/>
              </a:lnSpc>
              <a:spcBef>
                <a:spcPct val="50000"/>
              </a:spcBef>
              <a:spcAft>
                <a:spcPct val="0"/>
              </a:spcAft>
              <a:buClr>
                <a:srgbClr val="000000"/>
              </a:buClr>
              <a:buSzTx/>
              <a:buFontTx/>
              <a:buNone/>
              <a:tabLst/>
              <a:defRPr/>
            </a:pPr>
            <a:r>
              <a:rPr kumimoji="0" lang="en-US" sz="1000" b="0" i="0" u="none" strike="noStrike" kern="0" cap="none" spc="0" normalizeH="0" baseline="0" noProof="0" dirty="0">
                <a:ln>
                  <a:noFill/>
                </a:ln>
                <a:solidFill>
                  <a:srgbClr val="0E7BAE"/>
                </a:solidFill>
                <a:effectLst/>
                <a:uLnTx/>
                <a:uFillTx/>
                <a:latin typeface="HelvNeue for IBM"/>
                <a:ea typeface="MS PGothic" pitchFamily="34" charset="-128"/>
              </a:rPr>
              <a:t>Software</a:t>
            </a:r>
          </a:p>
        </p:txBody>
      </p:sp>
      <p:sp>
        <p:nvSpPr>
          <p:cNvPr id="36" name="Rectangle 35"/>
          <p:cNvSpPr/>
          <p:nvPr/>
        </p:nvSpPr>
        <p:spPr>
          <a:xfrm>
            <a:off x="4375547" y="2963771"/>
            <a:ext cx="1160859" cy="1547926"/>
          </a:xfrm>
          <a:prstGeom prst="rect">
            <a:avLst/>
          </a:prstGeom>
          <a:solidFill>
            <a:srgbClr val="0E7BAE"/>
          </a:solidFill>
          <a:ln>
            <a:noFill/>
          </a:ln>
        </p:spPr>
        <p:style>
          <a:lnRef idx="2">
            <a:schemeClr val="accent1">
              <a:shade val="50000"/>
            </a:schemeClr>
          </a:lnRef>
          <a:fillRef idx="1">
            <a:schemeClr val="accent1"/>
          </a:fillRef>
          <a:effectRef idx="0">
            <a:schemeClr val="accent1"/>
          </a:effectRef>
          <a:fontRef idx="minor">
            <a:schemeClr val="lt1"/>
          </a:fontRef>
        </p:style>
        <p:txBody>
          <a:bodyPr tIns="83174"/>
          <a:lstStyle/>
          <a:p>
            <a:pPr marL="0" marR="0" lvl="0" indent="0" algn="ctr" defTabSz="685800" eaLnBrk="0" fontAlgn="base" latinLnBrk="0" hangingPunct="0">
              <a:lnSpc>
                <a:spcPct val="100000"/>
              </a:lnSpc>
              <a:spcBef>
                <a:spcPct val="50000"/>
              </a:spcBef>
              <a:spcAft>
                <a:spcPct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HelvNeueforIBM-Light"/>
              </a:rPr>
              <a:t>Enterprise</a:t>
            </a:r>
            <a:br>
              <a:rPr kumimoji="0" lang="en-US" sz="900" b="1" i="0" u="none" strike="noStrike" kern="0" cap="none" spc="0" normalizeH="0" baseline="0" noProof="0" dirty="0">
                <a:ln>
                  <a:noFill/>
                </a:ln>
                <a:solidFill>
                  <a:srgbClr val="FFFFFF"/>
                </a:solidFill>
                <a:effectLst/>
                <a:uLnTx/>
                <a:uFillTx/>
                <a:latin typeface="HelvNeueforIBM-Light"/>
              </a:rPr>
            </a:br>
            <a:r>
              <a:rPr kumimoji="0" lang="en-US" sz="900" b="1" i="0" u="none" strike="noStrike" kern="0" cap="none" spc="0" normalizeH="0" baseline="0" noProof="0" dirty="0">
                <a:ln>
                  <a:noFill/>
                </a:ln>
                <a:solidFill>
                  <a:srgbClr val="FFFFFF"/>
                </a:solidFill>
                <a:effectLst/>
                <a:uLnTx/>
                <a:uFillTx/>
                <a:latin typeface="HelvNeueforIBM-Light"/>
              </a:rPr>
              <a:t>All-Flash</a:t>
            </a:r>
            <a:br>
              <a:rPr kumimoji="0" lang="en-US" sz="900" b="1" i="0" u="none" strike="noStrike" kern="0" cap="none" spc="0" normalizeH="0" baseline="0" noProof="0" dirty="0">
                <a:ln>
                  <a:noFill/>
                </a:ln>
                <a:solidFill>
                  <a:srgbClr val="FFFFFF"/>
                </a:solidFill>
                <a:effectLst/>
                <a:uLnTx/>
                <a:uFillTx/>
                <a:latin typeface="HelvNeueforIBM-Light"/>
              </a:rPr>
            </a:br>
            <a:r>
              <a:rPr kumimoji="0" lang="en-US" sz="900" b="1" i="0" u="none" strike="noStrike" kern="0" cap="none" spc="0" normalizeH="0" baseline="0" noProof="0" dirty="0">
                <a:ln>
                  <a:noFill/>
                </a:ln>
                <a:solidFill>
                  <a:srgbClr val="FFFFFF"/>
                </a:solidFill>
                <a:effectLst/>
                <a:uLnTx/>
                <a:uFillTx/>
                <a:latin typeface="HelvNeueforIBM-Light"/>
              </a:rPr>
              <a:t>Block Storage</a:t>
            </a:r>
          </a:p>
        </p:txBody>
      </p:sp>
      <p:sp>
        <p:nvSpPr>
          <p:cNvPr id="3" name="Rectangle 2"/>
          <p:cNvSpPr/>
          <p:nvPr/>
        </p:nvSpPr>
        <p:spPr>
          <a:xfrm>
            <a:off x="3186113" y="3217375"/>
            <a:ext cx="1151335" cy="129432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83174"/>
          <a:lstStyle/>
          <a:p>
            <a:pPr marL="0" marR="0" lvl="0" indent="0" algn="ctr" defTabSz="685800" eaLnBrk="0" fontAlgn="base" latinLnBrk="0" hangingPunct="0">
              <a:lnSpc>
                <a:spcPct val="100000"/>
              </a:lnSpc>
              <a:spcBef>
                <a:spcPct val="50000"/>
              </a:spcBef>
              <a:spcAft>
                <a:spcPct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HelvNeueforIBM-Light"/>
              </a:rPr>
              <a:t>Midrange</a:t>
            </a:r>
            <a:br>
              <a:rPr kumimoji="0" lang="en-US" sz="900" b="1" i="0" u="none" strike="noStrike" kern="0" cap="none" spc="0" normalizeH="0" baseline="0" noProof="0" dirty="0">
                <a:ln>
                  <a:noFill/>
                </a:ln>
                <a:solidFill>
                  <a:srgbClr val="FFFFFF"/>
                </a:solidFill>
                <a:effectLst/>
                <a:uLnTx/>
                <a:uFillTx/>
                <a:latin typeface="HelvNeueforIBM-Light"/>
              </a:rPr>
            </a:br>
            <a:r>
              <a:rPr kumimoji="0" lang="en-US" sz="900" b="1" i="0" u="none" strike="noStrike" kern="0" cap="none" spc="0" normalizeH="0" baseline="0" noProof="0" dirty="0">
                <a:ln>
                  <a:noFill/>
                </a:ln>
                <a:solidFill>
                  <a:srgbClr val="FFFFFF"/>
                </a:solidFill>
                <a:effectLst/>
                <a:uLnTx/>
                <a:uFillTx/>
                <a:latin typeface="HelvNeueforIBM-Light"/>
              </a:rPr>
              <a:t>Hybrid-Flash</a:t>
            </a:r>
            <a:br>
              <a:rPr kumimoji="0" lang="en-US" sz="900" b="1" i="0" u="none" strike="noStrike" kern="0" cap="none" spc="0" normalizeH="0" baseline="0" noProof="0" dirty="0">
                <a:ln>
                  <a:noFill/>
                </a:ln>
                <a:solidFill>
                  <a:srgbClr val="FFFFFF"/>
                </a:solidFill>
                <a:effectLst/>
                <a:uLnTx/>
                <a:uFillTx/>
                <a:latin typeface="HelvNeueforIBM-Light"/>
              </a:rPr>
            </a:br>
            <a:r>
              <a:rPr kumimoji="0" lang="en-US" sz="900" b="1" i="0" u="none" strike="noStrike" kern="0" cap="none" spc="0" normalizeH="0" baseline="0" noProof="0" dirty="0">
                <a:ln>
                  <a:noFill/>
                </a:ln>
                <a:solidFill>
                  <a:srgbClr val="FFFFFF"/>
                </a:solidFill>
                <a:effectLst/>
                <a:uLnTx/>
                <a:uFillTx/>
                <a:latin typeface="HelvNeueforIBM-Light"/>
              </a:rPr>
              <a:t>Unified Block &amp; File</a:t>
            </a:r>
          </a:p>
        </p:txBody>
      </p:sp>
      <p:sp>
        <p:nvSpPr>
          <p:cNvPr id="22" name="TextBox 8"/>
          <p:cNvSpPr txBox="1">
            <a:spLocks noChangeArrowheads="1"/>
          </p:cNvSpPr>
          <p:nvPr/>
        </p:nvSpPr>
        <p:spPr bwMode="auto">
          <a:xfrm>
            <a:off x="2039541" y="3019731"/>
            <a:ext cx="1138238" cy="41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685800" eaLnBrk="1" fontAlgn="base" latinLnBrk="0" hangingPunct="1">
              <a:lnSpc>
                <a:spcPct val="110000"/>
              </a:lnSpc>
              <a:spcBef>
                <a:spcPct val="50000"/>
              </a:spcBef>
              <a:spcAft>
                <a:spcPct val="0"/>
              </a:spcAft>
              <a:buClr>
                <a:srgbClr val="000000"/>
              </a:buClr>
              <a:buSzTx/>
              <a:buFontTx/>
              <a:buNone/>
              <a:tabLst/>
              <a:defRPr/>
            </a:pPr>
            <a:r>
              <a:rPr kumimoji="0" lang="en-US" sz="950" b="1" i="0" u="none" strike="noStrike" kern="0" cap="none" spc="0" normalizeH="0" baseline="0" noProof="0" dirty="0">
                <a:ln>
                  <a:noFill/>
                </a:ln>
                <a:solidFill>
                  <a:srgbClr val="8064A2"/>
                </a:solidFill>
                <a:effectLst/>
                <a:uLnTx/>
                <a:uFillTx/>
                <a:latin typeface="HelvNeueforIBM-Light"/>
                <a:ea typeface="MS PGothic" charset="0"/>
                <a:cs typeface="MS PGothic" charset="0"/>
              </a:rPr>
              <a:t>Storwize V7000</a:t>
            </a:r>
            <a:br>
              <a:rPr kumimoji="0" lang="en-US" sz="950" b="1" i="0" u="none" strike="noStrike" kern="0" cap="none" spc="0" normalizeH="0" baseline="0" noProof="0" dirty="0">
                <a:ln>
                  <a:noFill/>
                </a:ln>
                <a:solidFill>
                  <a:srgbClr val="8064A2"/>
                </a:solidFill>
                <a:effectLst/>
                <a:uLnTx/>
                <a:uFillTx/>
                <a:latin typeface="HelvNeueforIBM-Light"/>
                <a:ea typeface="MS PGothic" charset="0"/>
                <a:cs typeface="MS PGothic" charset="0"/>
              </a:rPr>
            </a:br>
            <a:r>
              <a:rPr kumimoji="0" lang="es-MX" sz="950" b="1" i="0" u="none" strike="noStrike" kern="0" cap="none" spc="0" normalizeH="0" baseline="0" noProof="0" dirty="0">
                <a:ln>
                  <a:noFill/>
                </a:ln>
                <a:solidFill>
                  <a:srgbClr val="8064A2"/>
                </a:solidFill>
                <a:effectLst/>
                <a:uLnTx/>
                <a:uFillTx/>
                <a:latin typeface="HelvNeueforIBM-Light"/>
                <a:ea typeface="MS PGothic" charset="0"/>
                <a:cs typeface="MS PGothic" charset="0"/>
              </a:rPr>
              <a:t>Storwize V7000F</a:t>
            </a:r>
            <a:endParaRPr kumimoji="0" lang="en-US" sz="950" b="1" i="0" u="none" strike="noStrike" kern="0" cap="none" spc="0" normalizeH="0" baseline="0" noProof="0" dirty="0">
              <a:ln>
                <a:noFill/>
              </a:ln>
              <a:solidFill>
                <a:srgbClr val="8064A2"/>
              </a:solidFill>
              <a:effectLst/>
              <a:uLnTx/>
              <a:uFillTx/>
              <a:latin typeface="HelvNeueforIBM-Light"/>
              <a:ea typeface="MS PGothic" charset="0"/>
              <a:cs typeface="MS PGothic" charset="0"/>
            </a:endParaRPr>
          </a:p>
        </p:txBody>
      </p:sp>
      <p:pic>
        <p:nvPicPr>
          <p:cNvPr id="23564" name="Picture 12" descr="24_Drive_Front_R.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7635" y="2569675"/>
            <a:ext cx="1164431"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0"/>
          <p:cNvSpPr txBox="1">
            <a:spLocks noChangeArrowheads="1"/>
          </p:cNvSpPr>
          <p:nvPr/>
        </p:nvSpPr>
        <p:spPr bwMode="auto">
          <a:xfrm>
            <a:off x="3207806" y="2793512"/>
            <a:ext cx="1103187" cy="41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685800" eaLnBrk="1" fontAlgn="base" latinLnBrk="0" hangingPunct="1">
              <a:lnSpc>
                <a:spcPct val="110000"/>
              </a:lnSpc>
              <a:spcBef>
                <a:spcPct val="50000"/>
              </a:spcBef>
              <a:spcAft>
                <a:spcPct val="0"/>
              </a:spcAft>
              <a:buClr>
                <a:srgbClr val="000000"/>
              </a:buClr>
              <a:buSzTx/>
              <a:buFontTx/>
              <a:buNone/>
              <a:tabLst/>
              <a:defRPr/>
            </a:pPr>
            <a:r>
              <a:rPr kumimoji="0" lang="en-US" sz="950" b="1" i="0" u="none" strike="noStrike" kern="0" cap="none" spc="0" normalizeH="0" baseline="0" noProof="0" dirty="0">
                <a:ln>
                  <a:noFill/>
                </a:ln>
                <a:solidFill>
                  <a:srgbClr val="8064A2"/>
                </a:solidFill>
                <a:effectLst/>
                <a:uLnTx/>
                <a:uFillTx/>
                <a:latin typeface="HelvNeueforIBM-Light"/>
                <a:ea typeface="MS PGothic" charset="0"/>
                <a:cs typeface="MS PGothic" charset="0"/>
              </a:rPr>
              <a:t>Storwize V7000 </a:t>
            </a:r>
            <a:br>
              <a:rPr kumimoji="0" lang="en-US" sz="950" b="1" i="0" u="none" strike="noStrike" kern="0" cap="none" spc="0" normalizeH="0" baseline="0" noProof="0" dirty="0">
                <a:ln>
                  <a:noFill/>
                </a:ln>
                <a:solidFill>
                  <a:srgbClr val="8064A2"/>
                </a:solidFill>
                <a:effectLst/>
                <a:uLnTx/>
                <a:uFillTx/>
                <a:latin typeface="HelvNeueforIBM-Light"/>
                <a:ea typeface="MS PGothic" charset="0"/>
                <a:cs typeface="MS PGothic" charset="0"/>
              </a:rPr>
            </a:br>
            <a:r>
              <a:rPr kumimoji="0" lang="en-US" sz="950" b="1" i="0" u="none" strike="noStrike" kern="0" cap="none" spc="0" normalizeH="0" baseline="0" noProof="0" dirty="0">
                <a:ln>
                  <a:noFill/>
                </a:ln>
                <a:solidFill>
                  <a:srgbClr val="8064A2"/>
                </a:solidFill>
                <a:effectLst/>
                <a:uLnTx/>
                <a:uFillTx/>
                <a:latin typeface="HelvNeueforIBM-Light"/>
                <a:ea typeface="MS PGothic" charset="0"/>
                <a:cs typeface="MS PGothic" charset="0"/>
              </a:rPr>
              <a:t>Unified</a:t>
            </a:r>
          </a:p>
        </p:txBody>
      </p:sp>
      <p:sp>
        <p:nvSpPr>
          <p:cNvPr id="33" name="TextBox 6"/>
          <p:cNvSpPr txBox="1">
            <a:spLocks noChangeArrowheads="1"/>
          </p:cNvSpPr>
          <p:nvPr/>
        </p:nvSpPr>
        <p:spPr bwMode="auto">
          <a:xfrm>
            <a:off x="891647" y="3198325"/>
            <a:ext cx="1143263" cy="41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685800" eaLnBrk="1" fontAlgn="base" latinLnBrk="0" hangingPunct="1">
              <a:lnSpc>
                <a:spcPct val="110000"/>
              </a:lnSpc>
              <a:spcBef>
                <a:spcPct val="50000"/>
              </a:spcBef>
              <a:spcAft>
                <a:spcPct val="0"/>
              </a:spcAft>
              <a:buClr>
                <a:srgbClr val="000000"/>
              </a:buClr>
              <a:buSzTx/>
              <a:buFontTx/>
              <a:buNone/>
              <a:tabLst/>
              <a:defRPr/>
            </a:pPr>
            <a:r>
              <a:rPr kumimoji="0" lang="en-US" sz="950" b="1" i="0" u="none" strike="noStrike" kern="0" cap="none" spc="0" normalizeH="0" baseline="0" noProof="0" dirty="0">
                <a:ln>
                  <a:noFill/>
                </a:ln>
                <a:solidFill>
                  <a:srgbClr val="8064A2"/>
                </a:solidFill>
                <a:effectLst/>
                <a:uLnTx/>
                <a:uFillTx/>
                <a:latin typeface="HelvNeueforIBM-Light"/>
                <a:ea typeface="MS PGothic" charset="0"/>
                <a:cs typeface="MS PGothic" charset="0"/>
              </a:rPr>
              <a:t>Storwize V5000</a:t>
            </a:r>
            <a:br>
              <a:rPr kumimoji="0" lang="en-US" sz="950" b="1" i="0" u="none" strike="noStrike" kern="0" cap="none" spc="0" normalizeH="0" baseline="0" noProof="0" dirty="0">
                <a:ln>
                  <a:noFill/>
                </a:ln>
                <a:solidFill>
                  <a:srgbClr val="8064A2"/>
                </a:solidFill>
                <a:effectLst/>
                <a:uLnTx/>
                <a:uFillTx/>
                <a:latin typeface="HelvNeueforIBM-Light"/>
                <a:ea typeface="MS PGothic" charset="0"/>
                <a:cs typeface="MS PGothic" charset="0"/>
              </a:rPr>
            </a:br>
            <a:r>
              <a:rPr kumimoji="0" lang="es-MX" sz="950" b="1" i="0" u="none" strike="noStrike" kern="0" cap="none" spc="0" normalizeH="0" baseline="0" noProof="0">
                <a:ln>
                  <a:noFill/>
                </a:ln>
                <a:solidFill>
                  <a:srgbClr val="8064A2"/>
                </a:solidFill>
                <a:effectLst/>
                <a:uLnTx/>
                <a:uFillTx/>
                <a:latin typeface="HelvNeueforIBM-Light"/>
                <a:ea typeface="MS PGothic" charset="0"/>
                <a:cs typeface="MS PGothic" charset="0"/>
              </a:rPr>
              <a:t>Storwize V5030F</a:t>
            </a:r>
            <a:endParaRPr kumimoji="0" lang="en-US" sz="950" b="1" i="0" u="none" strike="noStrike" kern="0" cap="none" spc="0" normalizeH="0" baseline="0" noProof="0" dirty="0">
              <a:ln>
                <a:noFill/>
              </a:ln>
              <a:solidFill>
                <a:srgbClr val="8064A2"/>
              </a:solidFill>
              <a:effectLst/>
              <a:uLnTx/>
              <a:uFillTx/>
              <a:latin typeface="HelvNeueforIBM-Light"/>
              <a:ea typeface="MS PGothic" charset="0"/>
              <a:cs typeface="MS PGothic" charset="0"/>
            </a:endParaRPr>
          </a:p>
        </p:txBody>
      </p:sp>
      <p:pic>
        <p:nvPicPr>
          <p:cNvPr id="23567" name="Picture 7" descr="V35001"/>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3913" y="2706596"/>
            <a:ext cx="1202531" cy="47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ular Callout 49"/>
          <p:cNvSpPr/>
          <p:nvPr/>
        </p:nvSpPr>
        <p:spPr>
          <a:xfrm>
            <a:off x="2034779" y="3441211"/>
            <a:ext cx="1121569" cy="1080011"/>
          </a:xfrm>
          <a:prstGeom prst="wedgeRectCallout">
            <a:avLst>
              <a:gd name="adj1" fmla="val 43038"/>
              <a:gd name="adj2" fmla="val 24013"/>
            </a:avLst>
          </a:prstGeom>
          <a:solidFill>
            <a:srgbClr val="00B050"/>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ctr" defTabSz="685800" eaLnBrk="0" fontAlgn="base" latinLnBrk="0" hangingPunct="0">
              <a:lnSpc>
                <a:spcPct val="100000"/>
              </a:lnSpc>
              <a:spcBef>
                <a:spcPct val="50000"/>
              </a:spcBef>
              <a:spcAft>
                <a:spcPct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HelvNeueforIBM-Light"/>
              </a:rPr>
              <a:t>Midrange</a:t>
            </a:r>
            <a:br>
              <a:rPr kumimoji="0" lang="en-US" sz="900" b="1" i="0" u="none" strike="noStrike" kern="0" cap="none" spc="0" normalizeH="0" baseline="0" noProof="0" dirty="0">
                <a:ln>
                  <a:noFill/>
                </a:ln>
                <a:solidFill>
                  <a:srgbClr val="FFFFFF"/>
                </a:solidFill>
                <a:effectLst/>
                <a:uLnTx/>
                <a:uFillTx/>
                <a:latin typeface="HelvNeueforIBM-Light"/>
              </a:rPr>
            </a:br>
            <a:r>
              <a:rPr kumimoji="0" lang="en-US" sz="900" b="1" i="0" u="none" strike="noStrike" kern="0" cap="none" spc="0" normalizeH="0" baseline="0" noProof="0" dirty="0">
                <a:ln>
                  <a:noFill/>
                </a:ln>
                <a:solidFill>
                  <a:srgbClr val="FFFFFF"/>
                </a:solidFill>
                <a:effectLst/>
                <a:uLnTx/>
                <a:uFillTx/>
                <a:latin typeface="HelvNeueforIBM-Light"/>
              </a:rPr>
              <a:t>Hybrid/All-Flash</a:t>
            </a:r>
            <a:br>
              <a:rPr kumimoji="0" lang="en-US" sz="900" b="1" i="0" u="none" strike="noStrike" kern="0" cap="none" spc="0" normalizeH="0" baseline="0" noProof="0" dirty="0">
                <a:ln>
                  <a:noFill/>
                </a:ln>
                <a:solidFill>
                  <a:srgbClr val="FFFFFF"/>
                </a:solidFill>
                <a:effectLst/>
                <a:uLnTx/>
                <a:uFillTx/>
                <a:latin typeface="HelvNeueforIBM-Light"/>
              </a:rPr>
            </a:br>
            <a:r>
              <a:rPr kumimoji="0" lang="en-US" sz="900" b="1" i="0" u="none" strike="noStrike" kern="0" cap="none" spc="0" normalizeH="0" baseline="0" noProof="0" dirty="0">
                <a:ln>
                  <a:noFill/>
                </a:ln>
                <a:solidFill>
                  <a:srgbClr val="FFFFFF"/>
                </a:solidFill>
                <a:effectLst/>
                <a:uLnTx/>
                <a:uFillTx/>
                <a:latin typeface="HelvNeueforIBM-Light"/>
              </a:rPr>
              <a:t>Block Storage</a:t>
            </a:r>
          </a:p>
        </p:txBody>
      </p:sp>
      <p:sp>
        <p:nvSpPr>
          <p:cNvPr id="51" name="Rectangular Callout 6"/>
          <p:cNvSpPr/>
          <p:nvPr/>
        </p:nvSpPr>
        <p:spPr>
          <a:xfrm>
            <a:off x="3132535" y="2649853"/>
            <a:ext cx="991790" cy="2328863"/>
          </a:xfrm>
          <a:prstGeom prst="rect">
            <a:avLst/>
          </a:prstGeom>
          <a:noFill/>
          <a:ln>
            <a:noFill/>
          </a:ln>
        </p:spPr>
        <p:style>
          <a:lnRef idx="0">
            <a:scrgbClr r="0" g="0" b="0"/>
          </a:lnRef>
          <a:fillRef idx="0">
            <a:scrgbClr r="0" g="0" b="0"/>
          </a:fillRef>
          <a:effectRef idx="0">
            <a:scrgbClr r="0" g="0" b="0"/>
          </a:effectRef>
          <a:fontRef idx="minor">
            <a:schemeClr val="lt2">
              <a:hueOff val="0"/>
              <a:satOff val="0"/>
              <a:lumOff val="0"/>
              <a:alphaOff val="0"/>
            </a:schemeClr>
          </a:fontRef>
        </p:style>
        <p:txBody>
          <a:bodyPr lIns="47622" tIns="47622" rIns="47622" bIns="47622" spcCol="1270"/>
          <a:lstStyle/>
          <a:p>
            <a:pPr marL="0" marR="0" lvl="0" indent="0" algn="r" defTabSz="666683" eaLnBrk="0" fontAlgn="base" latinLnBrk="0" hangingPunct="0">
              <a:lnSpc>
                <a:spcPct val="90000"/>
              </a:lnSpc>
              <a:spcBef>
                <a:spcPct val="50000"/>
              </a:spcBef>
              <a:spcAft>
                <a:spcPct val="35000"/>
              </a:spcAft>
              <a:buClr>
                <a:srgbClr val="000000"/>
              </a:buClr>
              <a:buSzTx/>
              <a:buFontTx/>
              <a:buNone/>
              <a:tabLst/>
              <a:defRPr/>
            </a:pPr>
            <a:endParaRPr kumimoji="0" lang="en-US" sz="1000" b="0" i="0" u="none" strike="noStrike" kern="0" cap="none" spc="0" normalizeH="0" baseline="0" noProof="0" dirty="0">
              <a:ln>
                <a:noFill/>
              </a:ln>
              <a:solidFill>
                <a:srgbClr val="808080">
                  <a:hueOff val="0"/>
                  <a:satOff val="0"/>
                  <a:lumOff val="0"/>
                  <a:alphaOff val="0"/>
                </a:srgbClr>
              </a:solidFill>
              <a:effectLst/>
              <a:uLnTx/>
              <a:uFillTx/>
            </a:endParaRPr>
          </a:p>
        </p:txBody>
      </p:sp>
      <p:pic>
        <p:nvPicPr>
          <p:cNvPr id="23571" name="Picture 3" descr="3Stack_rhs_with_stickers.jpg"/>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1129" y="2176768"/>
            <a:ext cx="94178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itle 4"/>
          <p:cNvSpPr>
            <a:spLocks noGrp="1"/>
          </p:cNvSpPr>
          <p:nvPr>
            <p:ph type="title"/>
          </p:nvPr>
        </p:nvSpPr>
        <p:spPr/>
        <p:txBody>
          <a:bodyPr/>
          <a:lstStyle/>
          <a:p>
            <a:r>
              <a:rPr lang="en-US" altLang="en-US" dirty="0"/>
              <a:t>IBM </a:t>
            </a:r>
            <a:r>
              <a:rPr lang="hu-HU" altLang="en-US" dirty="0"/>
              <a:t>Virtualizált</a:t>
            </a:r>
            <a:r>
              <a:rPr lang="en-US" altLang="en-US" dirty="0"/>
              <a:t> </a:t>
            </a:r>
            <a:r>
              <a:rPr lang="hu-HU" altLang="en-US" dirty="0"/>
              <a:t>tárolók</a:t>
            </a:r>
            <a:endParaRPr lang="en-US" altLang="en-US" dirty="0"/>
          </a:p>
        </p:txBody>
      </p:sp>
      <p:sp>
        <p:nvSpPr>
          <p:cNvPr id="37" name="TextBox 10"/>
          <p:cNvSpPr txBox="1">
            <a:spLocks noChangeArrowheads="1"/>
          </p:cNvSpPr>
          <p:nvPr/>
        </p:nvSpPr>
        <p:spPr bwMode="auto">
          <a:xfrm>
            <a:off x="4375548" y="2542289"/>
            <a:ext cx="1148953" cy="41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685800" eaLnBrk="1" fontAlgn="base" latinLnBrk="0" hangingPunct="1">
              <a:lnSpc>
                <a:spcPct val="110000"/>
              </a:lnSpc>
              <a:spcBef>
                <a:spcPct val="50000"/>
              </a:spcBef>
              <a:spcAft>
                <a:spcPct val="0"/>
              </a:spcAft>
              <a:buClr>
                <a:srgbClr val="000000"/>
              </a:buClr>
              <a:buSzTx/>
              <a:buFontTx/>
              <a:buNone/>
              <a:tabLst/>
              <a:defRPr/>
            </a:pPr>
            <a:r>
              <a:rPr kumimoji="0" lang="en-US" sz="950" b="1" i="0" u="none" strike="noStrike" kern="0" cap="none" spc="0" normalizeH="0" baseline="0" noProof="0" dirty="0">
                <a:ln>
                  <a:noFill/>
                </a:ln>
                <a:solidFill>
                  <a:srgbClr val="8064A2"/>
                </a:solidFill>
                <a:effectLst/>
                <a:uLnTx/>
                <a:uFillTx/>
                <a:latin typeface="HelvNeueforIBM-Light"/>
                <a:ea typeface="MS PGothic" charset="0"/>
                <a:cs typeface="MS PGothic" charset="0"/>
              </a:rPr>
              <a:t>FlashSystem V9000</a:t>
            </a:r>
          </a:p>
        </p:txBody>
      </p:sp>
      <p:sp>
        <p:nvSpPr>
          <p:cNvPr id="43" name="TextBox 10"/>
          <p:cNvSpPr txBox="1">
            <a:spLocks noChangeArrowheads="1"/>
          </p:cNvSpPr>
          <p:nvPr/>
        </p:nvSpPr>
        <p:spPr bwMode="auto">
          <a:xfrm>
            <a:off x="5666185" y="2722074"/>
            <a:ext cx="1151334" cy="41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685800" eaLnBrk="1" fontAlgn="base" latinLnBrk="0" hangingPunct="1">
              <a:lnSpc>
                <a:spcPct val="110000"/>
              </a:lnSpc>
              <a:spcBef>
                <a:spcPct val="50000"/>
              </a:spcBef>
              <a:spcAft>
                <a:spcPct val="0"/>
              </a:spcAft>
              <a:buClr>
                <a:srgbClr val="000000"/>
              </a:buClr>
              <a:buSzTx/>
              <a:buFontTx/>
              <a:buNone/>
              <a:tabLst/>
              <a:defRPr/>
            </a:pPr>
            <a:r>
              <a:rPr kumimoji="0" lang="en-US" sz="950" b="1" i="0" u="none" strike="noStrike" kern="0" cap="none" spc="0" normalizeH="0" baseline="0" noProof="0" dirty="0">
                <a:ln>
                  <a:noFill/>
                </a:ln>
                <a:solidFill>
                  <a:schemeClr val="bg1">
                    <a:lumMod val="50000"/>
                  </a:schemeClr>
                </a:solidFill>
                <a:effectLst/>
                <a:uLnTx/>
                <a:uFillTx/>
                <a:latin typeface="HelvNeueforIBM-Light"/>
                <a:ea typeface="MS PGothic" charset="0"/>
                <a:cs typeface="MS PGothic" charset="0"/>
              </a:rPr>
              <a:t>SAN Volume Controller</a:t>
            </a:r>
          </a:p>
        </p:txBody>
      </p:sp>
      <p:sp>
        <p:nvSpPr>
          <p:cNvPr id="34" name="Rectangular Callout 33"/>
          <p:cNvSpPr/>
          <p:nvPr/>
        </p:nvSpPr>
        <p:spPr>
          <a:xfrm>
            <a:off x="885825" y="3617425"/>
            <a:ext cx="1119188" cy="911258"/>
          </a:xfrm>
          <a:prstGeom prst="wedgeRectCallout">
            <a:avLst>
              <a:gd name="adj1" fmla="val 41081"/>
              <a:gd name="adj2" fmla="val 25713"/>
            </a:avLst>
          </a:prstGeom>
          <a:solidFill>
            <a:srgbClr val="00B050"/>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ctr" defTabSz="685800" eaLnBrk="0" fontAlgn="base" latinLnBrk="0" hangingPunct="0">
              <a:lnSpc>
                <a:spcPct val="100000"/>
              </a:lnSpc>
              <a:spcBef>
                <a:spcPct val="50000"/>
              </a:spcBef>
              <a:spcAft>
                <a:spcPct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HelvNeueforIBM-Light"/>
                <a:ea typeface="MS PGothic" pitchFamily="34" charset="-128"/>
              </a:rPr>
              <a:t>Entry</a:t>
            </a:r>
            <a:br>
              <a:rPr kumimoji="0" lang="en-US" sz="900" b="1" i="0" u="none" strike="noStrike" kern="0" cap="none" spc="0" normalizeH="0" baseline="0" noProof="0" dirty="0">
                <a:ln>
                  <a:noFill/>
                </a:ln>
                <a:solidFill>
                  <a:srgbClr val="FFFFFF"/>
                </a:solidFill>
                <a:effectLst/>
                <a:uLnTx/>
                <a:uFillTx/>
                <a:latin typeface="HelvNeueforIBM-Light"/>
                <a:ea typeface="MS PGothic" pitchFamily="34" charset="-128"/>
              </a:rPr>
            </a:br>
            <a:r>
              <a:rPr kumimoji="0" lang="en-US" sz="900" b="1" i="0" u="none" strike="noStrike" kern="0" cap="none" spc="0" normalizeH="0" baseline="0" noProof="0" dirty="0">
                <a:ln>
                  <a:noFill/>
                </a:ln>
                <a:solidFill>
                  <a:srgbClr val="FFFFFF"/>
                </a:solidFill>
                <a:effectLst/>
                <a:uLnTx/>
                <a:uFillTx/>
                <a:latin typeface="HelvNeueforIBM-Light"/>
                <a:ea typeface="MS PGothic" pitchFamily="34" charset="-128"/>
              </a:rPr>
              <a:t>Hybrid/All-Flash</a:t>
            </a:r>
            <a:br>
              <a:rPr kumimoji="0" lang="en-US" sz="900" b="1" i="0" u="none" strike="noStrike" kern="0" cap="none" spc="0" normalizeH="0" baseline="0" noProof="0" dirty="0">
                <a:ln>
                  <a:noFill/>
                </a:ln>
                <a:solidFill>
                  <a:srgbClr val="FFFFFF"/>
                </a:solidFill>
                <a:effectLst/>
                <a:uLnTx/>
                <a:uFillTx/>
                <a:latin typeface="HelvNeueforIBM-Light"/>
                <a:ea typeface="MS PGothic" pitchFamily="34" charset="-128"/>
              </a:rPr>
            </a:br>
            <a:r>
              <a:rPr kumimoji="0" lang="en-US" sz="900" b="1" i="0" u="none" strike="noStrike" kern="0" cap="none" spc="0" normalizeH="0" baseline="0" noProof="0" dirty="0">
                <a:ln>
                  <a:noFill/>
                </a:ln>
                <a:solidFill>
                  <a:srgbClr val="FFFFFF"/>
                </a:solidFill>
                <a:effectLst/>
                <a:uLnTx/>
                <a:uFillTx/>
                <a:latin typeface="HelvNeueforIBM-Light"/>
                <a:ea typeface="MS PGothic" pitchFamily="34" charset="-128"/>
              </a:rPr>
              <a:t>Block Storage</a:t>
            </a:r>
            <a:endParaRPr kumimoji="0" lang="en-US" sz="900" b="0" i="0" u="none" strike="noStrike" kern="0" cap="none" spc="0" normalizeH="0" baseline="0" noProof="0" dirty="0">
              <a:ln>
                <a:noFill/>
              </a:ln>
              <a:solidFill>
                <a:srgbClr val="FFFFFF"/>
              </a:solidFill>
              <a:effectLst/>
              <a:uLnTx/>
              <a:uFillTx/>
              <a:latin typeface="HelvNeueforIBM-Light"/>
            </a:endParaRPr>
          </a:p>
        </p:txBody>
      </p:sp>
      <p:sp>
        <p:nvSpPr>
          <p:cNvPr id="45" name="TextBox 10"/>
          <p:cNvSpPr txBox="1">
            <a:spLocks noChangeArrowheads="1"/>
          </p:cNvSpPr>
          <p:nvPr/>
        </p:nvSpPr>
        <p:spPr bwMode="auto">
          <a:xfrm>
            <a:off x="6948488" y="2722075"/>
            <a:ext cx="1153716" cy="41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685800" eaLnBrk="1" fontAlgn="base" latinLnBrk="0" hangingPunct="1">
              <a:lnSpc>
                <a:spcPct val="110000"/>
              </a:lnSpc>
              <a:spcBef>
                <a:spcPct val="50000"/>
              </a:spcBef>
              <a:spcAft>
                <a:spcPct val="0"/>
              </a:spcAft>
              <a:buClr>
                <a:srgbClr val="000000"/>
              </a:buClr>
              <a:buSzTx/>
              <a:buFontTx/>
              <a:buNone/>
              <a:tabLst/>
              <a:defRPr/>
            </a:pPr>
            <a:r>
              <a:rPr kumimoji="0" lang="en-US" sz="950" b="1" i="0" u="none" strike="noStrike" kern="0" cap="none" spc="0" normalizeH="0" baseline="0" noProof="0" dirty="0">
                <a:ln>
                  <a:noFill/>
                </a:ln>
                <a:solidFill>
                  <a:schemeClr val="bg1">
                    <a:lumMod val="50000"/>
                  </a:schemeClr>
                </a:solidFill>
                <a:effectLst/>
                <a:uLnTx/>
                <a:uFillTx/>
                <a:latin typeface="HelvNeueforIBM-Light"/>
                <a:ea typeface="MS PGothic" charset="0"/>
                <a:cs typeface="MS PGothic" charset="0"/>
              </a:rPr>
              <a:t>IBM Spectrum Virtualize</a:t>
            </a:r>
          </a:p>
        </p:txBody>
      </p:sp>
      <p:pic>
        <p:nvPicPr>
          <p:cNvPr id="23577" name="Picture 51"/>
          <p:cNvPicPr>
            <a:picLocks noChangeAspect="1"/>
          </p:cNvPicPr>
          <p:nvPr/>
        </p:nvPicPr>
        <p:blipFill>
          <a:blip r:embed="rId6">
            <a:extLst>
              <a:ext uri="{28A0092B-C50C-407E-A947-70E740481C1C}">
                <a14:useLocalDpi xmlns:a14="http://schemas.microsoft.com/office/drawing/2010/main" val="0"/>
              </a:ext>
            </a:extLst>
          </a:blip>
          <a:srcRect r="78151"/>
          <a:stretch>
            <a:fillRect/>
          </a:stretch>
        </p:blipFill>
        <p:spPr bwMode="auto">
          <a:xfrm>
            <a:off x="7235106" y="2145216"/>
            <a:ext cx="522684" cy="6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p:cNvSpPr txBox="1"/>
          <p:nvPr/>
        </p:nvSpPr>
        <p:spPr>
          <a:xfrm>
            <a:off x="885825" y="4183738"/>
            <a:ext cx="4645819" cy="246221"/>
          </a:xfrm>
          <a:prstGeom prst="rect">
            <a:avLst/>
          </a:prstGeom>
          <a:solidFill>
            <a:srgbClr val="B8E5FF"/>
          </a:solidFill>
        </p:spPr>
        <p:txBody>
          <a:bodyPr>
            <a:spAutoFit/>
          </a:bodyPr>
          <a:lstStyle/>
          <a:p>
            <a:pPr marL="0" marR="0" lvl="0" indent="0" algn="ctr" defTabSz="685800" eaLnBrk="0" fontAlgn="base" latinLnBrk="0" hangingPunct="0">
              <a:lnSpc>
                <a:spcPct val="100000"/>
              </a:lnSpc>
              <a:spcBef>
                <a:spcPct val="50000"/>
              </a:spcBef>
              <a:spcAft>
                <a:spcPct val="0"/>
              </a:spcAft>
              <a:buClr>
                <a:srgbClr val="000000"/>
              </a:buClr>
              <a:buSzTx/>
              <a:buFontTx/>
              <a:buNone/>
              <a:tabLst/>
              <a:defRPr/>
            </a:pPr>
            <a:r>
              <a:rPr kumimoji="0" lang="en-US" sz="1000" b="0" i="0" u="none" strike="noStrike" kern="0" cap="none" spc="0" normalizeH="0" baseline="0" noProof="0" dirty="0">
                <a:ln>
                  <a:noFill/>
                </a:ln>
                <a:solidFill>
                  <a:srgbClr val="00649D"/>
                </a:solidFill>
                <a:effectLst/>
                <a:uLnTx/>
                <a:uFillTx/>
                <a:latin typeface="HelvNeue for IBM"/>
                <a:ea typeface="MS PGothic" pitchFamily="34" charset="-128"/>
              </a:rPr>
              <a:t>Integrated Solutions</a:t>
            </a:r>
          </a:p>
        </p:txBody>
      </p:sp>
      <p:grpSp>
        <p:nvGrpSpPr>
          <p:cNvPr id="10" name="Group 9"/>
          <p:cNvGrpSpPr/>
          <p:nvPr/>
        </p:nvGrpSpPr>
        <p:grpSpPr>
          <a:xfrm>
            <a:off x="4347464" y="3681088"/>
            <a:ext cx="1213281" cy="339363"/>
            <a:chOff x="5174303" y="2293749"/>
            <a:chExt cx="1218750" cy="339363"/>
          </a:xfrm>
          <a:solidFill>
            <a:srgbClr val="FFFF00"/>
          </a:solidFill>
        </p:grpSpPr>
        <p:sp>
          <p:nvSpPr>
            <p:cNvPr id="5" name="Rectangle 4"/>
            <p:cNvSpPr/>
            <p:nvPr/>
          </p:nvSpPr>
          <p:spPr>
            <a:xfrm>
              <a:off x="5220324" y="2293749"/>
              <a:ext cx="1140512" cy="323537"/>
            </a:xfrm>
            <a:prstGeom prst="rect">
              <a:avLst/>
            </a:prstGeom>
            <a:grpFill/>
            <a:effectLst/>
          </p:spPr>
          <p:txBody>
            <a:bodyPr lIns="0" tIns="0" rIns="0" bIns="0" anchor="ctr"/>
            <a:lstStyle/>
            <a:p>
              <a:pPr marL="0" marR="0" lvl="0" indent="0" algn="ctr" defTabSz="685800" eaLnBrk="0" fontAlgn="base" latinLnBrk="0" hangingPunct="0">
                <a:lnSpc>
                  <a:spcPct val="100000"/>
                </a:lnSpc>
                <a:spcBef>
                  <a:spcPts val="0"/>
                </a:spcBef>
                <a:spcAft>
                  <a:spcPct val="0"/>
                </a:spcAft>
                <a:buClr>
                  <a:srgbClr val="000000"/>
                </a:buClr>
                <a:buSzTx/>
                <a:buFontTx/>
                <a:buNone/>
                <a:tabLst/>
                <a:defRPr/>
              </a:pPr>
              <a:endParaRPr kumimoji="0" lang="en-US" sz="2900" b="1" i="0" u="none" strike="noStrike" kern="0" cap="none" spc="0" normalizeH="0" baseline="0" noProof="0" dirty="0">
                <a:ln>
                  <a:noFill/>
                </a:ln>
                <a:solidFill>
                  <a:srgbClr val="00649D"/>
                </a:solidFill>
                <a:effectLst/>
                <a:uLnTx/>
                <a:uFillTx/>
                <a:latin typeface="HelvNeue for IBM" pitchFamily="-84" charset="0"/>
                <a:ea typeface="MS PGothic" pitchFamily="34" charset="-128"/>
              </a:endParaRPr>
            </a:p>
          </p:txBody>
        </p:sp>
        <p:sp>
          <p:nvSpPr>
            <p:cNvPr id="61" name="TextBox 60"/>
            <p:cNvSpPr txBox="1"/>
            <p:nvPr/>
          </p:nvSpPr>
          <p:spPr>
            <a:xfrm>
              <a:off x="5174303" y="2294558"/>
              <a:ext cx="1218750" cy="338554"/>
            </a:xfrm>
            <a:prstGeom prst="rect">
              <a:avLst/>
            </a:prstGeom>
            <a:grpFill/>
          </p:spPr>
          <p:txBody>
            <a:bodyPr>
              <a:spAutoFit/>
            </a:bodyPr>
            <a:lstStyle/>
            <a:p>
              <a:pPr marL="0" marR="0" lvl="0" indent="0" algn="ctr" defTabSz="685800" eaLnBrk="0" fontAlgn="base" latinLnBrk="0" hangingPunct="0">
                <a:lnSpc>
                  <a:spcPct val="100000"/>
                </a:lnSpc>
                <a:spcBef>
                  <a:spcPct val="50000"/>
                </a:spcBef>
                <a:spcAft>
                  <a:spcPct val="0"/>
                </a:spcAft>
                <a:buClr>
                  <a:srgbClr val="000000"/>
                </a:buClr>
                <a:buSzTx/>
                <a:buFontTx/>
                <a:buNone/>
                <a:tabLst/>
                <a:defRPr/>
              </a:pPr>
              <a:r>
                <a:rPr kumimoji="0" lang="en-US" sz="800" b="0" i="0" u="none" strike="noStrike" kern="0" cap="none" spc="0" normalizeH="0" baseline="0" noProof="0" dirty="0">
                  <a:ln>
                    <a:noFill/>
                  </a:ln>
                  <a:solidFill>
                    <a:srgbClr val="808080">
                      <a:lumMod val="75000"/>
                    </a:srgbClr>
                  </a:solidFill>
                  <a:effectLst/>
                  <a:uLnTx/>
                  <a:uFillTx/>
                  <a:ea typeface="MS PGothic" pitchFamily="34" charset="-128"/>
                </a:rPr>
                <a:t>IBM FlashCore™ Technology Optimized</a:t>
              </a:r>
            </a:p>
          </p:txBody>
        </p:sp>
      </p:grpSp>
      <p:sp>
        <p:nvSpPr>
          <p:cNvPr id="7" name="Left-Right Arrow 6"/>
          <p:cNvSpPr/>
          <p:nvPr/>
        </p:nvSpPr>
        <p:spPr>
          <a:xfrm>
            <a:off x="720329" y="4438531"/>
            <a:ext cx="7524750" cy="261938"/>
          </a:xfrm>
          <a:prstGeom prst="leftRightArrow">
            <a:avLst>
              <a:gd name="adj1" fmla="val 100000"/>
              <a:gd name="adj2" fmla="val 46139"/>
            </a:avLst>
          </a:prstGeom>
          <a:solidFill>
            <a:schemeClr val="accent5">
              <a:lumMod val="25000"/>
            </a:schemeClr>
          </a:solidFill>
          <a:ln>
            <a:noFill/>
          </a:ln>
          <a:effectLst/>
        </p:spPr>
        <p:txBody>
          <a:bodyPr lIns="0" tIns="0" rIns="0" bIns="0" anchor="ctr"/>
          <a:lstStyle/>
          <a:p>
            <a:pPr marL="0" marR="0" lvl="0" indent="0" defTabSz="685800" eaLnBrk="0" fontAlgn="base" latinLnBrk="0" hangingPunct="0">
              <a:lnSpc>
                <a:spcPct val="100000"/>
              </a:lnSpc>
              <a:spcBef>
                <a:spcPts val="0"/>
              </a:spcBef>
              <a:spcAft>
                <a:spcPct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HelvNeue for IBM" pitchFamily="-84" charset="0"/>
                <a:ea typeface="MS PGothic" pitchFamily="34" charset="-128"/>
              </a:rPr>
              <a:t>  </a:t>
            </a:r>
          </a:p>
        </p:txBody>
      </p:sp>
      <p:sp>
        <p:nvSpPr>
          <p:cNvPr id="8" name="TextBox 7"/>
          <p:cNvSpPr txBox="1"/>
          <p:nvPr/>
        </p:nvSpPr>
        <p:spPr>
          <a:xfrm>
            <a:off x="920354" y="4438532"/>
            <a:ext cx="619080" cy="246221"/>
          </a:xfrm>
          <a:prstGeom prst="rect">
            <a:avLst/>
          </a:prstGeom>
          <a:noFill/>
        </p:spPr>
        <p:txBody>
          <a:bodyPr wrap="none">
            <a:spAutoFit/>
          </a:bodyPr>
          <a:lstStyle/>
          <a:p>
            <a:pPr marL="0" marR="0" lvl="0" indent="0" defTabSz="685800" eaLnBrk="0" fontAlgn="base" latinLnBrk="0" hangingPunct="0">
              <a:lnSpc>
                <a:spcPct val="100000"/>
              </a:lnSpc>
              <a:spcBef>
                <a:spcPct val="50000"/>
              </a:spcBef>
              <a:spcAft>
                <a:spcPct val="0"/>
              </a:spcAft>
              <a:buClr>
                <a:srgbClr val="000000"/>
              </a:buClr>
              <a:buSzTx/>
              <a:buFontTx/>
              <a:buNone/>
              <a:tabLst/>
              <a:defRPr/>
            </a:pPr>
            <a:r>
              <a:rPr kumimoji="0" lang="en-US" sz="1000" b="0" i="0" u="none" strike="noStrike" kern="0" cap="none" spc="0" normalizeH="0" baseline="0" noProof="0" dirty="0">
                <a:ln>
                  <a:noFill/>
                </a:ln>
                <a:solidFill>
                  <a:srgbClr val="FFFFFF"/>
                </a:solidFill>
                <a:effectLst/>
                <a:uLnTx/>
                <a:uFillTx/>
                <a:latin typeface="HelvNeueforIBM-Light"/>
                <a:ea typeface="MS PGothic" pitchFamily="34" charset="-128"/>
              </a:rPr>
              <a:t>ENTRY</a:t>
            </a:r>
          </a:p>
        </p:txBody>
      </p:sp>
      <p:sp>
        <p:nvSpPr>
          <p:cNvPr id="63" name="TextBox 62"/>
          <p:cNvSpPr txBox="1"/>
          <p:nvPr/>
        </p:nvSpPr>
        <p:spPr>
          <a:xfrm>
            <a:off x="2722960" y="4444485"/>
            <a:ext cx="875561" cy="246221"/>
          </a:xfrm>
          <a:prstGeom prst="rect">
            <a:avLst/>
          </a:prstGeom>
          <a:noFill/>
        </p:spPr>
        <p:txBody>
          <a:bodyPr wrap="none">
            <a:spAutoFit/>
          </a:bodyPr>
          <a:lstStyle/>
          <a:p>
            <a:pPr marL="0" marR="0" lvl="0" indent="0" defTabSz="685800" eaLnBrk="0" fontAlgn="base" latinLnBrk="0" hangingPunct="0">
              <a:lnSpc>
                <a:spcPct val="100000"/>
              </a:lnSpc>
              <a:spcBef>
                <a:spcPct val="50000"/>
              </a:spcBef>
              <a:spcAft>
                <a:spcPct val="0"/>
              </a:spcAft>
              <a:buClr>
                <a:srgbClr val="000000"/>
              </a:buClr>
              <a:buSzTx/>
              <a:buFontTx/>
              <a:buNone/>
              <a:tabLst/>
              <a:defRPr/>
            </a:pPr>
            <a:r>
              <a:rPr kumimoji="0" lang="en-US" sz="1000" b="0" i="0" u="none" strike="noStrike" kern="0" cap="none" spc="0" normalizeH="0" baseline="0" noProof="0" dirty="0">
                <a:ln>
                  <a:noFill/>
                </a:ln>
                <a:solidFill>
                  <a:srgbClr val="FFFFFF"/>
                </a:solidFill>
                <a:effectLst/>
                <a:uLnTx/>
                <a:uFillTx/>
                <a:latin typeface="HelvNeueforIBM-Light"/>
                <a:ea typeface="MS PGothic" pitchFamily="34" charset="-128"/>
              </a:rPr>
              <a:t>MIDRANGE</a:t>
            </a:r>
          </a:p>
        </p:txBody>
      </p:sp>
      <p:sp>
        <p:nvSpPr>
          <p:cNvPr id="64" name="TextBox 63"/>
          <p:cNvSpPr txBox="1"/>
          <p:nvPr/>
        </p:nvSpPr>
        <p:spPr>
          <a:xfrm>
            <a:off x="5139929" y="4446866"/>
            <a:ext cx="1002197" cy="246221"/>
          </a:xfrm>
          <a:prstGeom prst="rect">
            <a:avLst/>
          </a:prstGeom>
          <a:noFill/>
        </p:spPr>
        <p:txBody>
          <a:bodyPr wrap="none">
            <a:spAutoFit/>
          </a:bodyPr>
          <a:lstStyle/>
          <a:p>
            <a:pPr marL="0" marR="0" lvl="0" indent="0" defTabSz="685800" eaLnBrk="0" fontAlgn="base" latinLnBrk="0" hangingPunct="0">
              <a:lnSpc>
                <a:spcPct val="100000"/>
              </a:lnSpc>
              <a:spcBef>
                <a:spcPct val="50000"/>
              </a:spcBef>
              <a:spcAft>
                <a:spcPct val="0"/>
              </a:spcAft>
              <a:buClr>
                <a:srgbClr val="000000"/>
              </a:buClr>
              <a:buSzTx/>
              <a:buFontTx/>
              <a:buNone/>
              <a:tabLst/>
              <a:defRPr/>
            </a:pPr>
            <a:r>
              <a:rPr kumimoji="0" lang="en-US" sz="1000" b="0" i="0" u="none" strike="noStrike" kern="0" cap="none" spc="0" normalizeH="0" baseline="0" noProof="0" dirty="0">
                <a:ln>
                  <a:noFill/>
                </a:ln>
                <a:solidFill>
                  <a:srgbClr val="FFFFFF"/>
                </a:solidFill>
                <a:effectLst/>
                <a:uLnTx/>
                <a:uFillTx/>
                <a:latin typeface="HelvNeueforIBM-Light"/>
                <a:ea typeface="MS PGothic" pitchFamily="34" charset="-128"/>
              </a:rPr>
              <a:t>ENTERPRISE</a:t>
            </a:r>
          </a:p>
        </p:txBody>
      </p:sp>
      <p:pic>
        <p:nvPicPr>
          <p:cNvPr id="23600" name="Picture 12"/>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539479" y="2114480"/>
            <a:ext cx="878681" cy="30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862013" y="2169624"/>
            <a:ext cx="740908" cy="215444"/>
          </a:xfrm>
          <a:prstGeom prst="rect">
            <a:avLst/>
          </a:prstGeom>
          <a:noFill/>
        </p:spPr>
        <p:txBody>
          <a:bodyPr wrap="none">
            <a:spAutoFit/>
          </a:bodyPr>
          <a:lstStyle/>
          <a:p>
            <a:pPr marL="0" marR="0" lvl="0" indent="0" defTabSz="685800" eaLnBrk="0" fontAlgn="base" latinLnBrk="0" hangingPunct="0">
              <a:lnSpc>
                <a:spcPct val="100000"/>
              </a:lnSpc>
              <a:spcBef>
                <a:spcPct val="50000"/>
              </a:spcBef>
              <a:spcAft>
                <a:spcPct val="0"/>
              </a:spcAft>
              <a:buClr>
                <a:srgbClr val="000000"/>
              </a:buClr>
              <a:buSzTx/>
              <a:buFontTx/>
              <a:buNone/>
              <a:tabLst/>
              <a:defRPr/>
            </a:pPr>
            <a:r>
              <a:rPr kumimoji="0" lang="en-US" sz="800" b="0" i="0" u="none" strike="noStrike" kern="0" cap="none" spc="0" normalizeH="0" baseline="0" noProof="0" dirty="0">
                <a:ln>
                  <a:noFill/>
                </a:ln>
                <a:solidFill>
                  <a:srgbClr val="000000"/>
                </a:solidFill>
                <a:effectLst/>
                <a:uLnTx/>
                <a:uFillTx/>
                <a:ea typeface="MS PGothic" pitchFamily="34" charset="-128"/>
              </a:rPr>
              <a:t>Available as</a:t>
            </a:r>
          </a:p>
        </p:txBody>
      </p:sp>
      <p:pic>
        <p:nvPicPr>
          <p:cNvPr id="23602" name="Picture 3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20791" y="1942215"/>
            <a:ext cx="1063228"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51"/>
          <p:cNvSpPr txBox="1"/>
          <p:nvPr/>
        </p:nvSpPr>
        <p:spPr>
          <a:xfrm>
            <a:off x="389436" y="856332"/>
            <a:ext cx="8503044" cy="923330"/>
          </a:xfrm>
          <a:prstGeom prst="rect">
            <a:avLst/>
          </a:prstGeom>
          <a:noFill/>
        </p:spPr>
        <p:txBody>
          <a:bodyPr wrap="square">
            <a:spAutoFit/>
          </a:bodyPr>
          <a:lstStyle/>
          <a:p>
            <a:pPr marL="285750" marR="0" lvl="0" indent="-285750" defTabSz="685800" eaLnBrk="1" fontAlgn="auto" latinLnBrk="0" hangingPunct="1">
              <a:lnSpc>
                <a:spcPct val="100000"/>
              </a:lnSpc>
              <a:spcBef>
                <a:spcPct val="50000"/>
              </a:spcBef>
              <a:spcAft>
                <a:spcPts val="0"/>
              </a:spcAft>
              <a:buClr>
                <a:schemeClr val="bg1">
                  <a:lumMod val="50000"/>
                </a:schemeClr>
              </a:buClr>
              <a:buSzPct val="90000"/>
              <a:buFont typeface="Arial" panose="020B0604020202020204" pitchFamily="34" charset="0"/>
              <a:buChar char="•"/>
              <a:tabLst/>
              <a:defRPr/>
            </a:pPr>
            <a:r>
              <a:rPr kumimoji="0" lang="en-US" sz="1350" b="0" i="0" u="none" strike="noStrike" kern="0" cap="none" spc="0" normalizeH="0" baseline="0" noProof="0" dirty="0">
                <a:ln>
                  <a:noFill/>
                </a:ln>
                <a:solidFill>
                  <a:schemeClr val="bg1">
                    <a:lumMod val="50000"/>
                  </a:schemeClr>
                </a:solidFill>
                <a:effectLst/>
                <a:uLnTx/>
                <a:uFillTx/>
                <a:latin typeface="+mj-lt"/>
                <a:ea typeface="MS PGothic" pitchFamily="34" charset="-128"/>
              </a:rPr>
              <a:t>All-flash, hybrid, </a:t>
            </a:r>
            <a:r>
              <a:rPr kumimoji="0" lang="hu-HU" sz="1350" b="0" i="0" u="none" strike="noStrike" kern="0" cap="none" spc="0" normalizeH="0" baseline="0" noProof="0" dirty="0">
                <a:ln>
                  <a:noFill/>
                </a:ln>
                <a:solidFill>
                  <a:schemeClr val="bg1">
                    <a:lumMod val="50000"/>
                  </a:schemeClr>
                </a:solidFill>
                <a:effectLst/>
                <a:uLnTx/>
                <a:uFillTx/>
                <a:latin typeface="+mj-lt"/>
                <a:ea typeface="MS PGothic" pitchFamily="34" charset="-128"/>
              </a:rPr>
              <a:t>és</a:t>
            </a:r>
            <a:r>
              <a:rPr kumimoji="0" lang="en-US" sz="1350" b="0" i="0" u="none" strike="noStrike" kern="0" cap="none" spc="0" normalizeH="0" baseline="0" noProof="0" dirty="0">
                <a:ln>
                  <a:noFill/>
                </a:ln>
                <a:solidFill>
                  <a:schemeClr val="bg1">
                    <a:lumMod val="50000"/>
                  </a:schemeClr>
                </a:solidFill>
                <a:effectLst/>
                <a:uLnTx/>
                <a:uFillTx/>
                <a:latin typeface="+mj-lt"/>
                <a:ea typeface="MS PGothic" pitchFamily="34" charset="-128"/>
              </a:rPr>
              <a:t> software-only </a:t>
            </a:r>
            <a:r>
              <a:rPr kumimoji="0" lang="hu-HU" sz="1350" b="0" i="0" u="none" strike="noStrike" kern="0" cap="none" spc="0" normalizeH="0" baseline="0" noProof="0" dirty="0">
                <a:ln>
                  <a:noFill/>
                </a:ln>
                <a:solidFill>
                  <a:schemeClr val="bg1">
                    <a:lumMod val="50000"/>
                  </a:schemeClr>
                </a:solidFill>
                <a:effectLst/>
                <a:uLnTx/>
                <a:uFillTx/>
                <a:latin typeface="+mj-lt"/>
                <a:ea typeface="MS PGothic" pitchFamily="34" charset="-128"/>
              </a:rPr>
              <a:t>megoldások beépítve az </a:t>
            </a:r>
            <a:r>
              <a:rPr kumimoji="0" lang="en-US" sz="1350" b="0" i="0" u="none" strike="noStrike" kern="0" cap="none" spc="0" normalizeH="0" baseline="0" noProof="0" dirty="0">
                <a:ln>
                  <a:noFill/>
                </a:ln>
                <a:solidFill>
                  <a:schemeClr val="bg1">
                    <a:lumMod val="50000"/>
                  </a:schemeClr>
                </a:solidFill>
                <a:effectLst/>
                <a:uLnTx/>
                <a:uFillTx/>
                <a:latin typeface="+mj-lt"/>
                <a:ea typeface="MS PGothic" pitchFamily="34" charset="-128"/>
              </a:rPr>
              <a:t>IBM Spectrum Virtualize </a:t>
            </a:r>
            <a:r>
              <a:rPr kumimoji="0" lang="hu-HU" sz="1350" b="0" i="0" u="none" strike="noStrike" kern="0" cap="none" spc="0" normalizeH="0" baseline="0" noProof="0" dirty="0">
                <a:ln>
                  <a:noFill/>
                </a:ln>
                <a:solidFill>
                  <a:schemeClr val="bg1">
                    <a:lumMod val="50000"/>
                  </a:schemeClr>
                </a:solidFill>
                <a:effectLst/>
                <a:uLnTx/>
                <a:uFillTx/>
                <a:latin typeface="+mj-lt"/>
                <a:ea typeface="MS PGothic" pitchFamily="34" charset="-128"/>
              </a:rPr>
              <a:t>szoftverbe</a:t>
            </a:r>
            <a:endParaRPr kumimoji="0" lang="en-US" sz="1350" b="0" i="0" u="none" strike="noStrike" kern="0" cap="none" spc="0" normalizeH="0" baseline="0" noProof="0" dirty="0">
              <a:ln>
                <a:noFill/>
              </a:ln>
              <a:solidFill>
                <a:schemeClr val="bg1">
                  <a:lumMod val="50000"/>
                </a:schemeClr>
              </a:solidFill>
              <a:effectLst/>
              <a:uLnTx/>
              <a:uFillTx/>
              <a:latin typeface="+mj-lt"/>
              <a:ea typeface="MS PGothic" pitchFamily="34" charset="-128"/>
            </a:endParaRPr>
          </a:p>
          <a:p>
            <a:pPr marL="285750" marR="0" lvl="0" indent="-285750" defTabSz="685800" eaLnBrk="1" fontAlgn="auto" latinLnBrk="0" hangingPunct="1">
              <a:lnSpc>
                <a:spcPct val="100000"/>
              </a:lnSpc>
              <a:spcBef>
                <a:spcPct val="50000"/>
              </a:spcBef>
              <a:spcAft>
                <a:spcPts val="0"/>
              </a:spcAft>
              <a:buClr>
                <a:schemeClr val="bg1">
                  <a:lumMod val="50000"/>
                </a:schemeClr>
              </a:buClr>
              <a:buSzPct val="90000"/>
              <a:buFont typeface="Arial" panose="020B0604020202020204" pitchFamily="34" charset="0"/>
              <a:buChar char="•"/>
              <a:tabLst/>
              <a:defRPr/>
            </a:pPr>
            <a:r>
              <a:rPr kumimoji="0" lang="hu-HU" sz="1350" b="0" i="0" u="none" strike="noStrike" kern="0" cap="none" spc="0" normalizeH="0" baseline="0" noProof="0" dirty="0">
                <a:ln>
                  <a:noFill/>
                </a:ln>
                <a:solidFill>
                  <a:schemeClr val="bg1">
                    <a:lumMod val="50000"/>
                  </a:schemeClr>
                </a:solidFill>
                <a:effectLst/>
                <a:uLnTx/>
                <a:uFillTx/>
                <a:latin typeface="+mj-lt"/>
                <a:ea typeface="MS PGothic" pitchFamily="34" charset="-128"/>
              </a:rPr>
              <a:t>Virtualizáljuk a külső tárolókat egy egyszerűsitett közös</a:t>
            </a:r>
            <a:r>
              <a:rPr kumimoji="0" lang="hu-HU" sz="1350" b="0" i="0" u="none" strike="noStrike" kern="0" cap="none" spc="0" normalizeH="0" noProof="0" dirty="0">
                <a:ln>
                  <a:noFill/>
                </a:ln>
                <a:solidFill>
                  <a:schemeClr val="bg1">
                    <a:lumMod val="50000"/>
                  </a:schemeClr>
                </a:solidFill>
                <a:effectLst/>
                <a:uLnTx/>
                <a:uFillTx/>
                <a:latin typeface="+mj-lt"/>
                <a:ea typeface="MS PGothic" pitchFamily="34" charset="-128"/>
              </a:rPr>
              <a:t> kezeléssel</a:t>
            </a:r>
            <a:endParaRPr lang="hu-HU" sz="1350" kern="0" dirty="0">
              <a:solidFill>
                <a:schemeClr val="bg1">
                  <a:lumMod val="50000"/>
                </a:schemeClr>
              </a:solidFill>
              <a:latin typeface="+mj-lt"/>
              <a:ea typeface="MS PGothic" pitchFamily="34" charset="-128"/>
            </a:endParaRPr>
          </a:p>
          <a:p>
            <a:pPr marL="285750" marR="0" lvl="0" indent="-285750" defTabSz="685800" eaLnBrk="1" fontAlgn="auto" latinLnBrk="0" hangingPunct="1">
              <a:lnSpc>
                <a:spcPct val="100000"/>
              </a:lnSpc>
              <a:spcBef>
                <a:spcPct val="50000"/>
              </a:spcBef>
              <a:spcAft>
                <a:spcPts val="0"/>
              </a:spcAft>
              <a:buClr>
                <a:schemeClr val="bg1">
                  <a:lumMod val="50000"/>
                </a:schemeClr>
              </a:buClr>
              <a:buSzPct val="90000"/>
              <a:buFont typeface="Arial" panose="020B0604020202020204" pitchFamily="34" charset="0"/>
              <a:buChar char="•"/>
              <a:tabLst/>
              <a:defRPr/>
            </a:pPr>
            <a:r>
              <a:rPr kumimoji="0" lang="hu-HU" sz="1350" b="0" i="0" u="none" strike="noStrike" kern="0" cap="none" spc="0" normalizeH="0" baseline="0" noProof="0" dirty="0">
                <a:ln>
                  <a:noFill/>
                </a:ln>
                <a:solidFill>
                  <a:schemeClr val="bg1">
                    <a:lumMod val="50000"/>
                  </a:schemeClr>
                </a:solidFill>
                <a:effectLst/>
                <a:uLnTx/>
                <a:uFillTx/>
                <a:latin typeface="+mj-lt"/>
                <a:ea typeface="MS PGothic" pitchFamily="34" charset="-128"/>
              </a:rPr>
              <a:t>Támogatás több, mint </a:t>
            </a:r>
            <a:r>
              <a:rPr kumimoji="0" lang="en-US" sz="1350" b="0" i="0" u="none" strike="noStrike" kern="0" cap="none" spc="0" normalizeH="0" baseline="0" noProof="0" dirty="0">
                <a:ln>
                  <a:noFill/>
                </a:ln>
                <a:solidFill>
                  <a:schemeClr val="bg1">
                    <a:lumMod val="50000"/>
                  </a:schemeClr>
                </a:solidFill>
                <a:effectLst/>
                <a:uLnTx/>
                <a:uFillTx/>
                <a:latin typeface="+mj-lt"/>
                <a:ea typeface="MS PGothic" pitchFamily="34" charset="-128"/>
              </a:rPr>
              <a:t>400 </a:t>
            </a:r>
            <a:r>
              <a:rPr kumimoji="0" lang="hu-HU" sz="1350" b="0" i="0" u="none" strike="noStrike" kern="0" cap="none" spc="0" normalizeH="0" baseline="0" noProof="0" dirty="0">
                <a:ln>
                  <a:noFill/>
                </a:ln>
                <a:solidFill>
                  <a:schemeClr val="bg1">
                    <a:lumMod val="50000"/>
                  </a:schemeClr>
                </a:solidFill>
                <a:effectLst/>
                <a:uLnTx/>
                <a:uFillTx/>
                <a:latin typeface="+mj-lt"/>
                <a:ea typeface="MS PGothic" pitchFamily="34" charset="-128"/>
              </a:rPr>
              <a:t>különböző</a:t>
            </a:r>
            <a:r>
              <a:rPr kumimoji="0" lang="hu-HU" sz="1350" b="0" i="0" u="none" strike="noStrike" kern="0" cap="none" spc="0" normalizeH="0" noProof="0" dirty="0">
                <a:ln>
                  <a:noFill/>
                </a:ln>
                <a:solidFill>
                  <a:schemeClr val="bg1">
                    <a:lumMod val="50000"/>
                  </a:schemeClr>
                </a:solidFill>
                <a:effectLst/>
                <a:uLnTx/>
                <a:uFillTx/>
                <a:latin typeface="+mj-lt"/>
                <a:ea typeface="MS PGothic" pitchFamily="34" charset="-128"/>
              </a:rPr>
              <a:t> tárolóhoz</a:t>
            </a:r>
            <a:endParaRPr kumimoji="0" lang="en-US" sz="1350" b="0" i="0" u="none" strike="noStrike" kern="0" cap="none" spc="0" normalizeH="0" baseline="0" noProof="0" dirty="0">
              <a:ln>
                <a:noFill/>
              </a:ln>
              <a:solidFill>
                <a:schemeClr val="bg1">
                  <a:lumMod val="50000"/>
                </a:schemeClr>
              </a:solidFill>
              <a:effectLst/>
              <a:uLnTx/>
              <a:uFillTx/>
              <a:latin typeface="+mj-lt"/>
              <a:ea typeface="MS PGothic" pitchFamily="34" charset="-128"/>
            </a:endParaRPr>
          </a:p>
        </p:txBody>
      </p:sp>
      <p:pic>
        <p:nvPicPr>
          <p:cNvPr id="4" name="Picture 3"/>
          <p:cNvPicPr>
            <a:picLocks noChangeAspect="1"/>
          </p:cNvPicPr>
          <p:nvPr/>
        </p:nvPicPr>
        <p:blipFill rotWithShape="1">
          <a:blip r:embed="rId9" cstate="hq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1692" t="26200" r="11692" b="15000"/>
          <a:stretch/>
        </p:blipFill>
        <p:spPr>
          <a:xfrm>
            <a:off x="5724128" y="2180480"/>
            <a:ext cx="1045082" cy="535286"/>
          </a:xfrm>
          <a:prstGeom prst="rect">
            <a:avLst/>
          </a:prstGeom>
        </p:spPr>
      </p:pic>
    </p:spTree>
    <p:extLst>
      <p:ext uri="{BB962C8B-B14F-4D97-AF65-F5344CB8AC3E}">
        <p14:creationId xmlns:p14="http://schemas.microsoft.com/office/powerpoint/2010/main" val="11664870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3528" y="267494"/>
            <a:ext cx="7776864" cy="630942"/>
          </a:xfrm>
          <a:prstGeom prst="rect">
            <a:avLst/>
          </a:prstGeom>
          <a:noFill/>
        </p:spPr>
        <p:txBody>
          <a:bodyPr wrap="square" lIns="0" tIns="0" rIns="0" bIns="0" rtlCol="0">
            <a:spAutoFit/>
          </a:bodyPr>
          <a:lstStyle/>
          <a:p>
            <a:r>
              <a:rPr lang="hu-HU" sz="4100" b="1" dirty="0">
                <a:gradFill>
                  <a:gsLst>
                    <a:gs pos="0">
                      <a:schemeClr val="tx1"/>
                    </a:gs>
                    <a:gs pos="86000">
                      <a:schemeClr val="tx1"/>
                    </a:gs>
                  </a:gsLst>
                  <a:lin ang="5400000" scaled="0"/>
                </a:gradFill>
                <a:latin typeface="Segoe UI Light" pitchFamily="34" charset="0"/>
              </a:rPr>
              <a:t>Az elmaradhatatlan...  2014-&gt; 2015</a:t>
            </a:r>
          </a:p>
        </p:txBody>
      </p:sp>
      <p:pic>
        <p:nvPicPr>
          <p:cNvPr id="4"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4021" y="987574"/>
            <a:ext cx="5863989" cy="3909532"/>
          </a:xfrm>
          <a:prstGeom prst="rect">
            <a:avLst/>
          </a:prstGeom>
        </p:spPr>
      </p:pic>
    </p:spTree>
    <p:extLst>
      <p:ext uri="{BB962C8B-B14F-4D97-AF65-F5344CB8AC3E}">
        <p14:creationId xmlns:p14="http://schemas.microsoft.com/office/powerpoint/2010/main" val="15558238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739298"/>
            <a:ext cx="4104456" cy="4285051"/>
          </a:xfrm>
          <a:prstGeom prst="rect">
            <a:avLst/>
          </a:prstGeom>
        </p:spPr>
      </p:pic>
      <p:sp>
        <p:nvSpPr>
          <p:cNvPr id="4" name="TextBox 3"/>
          <p:cNvSpPr txBox="1"/>
          <p:nvPr/>
        </p:nvSpPr>
        <p:spPr>
          <a:xfrm>
            <a:off x="4283968" y="95356"/>
            <a:ext cx="1368152" cy="630942"/>
          </a:xfrm>
          <a:prstGeom prst="rect">
            <a:avLst/>
          </a:prstGeom>
          <a:noFill/>
        </p:spPr>
        <p:txBody>
          <a:bodyPr wrap="square" lIns="0" tIns="0" rIns="0" bIns="0" rtlCol="0">
            <a:spAutoFit/>
          </a:bodyPr>
          <a:lstStyle/>
          <a:p>
            <a:r>
              <a:rPr lang="hu-HU" sz="4100" b="1" dirty="0">
                <a:gradFill>
                  <a:gsLst>
                    <a:gs pos="0">
                      <a:schemeClr val="tx1"/>
                    </a:gs>
                    <a:gs pos="86000">
                      <a:schemeClr val="tx1"/>
                    </a:gs>
                  </a:gsLst>
                  <a:lin ang="5400000" scaled="0"/>
                </a:gradFill>
                <a:latin typeface="Segoe UI Light" pitchFamily="34" charset="0"/>
              </a:rPr>
              <a:t>2016</a:t>
            </a:r>
          </a:p>
        </p:txBody>
      </p:sp>
    </p:spTree>
    <p:extLst>
      <p:ext uri="{BB962C8B-B14F-4D97-AF65-F5344CB8AC3E}">
        <p14:creationId xmlns:p14="http://schemas.microsoft.com/office/powerpoint/2010/main" val="172594135"/>
      </p:ext>
    </p:extLst>
  </p:cSld>
  <p:clrMapOvr>
    <a:masterClrMapping/>
  </p:clrMapOvr>
</p:sld>
</file>

<file path=ppt/theme/theme1.xml><?xml version="1.0" encoding="utf-8"?>
<a:theme xmlns:a="http://schemas.openxmlformats.org/drawingml/2006/main" name="Veeam Partner Day Cover Template">
  <a:themeElements>
    <a:clrScheme name="Custom 17">
      <a:dk1>
        <a:srgbClr val="000000"/>
      </a:dk1>
      <a:lt1>
        <a:srgbClr val="FFFFFF"/>
      </a:lt1>
      <a:dk2>
        <a:srgbClr val="54B948"/>
      </a:dk2>
      <a:lt2>
        <a:srgbClr val="FFFFFF"/>
      </a:lt2>
      <a:accent1>
        <a:srgbClr val="54B948"/>
      </a:accent1>
      <a:accent2>
        <a:srgbClr val="0076BD"/>
      </a:accent2>
      <a:accent3>
        <a:srgbClr val="FFD300"/>
      </a:accent3>
      <a:accent4>
        <a:srgbClr val="7BC143"/>
      </a:accent4>
      <a:accent5>
        <a:srgbClr val="F3901D"/>
      </a:accent5>
      <a:accent6>
        <a:srgbClr val="005CAB"/>
      </a:accent6>
      <a:hlink>
        <a:srgbClr val="00AEEF"/>
      </a:hlink>
      <a:folHlink>
        <a:srgbClr val="5CD2FF"/>
      </a:folHlink>
    </a:clrScheme>
    <a:fontScheme name="Custom 3">
      <a:majorFont>
        <a:latin typeface="Arial"/>
        <a:ea typeface=""/>
        <a:cs typeface=""/>
      </a:majorFont>
      <a:minorFont>
        <a:latin typeface="Arial"/>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10.xml><?xml version="1.0" encoding="utf-8"?>
<a:theme xmlns:a="http://schemas.openxmlformats.org/drawingml/2006/main" name="Veeam Corporate Slides Template (2)">
  <a:themeElements>
    <a:clrScheme name="Custom 1">
      <a:dk1>
        <a:srgbClr val="000000"/>
      </a:dk1>
      <a:lt1>
        <a:srgbClr val="FFFFFF"/>
      </a:lt1>
      <a:dk2>
        <a:srgbClr val="54B948"/>
      </a:dk2>
      <a:lt2>
        <a:srgbClr val="FFFFFF"/>
      </a:lt2>
      <a:accent1>
        <a:srgbClr val="54B948"/>
      </a:accent1>
      <a:accent2>
        <a:srgbClr val="28ABE2"/>
      </a:accent2>
      <a:accent3>
        <a:srgbClr val="F2F2F2"/>
      </a:accent3>
      <a:accent4>
        <a:srgbClr val="CADA2A"/>
      </a:accent4>
      <a:accent5>
        <a:srgbClr val="1782AF"/>
      </a:accent5>
      <a:accent6>
        <a:srgbClr val="C3C5C7"/>
      </a:accent6>
      <a:hlink>
        <a:srgbClr val="00AEEF"/>
      </a:hlink>
      <a:folHlink>
        <a:srgbClr val="5CD2FF"/>
      </a:folHlink>
    </a:clrScheme>
    <a:fontScheme name="Custom 3">
      <a:majorFont>
        <a:latin typeface="Arial"/>
        <a:ea typeface=""/>
        <a:cs typeface=""/>
      </a:majorFont>
      <a:minorFont>
        <a:latin typeface="Arial"/>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54B948"/>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bodyPr wrap="square" rtlCol="0" anchor="ctr">
        <a:spAutoFit/>
      </a:bodyPr>
      <a:lstStyle>
        <a:defPPr algn="ctr">
          <a:defRPr dirty="0" smtClean="0"/>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eam Partner Day Inner Slides Template ">
  <a:themeElements>
    <a:clrScheme name="Custom 17">
      <a:dk1>
        <a:srgbClr val="000000"/>
      </a:dk1>
      <a:lt1>
        <a:srgbClr val="FFFFFF"/>
      </a:lt1>
      <a:dk2>
        <a:srgbClr val="54B948"/>
      </a:dk2>
      <a:lt2>
        <a:srgbClr val="FFFFFF"/>
      </a:lt2>
      <a:accent1>
        <a:srgbClr val="54B948"/>
      </a:accent1>
      <a:accent2>
        <a:srgbClr val="0076BD"/>
      </a:accent2>
      <a:accent3>
        <a:srgbClr val="FFD300"/>
      </a:accent3>
      <a:accent4>
        <a:srgbClr val="7BC143"/>
      </a:accent4>
      <a:accent5>
        <a:srgbClr val="F3901D"/>
      </a:accent5>
      <a:accent6>
        <a:srgbClr val="005CAB"/>
      </a:accent6>
      <a:hlink>
        <a:srgbClr val="00AEEF"/>
      </a:hlink>
      <a:folHlink>
        <a:srgbClr val="5CD2FF"/>
      </a:folHlink>
    </a:clrScheme>
    <a:fontScheme name="Custom 3">
      <a:majorFont>
        <a:latin typeface="Arial"/>
        <a:ea typeface=""/>
        <a:cs typeface=""/>
      </a:majorFont>
      <a:minorFont>
        <a:latin typeface="Arial"/>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3.xml><?xml version="1.0" encoding="utf-8"?>
<a:theme xmlns:a="http://schemas.openxmlformats.org/drawingml/2006/main" name="1_Veeam Partner Day Inner Slides Template ">
  <a:themeElements>
    <a:clrScheme name="Custom 17">
      <a:dk1>
        <a:srgbClr val="000000"/>
      </a:dk1>
      <a:lt1>
        <a:srgbClr val="FFFFFF"/>
      </a:lt1>
      <a:dk2>
        <a:srgbClr val="54B948"/>
      </a:dk2>
      <a:lt2>
        <a:srgbClr val="FFFFFF"/>
      </a:lt2>
      <a:accent1>
        <a:srgbClr val="54B948"/>
      </a:accent1>
      <a:accent2>
        <a:srgbClr val="0076BD"/>
      </a:accent2>
      <a:accent3>
        <a:srgbClr val="FFD300"/>
      </a:accent3>
      <a:accent4>
        <a:srgbClr val="7BC143"/>
      </a:accent4>
      <a:accent5>
        <a:srgbClr val="F3901D"/>
      </a:accent5>
      <a:accent6>
        <a:srgbClr val="005CAB"/>
      </a:accent6>
      <a:hlink>
        <a:srgbClr val="00AEEF"/>
      </a:hlink>
      <a:folHlink>
        <a:srgbClr val="5CD2FF"/>
      </a:folHlink>
    </a:clrScheme>
    <a:fontScheme name="Custom 3">
      <a:majorFont>
        <a:latin typeface="Arial"/>
        <a:ea typeface=""/>
        <a:cs typeface=""/>
      </a:majorFont>
      <a:minorFont>
        <a:latin typeface="Arial"/>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4.xml><?xml version="1.0" encoding="utf-8"?>
<a:theme xmlns:a="http://schemas.openxmlformats.org/drawingml/2006/main" name="4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1_Metro_Template_Light_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6.xml><?xml version="1.0" encoding="utf-8"?>
<a:theme xmlns:a="http://schemas.openxmlformats.org/drawingml/2006/main" name="2_Veeam Partner Day Inner Slides Template ">
  <a:themeElements>
    <a:clrScheme name="Custom 17">
      <a:dk1>
        <a:srgbClr val="000000"/>
      </a:dk1>
      <a:lt1>
        <a:srgbClr val="FFFFFF"/>
      </a:lt1>
      <a:dk2>
        <a:srgbClr val="54B948"/>
      </a:dk2>
      <a:lt2>
        <a:srgbClr val="FFFFFF"/>
      </a:lt2>
      <a:accent1>
        <a:srgbClr val="54B948"/>
      </a:accent1>
      <a:accent2>
        <a:srgbClr val="0076BD"/>
      </a:accent2>
      <a:accent3>
        <a:srgbClr val="FFD300"/>
      </a:accent3>
      <a:accent4>
        <a:srgbClr val="7BC143"/>
      </a:accent4>
      <a:accent5>
        <a:srgbClr val="F3901D"/>
      </a:accent5>
      <a:accent6>
        <a:srgbClr val="005CAB"/>
      </a:accent6>
      <a:hlink>
        <a:srgbClr val="00AEEF"/>
      </a:hlink>
      <a:folHlink>
        <a:srgbClr val="5CD2FF"/>
      </a:folHlink>
    </a:clrScheme>
    <a:fontScheme name="Custom 3">
      <a:majorFont>
        <a:latin typeface="Arial"/>
        <a:ea typeface=""/>
        <a:cs typeface=""/>
      </a:majorFont>
      <a:minorFont>
        <a:latin typeface="Arial"/>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7.xml><?xml version="1.0" encoding="utf-8"?>
<a:theme xmlns:a="http://schemas.openxmlformats.org/drawingml/2006/main" name="2_Veeam Corporate Slides Template (2)">
  <a:themeElements>
    <a:clrScheme name="Custom 1">
      <a:dk1>
        <a:srgbClr val="000000"/>
      </a:dk1>
      <a:lt1>
        <a:srgbClr val="FFFFFF"/>
      </a:lt1>
      <a:dk2>
        <a:srgbClr val="54B948"/>
      </a:dk2>
      <a:lt2>
        <a:srgbClr val="FFFFFF"/>
      </a:lt2>
      <a:accent1>
        <a:srgbClr val="54B948"/>
      </a:accent1>
      <a:accent2>
        <a:srgbClr val="28ABE2"/>
      </a:accent2>
      <a:accent3>
        <a:srgbClr val="F2F2F2"/>
      </a:accent3>
      <a:accent4>
        <a:srgbClr val="CADA2A"/>
      </a:accent4>
      <a:accent5>
        <a:srgbClr val="1782AF"/>
      </a:accent5>
      <a:accent6>
        <a:srgbClr val="C3C5C7"/>
      </a:accent6>
      <a:hlink>
        <a:srgbClr val="00AEEF"/>
      </a:hlink>
      <a:folHlink>
        <a:srgbClr val="5CD2FF"/>
      </a:folHlink>
    </a:clrScheme>
    <a:fontScheme name="Custom 3">
      <a:majorFont>
        <a:latin typeface="Arial"/>
        <a:ea typeface=""/>
        <a:cs typeface=""/>
      </a:majorFont>
      <a:minorFont>
        <a:latin typeface="Arial"/>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54B948"/>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bodyPr wrap="square" rtlCol="0" anchor="ctr">
        <a:spAutoFit/>
      </a:bodyPr>
      <a:lstStyle>
        <a:defPPr algn="ctr">
          <a:defRPr dirty="0" smtClean="0"/>
        </a:defPPr>
      </a:lstStyle>
    </a:txDef>
  </a:objectDefaults>
  <a:extraClrSchemeLst/>
  <a:extLst>
    <a:ext uri="{05A4C25C-085E-4340-85A3-A5531E510DB2}">
      <thm15:themeFamily xmlns:thm15="http://schemas.microsoft.com/office/thememl/2012/main" name="NextBigThing-Conference" id="{1E489CDA-1C15-C64B-8A78-0922DD03F972}" vid="{8A25FCFC-8D64-6348-8335-74D928A5065A}"/>
    </a:ext>
  </a:ext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Veeam Partner Day Inner Slides Template ">
  <a:themeElements>
    <a:clrScheme name="Custom 17">
      <a:dk1>
        <a:srgbClr val="000000"/>
      </a:dk1>
      <a:lt1>
        <a:srgbClr val="FFFFFF"/>
      </a:lt1>
      <a:dk2>
        <a:srgbClr val="54B948"/>
      </a:dk2>
      <a:lt2>
        <a:srgbClr val="FFFFFF"/>
      </a:lt2>
      <a:accent1>
        <a:srgbClr val="54B948"/>
      </a:accent1>
      <a:accent2>
        <a:srgbClr val="0076BD"/>
      </a:accent2>
      <a:accent3>
        <a:srgbClr val="FFD300"/>
      </a:accent3>
      <a:accent4>
        <a:srgbClr val="7BC143"/>
      </a:accent4>
      <a:accent5>
        <a:srgbClr val="F3901D"/>
      </a:accent5>
      <a:accent6>
        <a:srgbClr val="005CAB"/>
      </a:accent6>
      <a:hlink>
        <a:srgbClr val="00AEEF"/>
      </a:hlink>
      <a:folHlink>
        <a:srgbClr val="5CD2FF"/>
      </a:folHlink>
    </a:clrScheme>
    <a:fontScheme name="Custom 3">
      <a:majorFont>
        <a:latin typeface="Arial"/>
        <a:ea typeface=""/>
        <a:cs typeface=""/>
      </a:majorFont>
      <a:minorFont>
        <a:latin typeface="Arial"/>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Override1.xml><?xml version="1.0" encoding="utf-8"?>
<a:themeOverride xmlns:a="http://schemas.openxmlformats.org/drawingml/2006/main">
  <a:clrScheme name="Company Meeting 2011">
    <a:dk1>
      <a:srgbClr val="292929"/>
    </a:dk1>
    <a:lt1>
      <a:srgbClr val="FFFFFF"/>
    </a:lt1>
    <a:dk2>
      <a:srgbClr val="5F5F5F"/>
    </a:dk2>
    <a:lt2>
      <a:srgbClr val="DDDDDD"/>
    </a:lt2>
    <a:accent1>
      <a:srgbClr val="FFBE0E"/>
    </a:accent1>
    <a:accent2>
      <a:srgbClr val="000092"/>
    </a:accent2>
    <a:accent3>
      <a:srgbClr val="FF0097"/>
    </a:accent3>
    <a:accent4>
      <a:srgbClr val="8CC600"/>
    </a:accent4>
    <a:accent5>
      <a:srgbClr val="09AEEF"/>
    </a:accent5>
    <a:accent6>
      <a:srgbClr val="910091"/>
    </a:accent6>
    <a:hlink>
      <a:srgbClr val="3F3F9B"/>
    </a:hlink>
    <a:folHlink>
      <a:srgbClr val="3F3F9B"/>
    </a:folHlink>
  </a:clrScheme>
</a:themeOverride>
</file>

<file path=docProps/app.xml><?xml version="1.0" encoding="utf-8"?>
<Properties xmlns="http://schemas.openxmlformats.org/officeDocument/2006/extended-properties" xmlns:vt="http://schemas.openxmlformats.org/officeDocument/2006/docPropsVTypes">
  <Template>Veeam Metro Style Template</Template>
  <TotalTime>1836</TotalTime>
  <Words>2709</Words>
  <Application>Microsoft Office PowerPoint</Application>
  <PresentationFormat>Diavetítés a képernyőre (16:9 oldalarány)</PresentationFormat>
  <Paragraphs>454</Paragraphs>
  <Slides>21</Slides>
  <Notes>17</Notes>
  <HiddenSlides>2</HiddenSlides>
  <MMClips>0</MMClips>
  <ScaleCrop>false</ScaleCrop>
  <HeadingPairs>
    <vt:vector size="6" baseType="variant">
      <vt:variant>
        <vt:lpstr>Használt betűtípusok</vt:lpstr>
      </vt:variant>
      <vt:variant>
        <vt:i4>15</vt:i4>
      </vt:variant>
      <vt:variant>
        <vt:lpstr>Téma</vt:lpstr>
      </vt:variant>
      <vt:variant>
        <vt:i4>10</vt:i4>
      </vt:variant>
      <vt:variant>
        <vt:lpstr>Diacímek</vt:lpstr>
      </vt:variant>
      <vt:variant>
        <vt:i4>21</vt:i4>
      </vt:variant>
    </vt:vector>
  </HeadingPairs>
  <TitlesOfParts>
    <vt:vector size="46" baseType="lpstr">
      <vt:lpstr>MS PGothic</vt:lpstr>
      <vt:lpstr>Arial</vt:lpstr>
      <vt:lpstr>Arial Unicode MS</vt:lpstr>
      <vt:lpstr>Calibri</vt:lpstr>
      <vt:lpstr>Calibri Light</vt:lpstr>
      <vt:lpstr>HelvNeue for IBM</vt:lpstr>
      <vt:lpstr>HelvNeueforIBM-Light</vt:lpstr>
      <vt:lpstr>Myriad Pro</vt:lpstr>
      <vt:lpstr>Myriad Pro Semibold</vt:lpstr>
      <vt:lpstr>Roboto</vt:lpstr>
      <vt:lpstr>Segoe UI</vt:lpstr>
      <vt:lpstr>Segoe UI Light</vt:lpstr>
      <vt:lpstr>Tahoma</vt:lpstr>
      <vt:lpstr>Times New Roman</vt:lpstr>
      <vt:lpstr>Wingdings</vt:lpstr>
      <vt:lpstr>Veeam Partner Day Cover Template</vt:lpstr>
      <vt:lpstr>Veeam Partner Day Inner Slides Template </vt:lpstr>
      <vt:lpstr>1_Veeam Partner Day Inner Slides Template </vt:lpstr>
      <vt:lpstr>4_MSVID_White_16x9_2012-08-18</vt:lpstr>
      <vt:lpstr>1_Metro_Template_Light_16x9</vt:lpstr>
      <vt:lpstr>2_Veeam Partner Day Inner Slides Template </vt:lpstr>
      <vt:lpstr>2_Veeam Corporate Slides Template (2)</vt:lpstr>
      <vt:lpstr>1_Office Theme</vt:lpstr>
      <vt:lpstr>3_Veeam Partner Day Inner Slides Template </vt:lpstr>
      <vt:lpstr>Veeam Corporate Slides Template (2)</vt:lpstr>
      <vt:lpstr>PowerPoint-bemutató</vt:lpstr>
      <vt:lpstr>Üdvözli a Veeam</vt:lpstr>
      <vt:lpstr>PowerPoint-bemutató</vt:lpstr>
      <vt:lpstr>2015 Net Promoter Score (NPS)</vt:lpstr>
      <vt:lpstr>PowerPoint-bemutató</vt:lpstr>
      <vt:lpstr>Stratégiai szövetségeseink</vt:lpstr>
      <vt:lpstr>IBM Virtualizált tárolók</vt:lpstr>
      <vt:lpstr>PowerPoint-bemutató</vt:lpstr>
      <vt:lpstr>PowerPoint-bemutató</vt:lpstr>
      <vt:lpstr>Nyolc évnyi fejlesztés – első a piacon</vt:lpstr>
      <vt:lpstr>Veeam Availability Platform a Hybrid Cloud számára</vt:lpstr>
      <vt:lpstr>PowerPoint-bemutató</vt:lpstr>
      <vt:lpstr>Veeam Availability Platform for the Hybrid Cloud</vt:lpstr>
      <vt:lpstr>Minden fizikai szerver menthető</vt:lpstr>
      <vt:lpstr>Veeam Availability Platform for the Hybrid Cloud</vt:lpstr>
      <vt:lpstr>Veeam Availability Orchestrator</vt:lpstr>
      <vt:lpstr>Veeam Availability Platform for the Hybrid Cloud</vt:lpstr>
      <vt:lpstr>A 3-2-1 –es szabály</vt:lpstr>
      <vt:lpstr>Veeam Availability Platform for the Hybrid Cloud</vt:lpstr>
      <vt:lpstr>Veeam Availability Console</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Ekaterina Shamraeva</dc:creator>
  <cp:lastModifiedBy>Keszler Mátyás</cp:lastModifiedBy>
  <cp:revision>192</cp:revision>
  <dcterms:created xsi:type="dcterms:W3CDTF">2013-02-01T12:27:21Z</dcterms:created>
  <dcterms:modified xsi:type="dcterms:W3CDTF">2017-05-20T17:18:16Z</dcterms:modified>
</cp:coreProperties>
</file>